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 id="2147484049" r:id="rId2"/>
  </p:sldMasterIdLst>
  <p:notesMasterIdLst>
    <p:notesMasterId r:id="rId39"/>
  </p:notesMasterIdLst>
  <p:handoutMasterIdLst>
    <p:handoutMasterId r:id="rId40"/>
  </p:handoutMasterIdLst>
  <p:sldIdLst>
    <p:sldId id="257" r:id="rId3"/>
    <p:sldId id="258" r:id="rId4"/>
    <p:sldId id="256" r:id="rId5"/>
    <p:sldId id="267" r:id="rId6"/>
    <p:sldId id="278" r:id="rId7"/>
    <p:sldId id="281" r:id="rId8"/>
    <p:sldId id="308" r:id="rId9"/>
    <p:sldId id="306" r:id="rId10"/>
    <p:sldId id="280" r:id="rId11"/>
    <p:sldId id="321" r:id="rId12"/>
    <p:sldId id="282" r:id="rId13"/>
    <p:sldId id="319" r:id="rId14"/>
    <p:sldId id="312" r:id="rId15"/>
    <p:sldId id="315" r:id="rId16"/>
    <p:sldId id="316" r:id="rId17"/>
    <p:sldId id="317" r:id="rId18"/>
    <p:sldId id="288" r:id="rId19"/>
    <p:sldId id="287" r:id="rId20"/>
    <p:sldId id="304" r:id="rId21"/>
    <p:sldId id="289" r:id="rId22"/>
    <p:sldId id="294" r:id="rId23"/>
    <p:sldId id="290" r:id="rId24"/>
    <p:sldId id="291" r:id="rId25"/>
    <p:sldId id="292" r:id="rId26"/>
    <p:sldId id="322" r:id="rId27"/>
    <p:sldId id="293" r:id="rId28"/>
    <p:sldId id="325" r:id="rId29"/>
    <p:sldId id="302" r:id="rId30"/>
    <p:sldId id="274" r:id="rId31"/>
    <p:sldId id="295" r:id="rId32"/>
    <p:sldId id="307" r:id="rId33"/>
    <p:sldId id="272" r:id="rId34"/>
    <p:sldId id="318" r:id="rId35"/>
    <p:sldId id="276" r:id="rId36"/>
    <p:sldId id="323" r:id="rId37"/>
    <p:sldId id="303" r:id="rId38"/>
  </p:sldIdLst>
  <p:sldSz cx="9144000" cy="6858000" type="screen4x3"/>
  <p:notesSz cx="7010400" cy="9296400"/>
  <p:defaultTextStyle>
    <a:defPPr>
      <a:defRPr lang="en-US"/>
    </a:defPPr>
    <a:lvl1pPr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53B"/>
    <a:srgbClr val="0000FF"/>
    <a:srgbClr val="339933"/>
    <a:srgbClr val="006600"/>
    <a:srgbClr val="0C533A"/>
    <a:srgbClr val="064339"/>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80" autoAdjust="0"/>
    <p:restoredTop sz="94712" autoAdjust="0"/>
  </p:normalViewPr>
  <p:slideViewPr>
    <p:cSldViewPr snapToGrid="0" snapToObjects="1">
      <p:cViewPr varScale="1">
        <p:scale>
          <a:sx n="62" d="100"/>
          <a:sy n="62" d="100"/>
        </p:scale>
        <p:origin x="151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1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7" cy="466578"/>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sz="quarter" idx="1"/>
          </p:nvPr>
        </p:nvSpPr>
        <p:spPr>
          <a:xfrm>
            <a:off x="3971172" y="0"/>
            <a:ext cx="3037627" cy="466578"/>
          </a:xfrm>
          <a:prstGeom prst="rect">
            <a:avLst/>
          </a:prstGeom>
        </p:spPr>
        <p:txBody>
          <a:bodyPr vert="horz" lIns="92117" tIns="46058" rIns="92117" bIns="46058" rtlCol="0"/>
          <a:lstStyle>
            <a:lvl1pPr algn="r">
              <a:defRPr sz="1200"/>
            </a:lvl1pPr>
          </a:lstStyle>
          <a:p>
            <a:fld id="{6F79DFAB-4C6E-4365-A40C-FD862D603676}" type="datetimeFigureOut">
              <a:rPr lang="en-US" smtClean="0"/>
              <a:t>10/29/2020</a:t>
            </a:fld>
            <a:endParaRPr lang="en-US"/>
          </a:p>
        </p:txBody>
      </p:sp>
      <p:sp>
        <p:nvSpPr>
          <p:cNvPr id="4" name="Footer Placeholder 3"/>
          <p:cNvSpPr>
            <a:spLocks noGrp="1"/>
          </p:cNvSpPr>
          <p:nvPr>
            <p:ph type="ftr" sz="quarter" idx="2"/>
          </p:nvPr>
        </p:nvSpPr>
        <p:spPr>
          <a:xfrm>
            <a:off x="0" y="8829822"/>
            <a:ext cx="3037627" cy="466578"/>
          </a:xfrm>
          <a:prstGeom prst="rect">
            <a:avLst/>
          </a:prstGeom>
        </p:spPr>
        <p:txBody>
          <a:bodyPr vert="horz" lIns="92117" tIns="46058" rIns="92117" bIns="46058" rtlCol="0" anchor="b"/>
          <a:lstStyle>
            <a:lvl1pPr algn="l">
              <a:defRPr sz="1200"/>
            </a:lvl1pPr>
          </a:lstStyle>
          <a:p>
            <a:endParaRPr lang="en-US"/>
          </a:p>
        </p:txBody>
      </p:sp>
      <p:sp>
        <p:nvSpPr>
          <p:cNvPr id="5" name="Slide Number Placeholder 4"/>
          <p:cNvSpPr>
            <a:spLocks noGrp="1"/>
          </p:cNvSpPr>
          <p:nvPr>
            <p:ph type="sldNum" sz="quarter" idx="3"/>
          </p:nvPr>
        </p:nvSpPr>
        <p:spPr>
          <a:xfrm>
            <a:off x="3971172" y="8829822"/>
            <a:ext cx="3037627" cy="466578"/>
          </a:xfrm>
          <a:prstGeom prst="rect">
            <a:avLst/>
          </a:prstGeom>
        </p:spPr>
        <p:txBody>
          <a:bodyPr vert="horz" lIns="92117" tIns="46058" rIns="92117" bIns="46058" rtlCol="0" anchor="b"/>
          <a:lstStyle>
            <a:lvl1pPr algn="r">
              <a:defRPr sz="1200"/>
            </a:lvl1pPr>
          </a:lstStyle>
          <a:p>
            <a:fld id="{7F62F603-B3A9-4B3A-A6FF-5D0DBBDAE515}" type="slidenum">
              <a:rPr lang="en-US" smtClean="0"/>
              <a:t>‹#›</a:t>
            </a:fld>
            <a:endParaRPr lang="en-US"/>
          </a:p>
        </p:txBody>
      </p:sp>
    </p:spTree>
    <p:extLst>
      <p:ext uri="{BB962C8B-B14F-4D97-AF65-F5344CB8AC3E}">
        <p14:creationId xmlns:p14="http://schemas.microsoft.com/office/powerpoint/2010/main" val="130213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627" cy="464980"/>
          </a:xfrm>
          <a:prstGeom prst="rect">
            <a:avLst/>
          </a:prstGeom>
        </p:spPr>
        <p:txBody>
          <a:bodyPr vert="horz" lIns="93176" tIns="46588" rIns="93176" bIns="46588" rtlCol="0"/>
          <a:lstStyle>
            <a:lvl1pPr algn="l" eaLnBrk="1" hangingPunct="1">
              <a:defRPr sz="1200">
                <a:latin typeface="Arial" charset="0"/>
                <a:ea typeface="ＭＳ Ｐゴシック" pitchFamily="49" charset="-128"/>
              </a:defRPr>
            </a:lvl1pPr>
          </a:lstStyle>
          <a:p>
            <a:pPr>
              <a:defRPr/>
            </a:pPr>
            <a:endParaRPr lang="en-US"/>
          </a:p>
        </p:txBody>
      </p:sp>
      <p:sp>
        <p:nvSpPr>
          <p:cNvPr id="3" name="Date Placeholder 2"/>
          <p:cNvSpPr>
            <a:spLocks noGrp="1"/>
          </p:cNvSpPr>
          <p:nvPr>
            <p:ph type="dt" idx="1"/>
          </p:nvPr>
        </p:nvSpPr>
        <p:spPr>
          <a:xfrm>
            <a:off x="3971172" y="1"/>
            <a:ext cx="3037627" cy="464980"/>
          </a:xfrm>
          <a:prstGeom prst="rect">
            <a:avLst/>
          </a:prstGeom>
        </p:spPr>
        <p:txBody>
          <a:bodyPr vert="horz" lIns="93176" tIns="46588" rIns="93176" bIns="46588" rtlCol="0"/>
          <a:lstStyle>
            <a:lvl1pPr algn="r" eaLnBrk="1" hangingPunct="1">
              <a:defRPr sz="1200">
                <a:latin typeface="Arial" charset="0"/>
                <a:ea typeface="ＭＳ Ｐゴシック" pitchFamily="49" charset="-128"/>
              </a:defRPr>
            </a:lvl1pPr>
          </a:lstStyle>
          <a:p>
            <a:pPr>
              <a:defRPr/>
            </a:pPr>
            <a:fld id="{C2DDC723-F3B7-43AA-AC23-3CD8891C1011}" type="datetimeFigureOut">
              <a:rPr lang="en-US"/>
              <a:pPr>
                <a:defRPr/>
              </a:pPr>
              <a:t>10/29/2020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pPr lvl="0"/>
            <a:endParaRPr lang="en-US" noProof="0"/>
          </a:p>
        </p:txBody>
      </p:sp>
      <p:sp>
        <p:nvSpPr>
          <p:cNvPr id="5" name="Notes Placeholder 4"/>
          <p:cNvSpPr>
            <a:spLocks noGrp="1"/>
          </p:cNvSpPr>
          <p:nvPr>
            <p:ph type="body" sz="quarter" idx="3"/>
          </p:nvPr>
        </p:nvSpPr>
        <p:spPr>
          <a:xfrm>
            <a:off x="701361" y="4416510"/>
            <a:ext cx="5607679" cy="4183220"/>
          </a:xfrm>
          <a:prstGeom prst="rect">
            <a:avLst/>
          </a:prstGeom>
        </p:spPr>
        <p:txBody>
          <a:bodyPr vert="horz" lIns="93176" tIns="46588" rIns="93176" bIns="4658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823"/>
            <a:ext cx="3037627" cy="464980"/>
          </a:xfrm>
          <a:prstGeom prst="rect">
            <a:avLst/>
          </a:prstGeom>
        </p:spPr>
        <p:txBody>
          <a:bodyPr vert="horz" lIns="93176" tIns="46588" rIns="93176" bIns="46588" rtlCol="0" anchor="b"/>
          <a:lstStyle>
            <a:lvl1pPr algn="l" eaLnBrk="1" hangingPunct="1">
              <a:defRPr sz="1200">
                <a:latin typeface="Arial" charset="0"/>
                <a:ea typeface="ＭＳ Ｐゴシック" pitchFamily="49" charset="-128"/>
              </a:defRPr>
            </a:lvl1pPr>
          </a:lstStyle>
          <a:p>
            <a:pPr>
              <a:defRPr/>
            </a:pPr>
            <a:endParaRPr lang="en-US"/>
          </a:p>
        </p:txBody>
      </p:sp>
      <p:sp>
        <p:nvSpPr>
          <p:cNvPr id="7" name="Slide Number Placeholder 6"/>
          <p:cNvSpPr>
            <a:spLocks noGrp="1"/>
          </p:cNvSpPr>
          <p:nvPr>
            <p:ph type="sldNum" sz="quarter" idx="5"/>
          </p:nvPr>
        </p:nvSpPr>
        <p:spPr>
          <a:xfrm>
            <a:off x="3971172" y="8829823"/>
            <a:ext cx="3037627" cy="464980"/>
          </a:xfrm>
          <a:prstGeom prst="rect">
            <a:avLst/>
          </a:prstGeom>
        </p:spPr>
        <p:txBody>
          <a:bodyPr vert="horz" wrap="square" lIns="93176" tIns="46588" rIns="93176" bIns="46588" numCol="1" anchor="b" anchorCtr="0" compatLnSpc="1">
            <a:prstTxWarp prst="textNoShape">
              <a:avLst/>
            </a:prstTxWarp>
          </a:bodyPr>
          <a:lstStyle>
            <a:lvl1pPr algn="r" eaLnBrk="1" hangingPunct="1">
              <a:defRPr sz="1200">
                <a:ea typeface="ＭＳ Ｐゴシック" pitchFamily="49" charset="-128"/>
              </a:defRPr>
            </a:lvl1pPr>
          </a:lstStyle>
          <a:p>
            <a:pPr>
              <a:defRPr/>
            </a:pPr>
            <a:fld id="{4AFD17C7-3971-48AA-98FE-29D5E01B7180}" type="slidenum">
              <a:rPr lang="en-US" altLang="en-US"/>
              <a:pPr>
                <a:defRPr/>
              </a:pPr>
              <a:t>‹#›</a:t>
            </a:fld>
            <a:endParaRPr lang="en-US" altLang="en-US"/>
          </a:p>
        </p:txBody>
      </p:sp>
    </p:spTree>
    <p:extLst>
      <p:ext uri="{BB962C8B-B14F-4D97-AF65-F5344CB8AC3E}">
        <p14:creationId xmlns:p14="http://schemas.microsoft.com/office/powerpoint/2010/main" val="604937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DEBE7-F64E-411E-985E-107951DC66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4381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DD784C7-02A5-4593-9351-35AE54ED8EF3}" type="slidenum">
              <a:rPr lang="en-US" altLang="en-US" sz="1200"/>
              <a:pPr/>
              <a:t>10</a:t>
            </a:fld>
            <a:endParaRPr lang="en-US" altLang="en-US" sz="1200"/>
          </a:p>
        </p:txBody>
      </p:sp>
    </p:spTree>
    <p:extLst>
      <p:ext uri="{BB962C8B-B14F-4D97-AF65-F5344CB8AC3E}">
        <p14:creationId xmlns:p14="http://schemas.microsoft.com/office/powerpoint/2010/main" val="3854480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8F2ECB-A143-4B5C-82A9-59DCB481218E}" type="slidenum">
              <a:rPr lang="en-US" altLang="en-US" smtClean="0">
                <a:latin typeface="Arial" panose="020B0604020202020204" pitchFamily="34" charset="0"/>
                <a:ea typeface="ＭＳ Ｐゴシック" panose="020B0600070205080204" pitchFamily="34" charset="-128"/>
              </a:rPr>
              <a:pPr>
                <a:spcBef>
                  <a:spcPct val="0"/>
                </a:spcBef>
              </a:pPr>
              <a:t>11</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06549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FD17C7-3971-48AA-98FE-29D5E01B7180}" type="slidenum">
              <a:rPr lang="en-US" altLang="en-US" smtClean="0"/>
              <a:pPr>
                <a:defRPr/>
              </a:pPr>
              <a:t>12</a:t>
            </a:fld>
            <a:endParaRPr lang="en-US" altLang="en-US"/>
          </a:p>
        </p:txBody>
      </p:sp>
    </p:spTree>
    <p:extLst>
      <p:ext uri="{BB962C8B-B14F-4D97-AF65-F5344CB8AC3E}">
        <p14:creationId xmlns:p14="http://schemas.microsoft.com/office/powerpoint/2010/main" val="1382776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01361" y="4414833"/>
            <a:ext cx="5607679" cy="41832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1CEDFF-2D30-4CA2-9A4A-9863872323D3}" type="slidenum">
              <a:rPr lang="en-US" altLang="en-US" smtClean="0">
                <a:latin typeface="Arial" panose="020B0604020202020204" pitchFamily="34" charset="0"/>
                <a:ea typeface="ＭＳ Ｐゴシック" panose="020B0600070205080204" pitchFamily="34" charset="-128"/>
              </a:rPr>
              <a:pPr>
                <a:spcBef>
                  <a:spcPct val="0"/>
                </a:spcBef>
              </a:pPr>
              <a:t>13</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46579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01361" y="4414833"/>
            <a:ext cx="5607679" cy="41832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1CEDFF-2D30-4CA2-9A4A-9863872323D3}" type="slidenum">
              <a:rPr lang="en-US" altLang="en-US" smtClean="0">
                <a:latin typeface="Arial" panose="020B0604020202020204" pitchFamily="34" charset="0"/>
                <a:ea typeface="ＭＳ Ｐゴシック" panose="020B0600070205080204" pitchFamily="34" charset="-128"/>
              </a:rPr>
              <a:pPr>
                <a:spcBef>
                  <a:spcPct val="0"/>
                </a:spcBef>
              </a:pPr>
              <a:t>14</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86760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01361" y="4414833"/>
            <a:ext cx="5607679" cy="41832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1CEDFF-2D30-4CA2-9A4A-9863872323D3}" type="slidenum">
              <a:rPr lang="en-US" altLang="en-US" smtClean="0">
                <a:latin typeface="Arial" panose="020B0604020202020204" pitchFamily="34" charset="0"/>
                <a:ea typeface="ＭＳ Ｐゴシック" panose="020B0600070205080204" pitchFamily="34" charset="-128"/>
              </a:rPr>
              <a:pPr>
                <a:spcBef>
                  <a:spcPct val="0"/>
                </a:spcBef>
              </a:pPr>
              <a:t>15</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40609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01361" y="4414833"/>
            <a:ext cx="5607679" cy="41832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1CEDFF-2D30-4CA2-9A4A-9863872323D3}" type="slidenum">
              <a:rPr lang="en-US" altLang="en-US" smtClean="0">
                <a:latin typeface="Arial" panose="020B0604020202020204" pitchFamily="34" charset="0"/>
                <a:ea typeface="ＭＳ Ｐゴシック" panose="020B0600070205080204" pitchFamily="34" charset="-128"/>
              </a:rPr>
              <a:pPr>
                <a:spcBef>
                  <a:spcPct val="0"/>
                </a:spcBef>
              </a:pPr>
              <a:t>16</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716909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01361" y="4414833"/>
            <a:ext cx="5607679" cy="41832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1CEDFF-2D30-4CA2-9A4A-9863872323D3}" type="slidenum">
              <a:rPr lang="en-US" altLang="en-US" smtClean="0">
                <a:latin typeface="Arial" panose="020B0604020202020204" pitchFamily="34" charset="0"/>
                <a:ea typeface="ＭＳ Ｐゴシック" panose="020B0600070205080204" pitchFamily="34" charset="-128"/>
              </a:rPr>
              <a:pPr>
                <a:spcBef>
                  <a:spcPct val="0"/>
                </a:spcBef>
              </a:pPr>
              <a:t>17</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48369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E99F232-8FFB-44C5-9FF1-75E2C8387335}" type="slidenum">
              <a:rPr lang="en-US" altLang="en-US" sz="1200"/>
              <a:pPr/>
              <a:t>18</a:t>
            </a:fld>
            <a:endParaRPr lang="en-US" altLang="en-US" sz="1200"/>
          </a:p>
        </p:txBody>
      </p:sp>
    </p:spTree>
    <p:extLst>
      <p:ext uri="{BB962C8B-B14F-4D97-AF65-F5344CB8AC3E}">
        <p14:creationId xmlns:p14="http://schemas.microsoft.com/office/powerpoint/2010/main" val="2967045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8448" indent="-287865">
              <a:defRPr sz="2400">
                <a:solidFill>
                  <a:schemeClr val="tx1"/>
                </a:solidFill>
                <a:latin typeface="Arial" panose="020B0604020202020204" pitchFamily="34" charset="0"/>
                <a:ea typeface="ＭＳ Ｐゴシック" panose="020B0600070205080204" pitchFamily="34" charset="-128"/>
              </a:defRPr>
            </a:lvl2pPr>
            <a:lvl3pPr marL="1151458" indent="-230292">
              <a:defRPr sz="2400">
                <a:solidFill>
                  <a:schemeClr val="tx1"/>
                </a:solidFill>
                <a:latin typeface="Arial" panose="020B0604020202020204" pitchFamily="34" charset="0"/>
                <a:ea typeface="ＭＳ Ｐゴシック" panose="020B0600070205080204" pitchFamily="34" charset="-128"/>
              </a:defRPr>
            </a:lvl3pPr>
            <a:lvl4pPr marL="1612041" indent="-230292">
              <a:defRPr sz="2400">
                <a:solidFill>
                  <a:schemeClr val="tx1"/>
                </a:solidFill>
                <a:latin typeface="Arial" panose="020B0604020202020204" pitchFamily="34" charset="0"/>
                <a:ea typeface="ＭＳ Ｐゴシック" panose="020B0600070205080204" pitchFamily="34" charset="-128"/>
              </a:defRPr>
            </a:lvl4pPr>
            <a:lvl5pPr marL="2072625" indent="-230292">
              <a:defRPr sz="2400">
                <a:solidFill>
                  <a:schemeClr val="tx1"/>
                </a:solidFill>
                <a:latin typeface="Arial" panose="020B0604020202020204" pitchFamily="34" charset="0"/>
                <a:ea typeface="ＭＳ Ｐゴシック" panose="020B0600070205080204" pitchFamily="34" charset="-128"/>
              </a:defRPr>
            </a:lvl5pPr>
            <a:lvl6pPr marL="253320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93791"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54375"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1495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50F5B4F-44CC-40A6-A8AF-22E8AF8B46D9}" type="slidenum">
              <a:rPr lang="en-US" altLang="en-US" sz="1200"/>
              <a:pPr/>
              <a:t>19</a:t>
            </a:fld>
            <a:endParaRPr lang="en-US" altLang="en-US" sz="1200"/>
          </a:p>
        </p:txBody>
      </p:sp>
    </p:spTree>
    <p:extLst>
      <p:ext uri="{BB962C8B-B14F-4D97-AF65-F5344CB8AC3E}">
        <p14:creationId xmlns:p14="http://schemas.microsoft.com/office/powerpoint/2010/main" val="3502967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DEBE7-F64E-411E-985E-107951DC66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5021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6D5B02-B55F-4394-AF00-EB4560A2F1D9}" type="slidenum">
              <a:rPr lang="en-US" altLang="en-US" smtClean="0">
                <a:latin typeface="Arial" panose="020B0604020202020204" pitchFamily="34" charset="0"/>
                <a:ea typeface="ＭＳ Ｐゴシック" panose="020B0600070205080204" pitchFamily="34" charset="-128"/>
              </a:rPr>
              <a:pPr>
                <a:spcBef>
                  <a:spcPct val="0"/>
                </a:spcBef>
              </a:pPr>
              <a:t>20</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806578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90A109A-A6E8-4005-B1F4-5DF19266DD83}" type="slidenum">
              <a:rPr lang="en-US" altLang="en-US" sz="1200"/>
              <a:pPr/>
              <a:t>21</a:t>
            </a:fld>
            <a:endParaRPr lang="en-US" altLang="en-US" sz="1200"/>
          </a:p>
        </p:txBody>
      </p:sp>
    </p:spTree>
    <p:extLst>
      <p:ext uri="{BB962C8B-B14F-4D97-AF65-F5344CB8AC3E}">
        <p14:creationId xmlns:p14="http://schemas.microsoft.com/office/powerpoint/2010/main" val="25038698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520D04-3B20-41E2-935E-6D1E78CDD21D}" type="slidenum">
              <a:rPr lang="en-US" altLang="en-US" smtClean="0">
                <a:latin typeface="Arial" panose="020B0604020202020204" pitchFamily="34" charset="0"/>
                <a:ea typeface="ＭＳ Ｐゴシック" panose="020B0600070205080204" pitchFamily="34" charset="-128"/>
              </a:rPr>
              <a:pPr>
                <a:spcBef>
                  <a:spcPct val="0"/>
                </a:spcBef>
              </a:pPr>
              <a:t>22</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39475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E315B6C-C33A-42B7-8C65-1942473B2782}" type="slidenum">
              <a:rPr lang="en-US" altLang="en-US" sz="1200"/>
              <a:pPr/>
              <a:t>23</a:t>
            </a:fld>
            <a:endParaRPr lang="en-US" altLang="en-US" sz="1200"/>
          </a:p>
        </p:txBody>
      </p:sp>
    </p:spTree>
    <p:extLst>
      <p:ext uri="{BB962C8B-B14F-4D97-AF65-F5344CB8AC3E}">
        <p14:creationId xmlns:p14="http://schemas.microsoft.com/office/powerpoint/2010/main" val="40930632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015241B-274A-4DDB-B26E-5E449119036B}" type="slidenum">
              <a:rPr lang="en-US" altLang="en-US" sz="1200"/>
              <a:pPr/>
              <a:t>24</a:t>
            </a:fld>
            <a:endParaRPr lang="en-US" altLang="en-US" sz="1200"/>
          </a:p>
        </p:txBody>
      </p:sp>
    </p:spTree>
    <p:extLst>
      <p:ext uri="{BB962C8B-B14F-4D97-AF65-F5344CB8AC3E}">
        <p14:creationId xmlns:p14="http://schemas.microsoft.com/office/powerpoint/2010/main" val="22011966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015241B-274A-4DDB-B26E-5E449119036B}" type="slidenum">
              <a:rPr lang="en-US" altLang="en-US" sz="1200"/>
              <a:pPr/>
              <a:t>25</a:t>
            </a:fld>
            <a:endParaRPr lang="en-US" altLang="en-US" sz="1200"/>
          </a:p>
        </p:txBody>
      </p:sp>
    </p:spTree>
    <p:extLst>
      <p:ext uri="{BB962C8B-B14F-4D97-AF65-F5344CB8AC3E}">
        <p14:creationId xmlns:p14="http://schemas.microsoft.com/office/powerpoint/2010/main" val="16284096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C7AD426-B0E5-47FF-893C-20A672A8FF3D}" type="slidenum">
              <a:rPr lang="en-US" altLang="en-US" sz="1200"/>
              <a:pPr/>
              <a:t>26</a:t>
            </a:fld>
            <a:endParaRPr lang="en-US" altLang="en-US" sz="1200"/>
          </a:p>
        </p:txBody>
      </p:sp>
    </p:spTree>
    <p:extLst>
      <p:ext uri="{BB962C8B-B14F-4D97-AF65-F5344CB8AC3E}">
        <p14:creationId xmlns:p14="http://schemas.microsoft.com/office/powerpoint/2010/main" val="30976772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015241B-274A-4DDB-B26E-5E449119036B}" type="slidenum">
              <a:rPr lang="en-US" altLang="en-US" sz="1200"/>
              <a:pPr/>
              <a:t>27</a:t>
            </a:fld>
            <a:endParaRPr lang="en-US" altLang="en-US" sz="1200"/>
          </a:p>
        </p:txBody>
      </p:sp>
    </p:spTree>
    <p:extLst>
      <p:ext uri="{BB962C8B-B14F-4D97-AF65-F5344CB8AC3E}">
        <p14:creationId xmlns:p14="http://schemas.microsoft.com/office/powerpoint/2010/main" val="3700908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8448" indent="-287865">
              <a:defRPr sz="2400">
                <a:solidFill>
                  <a:schemeClr val="tx1"/>
                </a:solidFill>
                <a:latin typeface="Arial" panose="020B0604020202020204" pitchFamily="34" charset="0"/>
                <a:ea typeface="ＭＳ Ｐゴシック" panose="020B0600070205080204" pitchFamily="34" charset="-128"/>
              </a:defRPr>
            </a:lvl2pPr>
            <a:lvl3pPr marL="1151458" indent="-230292">
              <a:defRPr sz="2400">
                <a:solidFill>
                  <a:schemeClr val="tx1"/>
                </a:solidFill>
                <a:latin typeface="Arial" panose="020B0604020202020204" pitchFamily="34" charset="0"/>
                <a:ea typeface="ＭＳ Ｐゴシック" panose="020B0600070205080204" pitchFamily="34" charset="-128"/>
              </a:defRPr>
            </a:lvl3pPr>
            <a:lvl4pPr marL="1612041" indent="-230292">
              <a:defRPr sz="2400">
                <a:solidFill>
                  <a:schemeClr val="tx1"/>
                </a:solidFill>
                <a:latin typeface="Arial" panose="020B0604020202020204" pitchFamily="34" charset="0"/>
                <a:ea typeface="ＭＳ Ｐゴシック" panose="020B0600070205080204" pitchFamily="34" charset="-128"/>
              </a:defRPr>
            </a:lvl4pPr>
            <a:lvl5pPr marL="2072625" indent="-230292">
              <a:defRPr sz="2400">
                <a:solidFill>
                  <a:schemeClr val="tx1"/>
                </a:solidFill>
                <a:latin typeface="Arial" panose="020B0604020202020204" pitchFamily="34" charset="0"/>
                <a:ea typeface="ＭＳ Ｐゴシック" panose="020B0600070205080204" pitchFamily="34" charset="-128"/>
              </a:defRPr>
            </a:lvl5pPr>
            <a:lvl6pPr marL="253320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93791"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54375"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1495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4CAEBB1-CE1D-456A-AA0F-DF22512DEEA7}" type="slidenum">
              <a:rPr lang="en-US" altLang="en-US" sz="1200"/>
              <a:pPr/>
              <a:t>28</a:t>
            </a:fld>
            <a:endParaRPr lang="en-US" altLang="en-US" sz="1200"/>
          </a:p>
        </p:txBody>
      </p:sp>
    </p:spTree>
    <p:extLst>
      <p:ext uri="{BB962C8B-B14F-4D97-AF65-F5344CB8AC3E}">
        <p14:creationId xmlns:p14="http://schemas.microsoft.com/office/powerpoint/2010/main" val="14035789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80E15D2-44EB-4F9B-86F5-8F8BB9436665}" type="slidenum">
              <a:rPr lang="en-US" altLang="en-US" sz="1200"/>
              <a:pPr/>
              <a:t>29</a:t>
            </a:fld>
            <a:endParaRPr lang="en-US" altLang="en-US" sz="1200"/>
          </a:p>
        </p:txBody>
      </p:sp>
    </p:spTree>
    <p:extLst>
      <p:ext uri="{BB962C8B-B14F-4D97-AF65-F5344CB8AC3E}">
        <p14:creationId xmlns:p14="http://schemas.microsoft.com/office/powerpoint/2010/main" val="1287476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BE0251E-AF6F-480B-809C-34A3078ADC71}" type="slidenum">
              <a:rPr lang="en-US" altLang="en-US" sz="1200"/>
              <a:pPr/>
              <a:t>3</a:t>
            </a:fld>
            <a:endParaRPr lang="en-US" altLang="en-US" sz="1200"/>
          </a:p>
        </p:txBody>
      </p:sp>
    </p:spTree>
    <p:extLst>
      <p:ext uri="{BB962C8B-B14F-4D97-AF65-F5344CB8AC3E}">
        <p14:creationId xmlns:p14="http://schemas.microsoft.com/office/powerpoint/2010/main" val="39351501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8448" indent="-287865">
              <a:defRPr sz="2400">
                <a:solidFill>
                  <a:schemeClr val="tx1"/>
                </a:solidFill>
                <a:latin typeface="Arial" panose="020B0604020202020204" pitchFamily="34" charset="0"/>
                <a:ea typeface="ＭＳ Ｐゴシック" panose="020B0600070205080204" pitchFamily="34" charset="-128"/>
              </a:defRPr>
            </a:lvl2pPr>
            <a:lvl3pPr marL="1151458" indent="-230292">
              <a:defRPr sz="2400">
                <a:solidFill>
                  <a:schemeClr val="tx1"/>
                </a:solidFill>
                <a:latin typeface="Arial" panose="020B0604020202020204" pitchFamily="34" charset="0"/>
                <a:ea typeface="ＭＳ Ｐゴシック" panose="020B0600070205080204" pitchFamily="34" charset="-128"/>
              </a:defRPr>
            </a:lvl3pPr>
            <a:lvl4pPr marL="1612041" indent="-230292">
              <a:defRPr sz="2400">
                <a:solidFill>
                  <a:schemeClr val="tx1"/>
                </a:solidFill>
                <a:latin typeface="Arial" panose="020B0604020202020204" pitchFamily="34" charset="0"/>
                <a:ea typeface="ＭＳ Ｐゴシック" panose="020B0600070205080204" pitchFamily="34" charset="-128"/>
              </a:defRPr>
            </a:lvl4pPr>
            <a:lvl5pPr marL="2072625" indent="-230292">
              <a:defRPr sz="2400">
                <a:solidFill>
                  <a:schemeClr val="tx1"/>
                </a:solidFill>
                <a:latin typeface="Arial" panose="020B0604020202020204" pitchFamily="34" charset="0"/>
                <a:ea typeface="ＭＳ Ｐゴシック" panose="020B0600070205080204" pitchFamily="34" charset="-128"/>
              </a:defRPr>
            </a:lvl5pPr>
            <a:lvl6pPr marL="253320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93791"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54375"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1495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A3708AF-9A22-4700-A99B-44E612CA35F1}" type="slidenum">
              <a:rPr lang="en-US" altLang="en-US" sz="1200"/>
              <a:pPr/>
              <a:t>30</a:t>
            </a:fld>
            <a:endParaRPr lang="en-US" altLang="en-US" sz="1200"/>
          </a:p>
        </p:txBody>
      </p:sp>
    </p:spTree>
    <p:extLst>
      <p:ext uri="{BB962C8B-B14F-4D97-AF65-F5344CB8AC3E}">
        <p14:creationId xmlns:p14="http://schemas.microsoft.com/office/powerpoint/2010/main" val="26528227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8448" indent="-287865">
              <a:defRPr sz="2400">
                <a:solidFill>
                  <a:schemeClr val="tx1"/>
                </a:solidFill>
                <a:latin typeface="Arial" panose="020B0604020202020204" pitchFamily="34" charset="0"/>
                <a:ea typeface="ＭＳ Ｐゴシック" panose="020B0600070205080204" pitchFamily="34" charset="-128"/>
              </a:defRPr>
            </a:lvl2pPr>
            <a:lvl3pPr marL="1151458" indent="-230292">
              <a:defRPr sz="2400">
                <a:solidFill>
                  <a:schemeClr val="tx1"/>
                </a:solidFill>
                <a:latin typeface="Arial" panose="020B0604020202020204" pitchFamily="34" charset="0"/>
                <a:ea typeface="ＭＳ Ｐゴシック" panose="020B0600070205080204" pitchFamily="34" charset="-128"/>
              </a:defRPr>
            </a:lvl3pPr>
            <a:lvl4pPr marL="1612041" indent="-230292">
              <a:defRPr sz="2400">
                <a:solidFill>
                  <a:schemeClr val="tx1"/>
                </a:solidFill>
                <a:latin typeface="Arial" panose="020B0604020202020204" pitchFamily="34" charset="0"/>
                <a:ea typeface="ＭＳ Ｐゴシック" panose="020B0600070205080204" pitchFamily="34" charset="-128"/>
              </a:defRPr>
            </a:lvl4pPr>
            <a:lvl5pPr marL="2072625" indent="-230292">
              <a:defRPr sz="2400">
                <a:solidFill>
                  <a:schemeClr val="tx1"/>
                </a:solidFill>
                <a:latin typeface="Arial" panose="020B0604020202020204" pitchFamily="34" charset="0"/>
                <a:ea typeface="ＭＳ Ｐゴシック" panose="020B0600070205080204" pitchFamily="34" charset="-128"/>
              </a:defRPr>
            </a:lvl5pPr>
            <a:lvl6pPr marL="253320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93791"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54375"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1495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5AE0175-039B-4434-A5F0-F6D1906FAC26}" type="slidenum">
              <a:rPr lang="en-US" altLang="en-US" sz="1200"/>
              <a:pPr/>
              <a:t>31</a:t>
            </a:fld>
            <a:endParaRPr lang="en-US" altLang="en-US" sz="1200"/>
          </a:p>
        </p:txBody>
      </p:sp>
    </p:spTree>
    <p:extLst>
      <p:ext uri="{BB962C8B-B14F-4D97-AF65-F5344CB8AC3E}">
        <p14:creationId xmlns:p14="http://schemas.microsoft.com/office/powerpoint/2010/main" val="25984475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478F791-A9E8-448D-87D4-E176D7644D2A}" type="slidenum">
              <a:rPr lang="en-US" altLang="en-US" sz="1200"/>
              <a:pPr/>
              <a:t>32</a:t>
            </a:fld>
            <a:endParaRPr lang="en-US" altLang="en-US" sz="1200"/>
          </a:p>
        </p:txBody>
      </p:sp>
    </p:spTree>
    <p:extLst>
      <p:ext uri="{BB962C8B-B14F-4D97-AF65-F5344CB8AC3E}">
        <p14:creationId xmlns:p14="http://schemas.microsoft.com/office/powerpoint/2010/main" val="26618375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4AFD17C7-3971-48AA-98FE-29D5E01B7180}" type="slidenum">
              <a:rPr lang="en-US" altLang="en-US" smtClean="0"/>
              <a:pPr>
                <a:defRPr/>
              </a:pPr>
              <a:t>33</a:t>
            </a:fld>
            <a:endParaRPr lang="en-US" altLang="en-US"/>
          </a:p>
        </p:txBody>
      </p:sp>
    </p:spTree>
    <p:extLst>
      <p:ext uri="{BB962C8B-B14F-4D97-AF65-F5344CB8AC3E}">
        <p14:creationId xmlns:p14="http://schemas.microsoft.com/office/powerpoint/2010/main" val="24473804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2AD4A0-42E0-48CB-8121-FED69F7359CD}" type="slidenum">
              <a:rPr lang="en-US" altLang="en-US" sz="1200"/>
              <a:pPr/>
              <a:t>34</a:t>
            </a:fld>
            <a:endParaRPr lang="en-US" altLang="en-US" sz="1200"/>
          </a:p>
        </p:txBody>
      </p:sp>
    </p:spTree>
    <p:extLst>
      <p:ext uri="{BB962C8B-B14F-4D97-AF65-F5344CB8AC3E}">
        <p14:creationId xmlns:p14="http://schemas.microsoft.com/office/powerpoint/2010/main" val="31815323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2AD4A0-42E0-48CB-8121-FED69F7359CD}" type="slidenum">
              <a:rPr lang="en-US" altLang="en-US" sz="1200"/>
              <a:pPr/>
              <a:t>35</a:t>
            </a:fld>
            <a:endParaRPr lang="en-US" altLang="en-US" sz="1200"/>
          </a:p>
        </p:txBody>
      </p:sp>
    </p:spTree>
    <p:extLst>
      <p:ext uri="{BB962C8B-B14F-4D97-AF65-F5344CB8AC3E}">
        <p14:creationId xmlns:p14="http://schemas.microsoft.com/office/powerpoint/2010/main" val="4630548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8448" indent="-287865">
              <a:defRPr sz="2400">
                <a:solidFill>
                  <a:schemeClr val="tx1"/>
                </a:solidFill>
                <a:latin typeface="Arial" panose="020B0604020202020204" pitchFamily="34" charset="0"/>
                <a:ea typeface="ＭＳ Ｐゴシック" panose="020B0600070205080204" pitchFamily="34" charset="-128"/>
              </a:defRPr>
            </a:lvl2pPr>
            <a:lvl3pPr marL="1151458" indent="-230292">
              <a:defRPr sz="2400">
                <a:solidFill>
                  <a:schemeClr val="tx1"/>
                </a:solidFill>
                <a:latin typeface="Arial" panose="020B0604020202020204" pitchFamily="34" charset="0"/>
                <a:ea typeface="ＭＳ Ｐゴシック" panose="020B0600070205080204" pitchFamily="34" charset="-128"/>
              </a:defRPr>
            </a:lvl3pPr>
            <a:lvl4pPr marL="1612041" indent="-230292">
              <a:defRPr sz="2400">
                <a:solidFill>
                  <a:schemeClr val="tx1"/>
                </a:solidFill>
                <a:latin typeface="Arial" panose="020B0604020202020204" pitchFamily="34" charset="0"/>
                <a:ea typeface="ＭＳ Ｐゴシック" panose="020B0600070205080204" pitchFamily="34" charset="-128"/>
              </a:defRPr>
            </a:lvl4pPr>
            <a:lvl5pPr marL="2072625" indent="-230292">
              <a:defRPr sz="2400">
                <a:solidFill>
                  <a:schemeClr val="tx1"/>
                </a:solidFill>
                <a:latin typeface="Arial" panose="020B0604020202020204" pitchFamily="34" charset="0"/>
                <a:ea typeface="ＭＳ Ｐゴシック" panose="020B0600070205080204" pitchFamily="34" charset="-128"/>
              </a:defRPr>
            </a:lvl5pPr>
            <a:lvl6pPr marL="253320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93791"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54375"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14958" indent="-230292"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FB73971-FD52-416F-A655-58FB235364F8}" type="slidenum">
              <a:rPr lang="en-US" altLang="en-US" sz="1200"/>
              <a:pPr/>
              <a:t>36</a:t>
            </a:fld>
            <a:endParaRPr lang="en-US" altLang="en-US" sz="1200"/>
          </a:p>
        </p:txBody>
      </p:sp>
    </p:spTree>
    <p:extLst>
      <p:ext uri="{BB962C8B-B14F-4D97-AF65-F5344CB8AC3E}">
        <p14:creationId xmlns:p14="http://schemas.microsoft.com/office/powerpoint/2010/main" val="3709152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6AD729-012F-4649-AC59-F1B078FBE1C4}" type="slidenum">
              <a:rPr lang="en-US" altLang="en-US" smtClean="0">
                <a:latin typeface="Arial" panose="020B0604020202020204" pitchFamily="34" charset="0"/>
                <a:ea typeface="ＭＳ Ｐゴシック" panose="020B0600070205080204" pitchFamily="34" charset="-128"/>
              </a:rPr>
              <a:pPr>
                <a:spcBef>
                  <a:spcPct val="0"/>
                </a:spcBef>
              </a:pPr>
              <a:t>4</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45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4999E5-910A-4E79-A92E-D9A3B8028137}" type="slidenum">
              <a:rPr lang="en-US" altLang="en-US" smtClean="0">
                <a:latin typeface="Arial" panose="020B0604020202020204" pitchFamily="34" charset="0"/>
                <a:ea typeface="ＭＳ Ｐゴシック" panose="020B0600070205080204" pitchFamily="34" charset="-128"/>
              </a:rPr>
              <a:pPr>
                <a:spcBef>
                  <a:spcPct val="0"/>
                </a:spcBef>
              </a:pPr>
              <a:t>5</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68470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B04CED-9AD9-4511-BBB4-01523FE737AD}" type="slidenum">
              <a:rPr lang="en-US" altLang="en-US" smtClean="0">
                <a:latin typeface="Arial" panose="020B0604020202020204" pitchFamily="34" charset="0"/>
                <a:ea typeface="ＭＳ Ｐゴシック" panose="020B0600070205080204" pitchFamily="34" charset="-128"/>
              </a:rPr>
              <a:pPr>
                <a:spcBef>
                  <a:spcPct val="0"/>
                </a:spcBef>
              </a:pPr>
              <a:t>6</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214491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FD17C7-3971-48AA-98FE-29D5E01B7180}" type="slidenum">
              <a:rPr lang="en-US" altLang="en-US" smtClean="0"/>
              <a:pPr>
                <a:defRPr/>
              </a:pPr>
              <a:t>7</a:t>
            </a:fld>
            <a:endParaRPr lang="en-US" altLang="en-US"/>
          </a:p>
        </p:txBody>
      </p:sp>
    </p:spTree>
    <p:extLst>
      <p:ext uri="{BB962C8B-B14F-4D97-AF65-F5344CB8AC3E}">
        <p14:creationId xmlns:p14="http://schemas.microsoft.com/office/powerpoint/2010/main" val="3708159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6445" indent="-291063">
              <a:defRPr sz="2400">
                <a:solidFill>
                  <a:schemeClr val="tx1"/>
                </a:solidFill>
                <a:latin typeface="Arial" panose="020B0604020202020204" pitchFamily="34" charset="0"/>
                <a:ea typeface="ＭＳ Ｐゴシック" panose="020B0600070205080204" pitchFamily="34" charset="-128"/>
              </a:defRPr>
            </a:lvl2pPr>
            <a:lvl3pPr marL="1164252" indent="-231891">
              <a:defRPr sz="2400">
                <a:solidFill>
                  <a:schemeClr val="tx1"/>
                </a:solidFill>
                <a:latin typeface="Arial" panose="020B0604020202020204" pitchFamily="34" charset="0"/>
                <a:ea typeface="ＭＳ Ｐゴシック" panose="020B0600070205080204" pitchFamily="34" charset="-128"/>
              </a:defRPr>
            </a:lvl3pPr>
            <a:lvl4pPr marL="1629634" indent="-231891">
              <a:defRPr sz="2400">
                <a:solidFill>
                  <a:schemeClr val="tx1"/>
                </a:solidFill>
                <a:latin typeface="Arial" panose="020B0604020202020204" pitchFamily="34" charset="0"/>
                <a:ea typeface="ＭＳ Ｐゴシック" panose="020B0600070205080204" pitchFamily="34" charset="-128"/>
              </a:defRPr>
            </a:lvl4pPr>
            <a:lvl5pPr marL="2095014" indent="-231891">
              <a:defRPr sz="2400">
                <a:solidFill>
                  <a:schemeClr val="tx1"/>
                </a:solidFill>
                <a:latin typeface="Arial" panose="020B0604020202020204" pitchFamily="34" charset="0"/>
                <a:ea typeface="ＭＳ Ｐゴシック" panose="020B0600070205080204" pitchFamily="34" charset="-128"/>
              </a:defRPr>
            </a:lvl5pPr>
            <a:lvl6pPr marL="2555598"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16181"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76764"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37347" indent="-231891" defTabSz="46058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976C37B-6CAC-449D-AFE7-CFD41DEDFEEF}" type="slidenum">
              <a:rPr lang="en-US" altLang="en-US" sz="1200"/>
              <a:pPr/>
              <a:t>8</a:t>
            </a:fld>
            <a:endParaRPr lang="en-US" altLang="en-US" sz="1200"/>
          </a:p>
        </p:txBody>
      </p:sp>
    </p:spTree>
    <p:extLst>
      <p:ext uri="{BB962C8B-B14F-4D97-AF65-F5344CB8AC3E}">
        <p14:creationId xmlns:p14="http://schemas.microsoft.com/office/powerpoint/2010/main" val="869430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6445" indent="-291063">
              <a:spcBef>
                <a:spcPct val="30000"/>
              </a:spcBef>
              <a:defRPr sz="1200">
                <a:solidFill>
                  <a:schemeClr val="tx1"/>
                </a:solidFill>
                <a:latin typeface="Calibri" panose="020F0502020204030204" pitchFamily="34" charset="0"/>
              </a:defRPr>
            </a:lvl2pPr>
            <a:lvl3pPr marL="1164252" indent="-231891">
              <a:spcBef>
                <a:spcPct val="30000"/>
              </a:spcBef>
              <a:defRPr sz="1200">
                <a:solidFill>
                  <a:schemeClr val="tx1"/>
                </a:solidFill>
                <a:latin typeface="Calibri" panose="020F0502020204030204" pitchFamily="34" charset="0"/>
              </a:defRPr>
            </a:lvl3pPr>
            <a:lvl4pPr marL="1629634" indent="-231891">
              <a:spcBef>
                <a:spcPct val="30000"/>
              </a:spcBef>
              <a:defRPr sz="1200">
                <a:solidFill>
                  <a:schemeClr val="tx1"/>
                </a:solidFill>
                <a:latin typeface="Calibri" panose="020F0502020204030204" pitchFamily="34" charset="0"/>
              </a:defRPr>
            </a:lvl4pPr>
            <a:lvl5pPr marL="2095014" indent="-231891">
              <a:spcBef>
                <a:spcPct val="30000"/>
              </a:spcBef>
              <a:defRPr sz="1200">
                <a:solidFill>
                  <a:schemeClr val="tx1"/>
                </a:solidFill>
                <a:latin typeface="Calibri" panose="020F0502020204030204" pitchFamily="34" charset="0"/>
              </a:defRPr>
            </a:lvl5pPr>
            <a:lvl6pPr marL="2555598" indent="-231891" defTabSz="460583" eaLnBrk="0" fontAlgn="base" hangingPunct="0">
              <a:spcBef>
                <a:spcPct val="30000"/>
              </a:spcBef>
              <a:spcAft>
                <a:spcPct val="0"/>
              </a:spcAft>
              <a:defRPr sz="1200">
                <a:solidFill>
                  <a:schemeClr val="tx1"/>
                </a:solidFill>
                <a:latin typeface="Calibri" panose="020F0502020204030204" pitchFamily="34" charset="0"/>
              </a:defRPr>
            </a:lvl6pPr>
            <a:lvl7pPr marL="3016181" indent="-231891" defTabSz="460583" eaLnBrk="0" fontAlgn="base" hangingPunct="0">
              <a:spcBef>
                <a:spcPct val="30000"/>
              </a:spcBef>
              <a:spcAft>
                <a:spcPct val="0"/>
              </a:spcAft>
              <a:defRPr sz="1200">
                <a:solidFill>
                  <a:schemeClr val="tx1"/>
                </a:solidFill>
                <a:latin typeface="Calibri" panose="020F0502020204030204" pitchFamily="34" charset="0"/>
              </a:defRPr>
            </a:lvl7pPr>
            <a:lvl8pPr marL="3476764" indent="-231891" defTabSz="460583" eaLnBrk="0" fontAlgn="base" hangingPunct="0">
              <a:spcBef>
                <a:spcPct val="30000"/>
              </a:spcBef>
              <a:spcAft>
                <a:spcPct val="0"/>
              </a:spcAft>
              <a:defRPr sz="1200">
                <a:solidFill>
                  <a:schemeClr val="tx1"/>
                </a:solidFill>
                <a:latin typeface="Calibri" panose="020F0502020204030204" pitchFamily="34" charset="0"/>
              </a:defRPr>
            </a:lvl8pPr>
            <a:lvl9pPr marL="3937347" indent="-231891" defTabSz="46058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34DC86-C9F4-4CB8-AB4B-1290FDFDEE13}" type="slidenum">
              <a:rPr lang="en-US" altLang="en-US" smtClean="0">
                <a:latin typeface="Arial" panose="020B0604020202020204" pitchFamily="34" charset="0"/>
                <a:ea typeface="ＭＳ Ｐゴシック" panose="020B0600070205080204" pitchFamily="34" charset="-128"/>
              </a:rPr>
              <a:pPr>
                <a:spcBef>
                  <a:spcPct val="0"/>
                </a:spcBef>
              </a:pPr>
              <a:t>9</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8375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0755EB8-A3AC-4504-BEFC-94F763DA619B}" type="datetime1">
              <a:rPr lang="en-US"/>
              <a:pPr>
                <a:defRPr/>
              </a:pPr>
              <a:t>10/29/2020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a:lvl1pPr>
          </a:lstStyle>
          <a:p>
            <a:pPr>
              <a:defRPr/>
            </a:pPr>
            <a:fld id="{2ED95721-0117-4C8B-9AE6-19B560A0A8B0}" type="slidenum">
              <a:rPr lang="en-US" altLang="en-US"/>
              <a:pPr>
                <a:defRPr/>
              </a:pPr>
              <a:t>‹#›</a:t>
            </a:fld>
            <a:endParaRPr lang="en-US" altLang="en-US"/>
          </a:p>
        </p:txBody>
      </p:sp>
    </p:spTree>
    <p:extLst>
      <p:ext uri="{BB962C8B-B14F-4D97-AF65-F5344CB8AC3E}">
        <p14:creationId xmlns:p14="http://schemas.microsoft.com/office/powerpoint/2010/main" val="746266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0DF65F-537E-4918-9B75-5186A202F816}" type="datetimeFigureOut">
              <a:rPr lang="en-US" smtClean="0"/>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369824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0DF65F-537E-4918-9B75-5186A202F816}" type="datetimeFigureOut">
              <a:rPr lang="en-US" smtClean="0"/>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3450180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DF65F-537E-4918-9B75-5186A202F816}" type="datetimeFigureOut">
              <a:rPr lang="en-US" smtClean="0"/>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516758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40DF65F-537E-4918-9B75-5186A202F816}"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3015133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40DF65F-537E-4918-9B75-5186A202F816}"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2582283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DF65F-537E-4918-9B75-5186A202F81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112637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DF65F-537E-4918-9B75-5186A202F81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319285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480233"/>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2800" b="0" i="0">
                <a:solidFill>
                  <a:srgbClr val="595959"/>
                </a:solidFill>
                <a:latin typeface="Gotham Book"/>
                <a:cs typeface="Gotham Book"/>
              </a:defRPr>
            </a:lvl1pPr>
            <a:lvl2pPr>
              <a:buClr>
                <a:schemeClr val="tx1">
                  <a:lumMod val="75000"/>
                  <a:lumOff val="25000"/>
                </a:schemeClr>
              </a:buClr>
              <a:buSzPct val="85000"/>
              <a:buFont typeface="Arial"/>
              <a:buChar char="•"/>
              <a:defRPr sz="2400" b="0" i="0">
                <a:solidFill>
                  <a:srgbClr val="595959"/>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43D3C70-5000-438C-AF4F-1FAA6BECD67F}" type="datetime1">
              <a:rPr lang="en-US"/>
              <a:pPr>
                <a:defRPr/>
              </a:pPr>
              <a:t>10/29/2020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a:lvl1pPr>
          </a:lstStyle>
          <a:p>
            <a:pPr>
              <a:defRPr/>
            </a:pPr>
            <a:fld id="{58A86D6D-C33B-46E1-BBCA-2ED22FF50890}" type="slidenum">
              <a:rPr lang="en-US" altLang="en-US"/>
              <a:pPr>
                <a:defRPr/>
              </a:pPr>
              <a:t>‹#›</a:t>
            </a:fld>
            <a:endParaRPr lang="en-US" altLang="en-US"/>
          </a:p>
        </p:txBody>
      </p:sp>
    </p:spTree>
    <p:extLst>
      <p:ext uri="{BB962C8B-B14F-4D97-AF65-F5344CB8AC3E}">
        <p14:creationId xmlns:p14="http://schemas.microsoft.com/office/powerpoint/2010/main" val="7531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154"/>
            <a:ext cx="8229600" cy="875092"/>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Arial"/>
              <a:buChar char="•"/>
              <a:defRPr sz="2800" b="0" i="0">
                <a:solidFill>
                  <a:schemeClr val="tx1">
                    <a:lumMod val="65000"/>
                    <a:lumOff val="35000"/>
                  </a:schemeClr>
                </a:solidFill>
                <a:latin typeface="Gotham Book"/>
                <a:cs typeface="Gotham Book"/>
              </a:defRPr>
            </a:lvl1pPr>
            <a:lvl2pPr>
              <a:buClr>
                <a:schemeClr val="tx1">
                  <a:lumMod val="75000"/>
                  <a:lumOff val="25000"/>
                </a:schemeClr>
              </a:buClr>
              <a:buSzPct val="85000"/>
              <a:buFont typeface="Arial"/>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BB79E73B-4B0F-4764-BEA7-BB04C7A62591}" type="datetime1">
              <a:rPr lang="en-US"/>
              <a:pPr>
                <a:defRPr/>
              </a:pPr>
              <a:t>10/29/2020</a:t>
            </a:fld>
            <a:endParaRPr lang="en-US"/>
          </a:p>
        </p:txBody>
      </p:sp>
      <p:sp>
        <p:nvSpPr>
          <p:cNvPr id="6" name="Footer Placeholder 4"/>
          <p:cNvSpPr>
            <a:spLocks noGrp="1"/>
          </p:cNvSpPr>
          <p:nvPr>
            <p:ph type="ftr" sz="quarter" idx="15"/>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6"/>
          </p:nvPr>
        </p:nvSpPr>
        <p:spPr/>
        <p:txBody>
          <a:bodyPr/>
          <a:lstStyle>
            <a:lvl1pPr>
              <a:defRPr/>
            </a:lvl1pPr>
          </a:lstStyle>
          <a:p>
            <a:pPr>
              <a:defRPr/>
            </a:pPr>
            <a:fld id="{B0A0F69F-2FA6-405F-9A88-F1BBE4C7965B}" type="slidenum">
              <a:rPr lang="en-US" altLang="en-US"/>
              <a:pPr>
                <a:defRPr/>
              </a:pPr>
              <a:t>‹#›</a:t>
            </a:fld>
            <a:endParaRPr lang="en-US" altLang="en-US"/>
          </a:p>
        </p:txBody>
      </p:sp>
    </p:spTree>
    <p:extLst>
      <p:ext uri="{BB962C8B-B14F-4D97-AF65-F5344CB8AC3E}">
        <p14:creationId xmlns:p14="http://schemas.microsoft.com/office/powerpoint/2010/main" val="34359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09873"/>
            <a:ext cx="8229600" cy="821732"/>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81011"/>
            <a:ext cx="8229600" cy="4024165"/>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0B8A070-75DF-45EE-A9A1-F2D37F5430C5}" type="datetime1">
              <a:rPr lang="en-US"/>
              <a:pPr>
                <a:defRPr/>
              </a:pPr>
              <a:t>10/29/2020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a:lvl1pPr>
          </a:lstStyle>
          <a:p>
            <a:pPr>
              <a:defRPr/>
            </a:pPr>
            <a:fld id="{A69A8538-9F48-41A6-97EC-37FEAD5981E8}" type="slidenum">
              <a:rPr lang="en-US" altLang="en-US"/>
              <a:pPr>
                <a:defRPr/>
              </a:pPr>
              <a:t>‹#›</a:t>
            </a:fld>
            <a:endParaRPr lang="en-US" altLang="en-US"/>
          </a:p>
        </p:txBody>
      </p:sp>
    </p:spTree>
    <p:extLst>
      <p:ext uri="{BB962C8B-B14F-4D97-AF65-F5344CB8AC3E}">
        <p14:creationId xmlns:p14="http://schemas.microsoft.com/office/powerpoint/2010/main" val="38880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1674905"/>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Gotham Book"/>
                <a:cs typeface="Gotham Book"/>
              </a:defRPr>
            </a:lvl1pPr>
            <a:lvl2pPr marL="457200" indent="182880" algn="l">
              <a:buClr>
                <a:schemeClr val="tx1">
                  <a:lumMod val="75000"/>
                  <a:lumOff val="25000"/>
                </a:schemeClr>
              </a:buClr>
              <a:buSzPct val="85000"/>
              <a:buFont typeface="Arial"/>
              <a:buChar char="•"/>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1976FD1-B15F-4818-B7D5-0AD7A6E6A741}" type="datetime1">
              <a:rPr lang="en-US"/>
              <a:pPr>
                <a:defRPr/>
              </a:pPr>
              <a:t>10/29/2020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a:lvl1pPr>
          </a:lstStyle>
          <a:p>
            <a:pPr>
              <a:defRPr/>
            </a:pPr>
            <a:fld id="{58A8DDE1-6C40-408C-A021-031BECE5A16B}" type="slidenum">
              <a:rPr lang="en-US" altLang="en-US"/>
              <a:pPr>
                <a:defRPr/>
              </a:pPr>
              <a:t>‹#›</a:t>
            </a:fld>
            <a:endParaRPr lang="en-US" altLang="en-US"/>
          </a:p>
        </p:txBody>
      </p:sp>
    </p:spTree>
    <p:extLst>
      <p:ext uri="{BB962C8B-B14F-4D97-AF65-F5344CB8AC3E}">
        <p14:creationId xmlns:p14="http://schemas.microsoft.com/office/powerpoint/2010/main" val="342256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40DF65F-537E-4918-9B75-5186A202F81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3463565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0DF65F-537E-4918-9B75-5186A202F81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62084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0DF65F-537E-4918-9B75-5186A202F81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223198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0DF65F-537E-4918-9B75-5186A202F816}"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84C46-9C27-4DAE-8EEE-A9EAF78F7BBA}" type="slidenum">
              <a:rPr lang="en-US" smtClean="0"/>
              <a:t>‹#›</a:t>
            </a:fld>
            <a:endParaRPr lang="en-US"/>
          </a:p>
        </p:txBody>
      </p:sp>
    </p:spTree>
    <p:extLst>
      <p:ext uri="{BB962C8B-B14F-4D97-AF65-F5344CB8AC3E}">
        <p14:creationId xmlns:p14="http://schemas.microsoft.com/office/powerpoint/2010/main" val="368439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595959"/>
                </a:solidFill>
                <a:latin typeface="Gotham Book" pitchFamily="49" charset="0"/>
                <a:ea typeface="ＭＳ Ｐゴシック" pitchFamily="49" charset="-128"/>
              </a:defRPr>
            </a:lvl1pPr>
          </a:lstStyle>
          <a:p>
            <a:pPr>
              <a:defRPr/>
            </a:pPr>
            <a:fld id="{96F9904C-6AC4-43BF-851E-F7661379ED10}" type="datetime1">
              <a:rPr lang="en-US"/>
              <a:pPr>
                <a:defRPr/>
              </a:pPr>
              <a:t>10/29/2020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595959"/>
                </a:solidFill>
                <a:latin typeface="Gotham Book" pitchFamily="49" charset="0"/>
                <a:ea typeface="ＭＳ Ｐゴシック" pitchFamily="49" charset="-128"/>
              </a:defRPr>
            </a:lvl1pPr>
          </a:lstStyle>
          <a:p>
            <a:pPr>
              <a:defRPr/>
            </a:pPr>
            <a:fld id="{54710430-C631-43B3-9D46-D45A78F542E1}" type="slidenum">
              <a:rPr lang="en-US" altLang="en-US"/>
              <a:pPr>
                <a:defRPr/>
              </a:pPr>
              <a:t>‹#›</a:t>
            </a:fld>
            <a:endParaRPr lang="en-US" altLang="en-US"/>
          </a:p>
        </p:txBody>
      </p:sp>
      <p:pic>
        <p:nvPicPr>
          <p:cNvPr id="1029" name="Picture 10" descr="MSU thinner spear_green RGB.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57200" y="6253163"/>
            <a:ext cx="8229600" cy="10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1" descr="PP banner wordmark.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175" y="0"/>
            <a:ext cx="914082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Lst>
  <p:txStyles>
    <p:titleStyle>
      <a:lvl1pPr algn="ctr" defTabSz="457200" rtl="0" eaLnBrk="0" fontAlgn="base" hangingPunct="0">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Gotham Book"/>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Gotham Book"/>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otham Book"/>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40DF65F-537E-4918-9B75-5186A202F816}" type="datetimeFigureOut">
              <a:rPr lang="en-US" smtClean="0"/>
              <a:t>10/29/2020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384C46-9C27-4DAE-8EEE-A9EAF78F7BBA}" type="slidenum">
              <a:rPr lang="en-US" smtClean="0"/>
              <a:t>‹#›</a:t>
            </a:fld>
            <a:endParaRPr lang="en-US"/>
          </a:p>
        </p:txBody>
      </p:sp>
    </p:spTree>
    <p:extLst>
      <p:ext uri="{BB962C8B-B14F-4D97-AF65-F5344CB8AC3E}">
        <p14:creationId xmlns:p14="http://schemas.microsoft.com/office/powerpoint/2010/main" val="1649407068"/>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sp.msu.edu/PL/Portal/DocumentViewer.aspx?cga=aQBkAD0ANwA4ADc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bs.msu.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r.msu.edu/ua/recognition/faculty-academic-staff/academic-salary-adjustment.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ecportal.ebsp.msu.edu/sap/bc/ui2/flp/FioriLaunchpad.html#JobClassifications-launch"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hr.msu.edu/ua/recognition/support-staff/pay-range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niaid.nih.gov/grants-contracts/salary-cap-stipends"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www.cga.msu.edu/PL/Portal/DocumentViewer.aspx?cga=aQBkAD0AMwA4ADIA" TargetMode="External"/><Relationship Id="rId4" Type="http://schemas.openxmlformats.org/officeDocument/2006/relationships/hyperlink" Target="https://www.hr.msu.edu/employment/graduate-assistants/stipend-ranges.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vp.research.msu.edu/event/publishing-your-first-book"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tlr.msu.edu/COTravelNew/MealAndIncidentalExpenseRates.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ga.msu.edu/PL/Portal/DocumentViewer.aspx?cga=aQBkAD0ANAAxADcA#int-trave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cga.msu.edu/PL/Portal/DocumentViewer.aspx?cga=aQBkAD0ANAAyADEA"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po.gov/fdsys/granule/CFR-2012-title2-vol1/CFR-2012-title2-vol1-part215/content-detail.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4208" y="2071705"/>
            <a:ext cx="6172200" cy="1099403"/>
          </a:xfrm>
        </p:spPr>
        <p:txBody>
          <a:bodyPr>
            <a:noAutofit/>
          </a:bodyPr>
          <a:lstStyle/>
          <a:p>
            <a:r>
              <a:rPr lang="en-US" sz="4000" b="1" dirty="0"/>
              <a:t>Building a Budget</a:t>
            </a:r>
            <a:br>
              <a:rPr lang="en-US" sz="6000" dirty="0"/>
            </a:br>
            <a:br>
              <a:rPr lang="en-US" sz="2400" dirty="0"/>
            </a:br>
            <a:br>
              <a:rPr lang="en-US" sz="2400" dirty="0"/>
            </a:br>
            <a:endParaRPr lang="en-US" sz="2400" dirty="0"/>
          </a:p>
        </p:txBody>
      </p:sp>
      <p:sp>
        <p:nvSpPr>
          <p:cNvPr id="3" name="Subtitle 2"/>
          <p:cNvSpPr>
            <a:spLocks noGrp="1"/>
          </p:cNvSpPr>
          <p:nvPr>
            <p:ph type="subTitle" idx="1"/>
          </p:nvPr>
        </p:nvSpPr>
        <p:spPr>
          <a:xfrm>
            <a:off x="2248993" y="3323681"/>
            <a:ext cx="4800600" cy="1200150"/>
          </a:xfrm>
        </p:spPr>
        <p:txBody>
          <a:bodyPr>
            <a:normAutofit/>
          </a:bodyPr>
          <a:lstStyle/>
          <a:p>
            <a:pPr>
              <a:lnSpc>
                <a:spcPct val="100000"/>
              </a:lnSpc>
              <a:spcBef>
                <a:spcPts val="450"/>
              </a:spcBef>
            </a:pPr>
            <a:r>
              <a:rPr lang="en-US" dirty="0"/>
              <a:t>Coffee Break Seminar Series</a:t>
            </a:r>
          </a:p>
          <a:p>
            <a:pPr>
              <a:lnSpc>
                <a:spcPct val="100000"/>
              </a:lnSpc>
              <a:spcBef>
                <a:spcPts val="450"/>
              </a:spcBef>
            </a:pPr>
            <a:r>
              <a:rPr lang="en-US" dirty="0"/>
              <a:t>Office of Research Facilitation &amp; Dissemination</a:t>
            </a:r>
          </a:p>
          <a:p>
            <a:pPr>
              <a:lnSpc>
                <a:spcPct val="100000"/>
              </a:lnSpc>
              <a:spcBef>
                <a:spcPts val="450"/>
              </a:spcBef>
            </a:pPr>
            <a:r>
              <a:rPr lang="en-US" dirty="0"/>
              <a:t>October 29, 2020</a:t>
            </a:r>
          </a:p>
        </p:txBody>
      </p:sp>
      <p:pic>
        <p:nvPicPr>
          <p:cNvPr id="1030" name="Picture 6" descr="Spartan Helme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2335" y="4523831"/>
            <a:ext cx="1313916" cy="15140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22743" y="2162146"/>
            <a:ext cx="6755130" cy="923330"/>
          </a:xfrm>
          <a:prstGeom prst="rect">
            <a:avLst/>
          </a:prstGeom>
          <a:noFill/>
        </p:spPr>
        <p:txBody>
          <a:bodyPr wrap="square" rtlCol="0">
            <a:spAutoFit/>
          </a:bodyPr>
          <a:lstStyle/>
          <a:p>
            <a:pPr algn="ctr" defTabSz="685800" eaLnBrk="1" fontAlgn="auto" hangingPunct="1">
              <a:spcBef>
                <a:spcPts val="0"/>
              </a:spcBef>
              <a:spcAft>
                <a:spcPts val="0"/>
              </a:spcAft>
            </a:pPr>
            <a:r>
              <a:rPr lang="en-US" sz="1800" dirty="0">
                <a:solidFill>
                  <a:prstClr val="black"/>
                </a:solidFill>
                <a:latin typeface="Calibri" panose="020F0502020204030204"/>
                <a:ea typeface="+mn-ea"/>
              </a:rPr>
              <a:t>Dana </a:t>
            </a:r>
            <a:r>
              <a:rPr lang="en-US" sz="1800" dirty="0" err="1">
                <a:solidFill>
                  <a:prstClr val="black"/>
                </a:solidFill>
                <a:latin typeface="Calibri" panose="020F0502020204030204"/>
                <a:ea typeface="+mn-ea"/>
              </a:rPr>
              <a:t>deMink</a:t>
            </a:r>
            <a:r>
              <a:rPr lang="en-US" sz="1800" dirty="0">
                <a:solidFill>
                  <a:prstClr val="black"/>
                </a:solidFill>
                <a:latin typeface="Calibri" panose="020F0502020204030204"/>
                <a:ea typeface="+mn-ea"/>
              </a:rPr>
              <a:t>, Office of Sponsored Programs</a:t>
            </a:r>
          </a:p>
          <a:p>
            <a:pPr algn="ctr" defTabSz="685800" eaLnBrk="1" fontAlgn="auto" hangingPunct="1">
              <a:spcBef>
                <a:spcPts val="0"/>
              </a:spcBef>
              <a:spcAft>
                <a:spcPts val="0"/>
              </a:spcAft>
            </a:pPr>
            <a:r>
              <a:rPr lang="en-US" sz="1800" dirty="0">
                <a:solidFill>
                  <a:prstClr val="black"/>
                </a:solidFill>
                <a:latin typeface="Calibri" panose="020F0502020204030204"/>
                <a:ea typeface="+mn-ea"/>
              </a:rPr>
              <a:t>Karen Rich, Office of Sponsored Programs</a:t>
            </a:r>
          </a:p>
          <a:p>
            <a:pPr algn="ctr" defTabSz="685800" eaLnBrk="1" fontAlgn="auto" hangingPunct="1">
              <a:spcBef>
                <a:spcPts val="0"/>
              </a:spcBef>
              <a:spcAft>
                <a:spcPts val="0"/>
              </a:spcAft>
            </a:pPr>
            <a:r>
              <a:rPr lang="en-US" sz="1800" dirty="0">
                <a:solidFill>
                  <a:prstClr val="black"/>
                </a:solidFill>
                <a:latin typeface="Calibri" panose="020F0502020204030204"/>
                <a:ea typeface="+mn-ea"/>
              </a:rPr>
              <a:t> &amp; Lori Bramble, College of Agriculture &amp; Natural Resources</a:t>
            </a:r>
          </a:p>
        </p:txBody>
      </p:sp>
    </p:spTree>
    <p:extLst>
      <p:ext uri="{BB962C8B-B14F-4D97-AF65-F5344CB8AC3E}">
        <p14:creationId xmlns:p14="http://schemas.microsoft.com/office/powerpoint/2010/main" val="1426041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ctrTitle"/>
          </p:nvPr>
        </p:nvSpPr>
        <p:spPr bwMode="auto">
          <a:xfrm>
            <a:off x="590550" y="753044"/>
            <a:ext cx="7486404"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b="1" dirty="0">
                <a:latin typeface="Gotham-Bold" pitchFamily="49" charset="0"/>
                <a:ea typeface="ＭＳ Ｐゴシック" panose="020B0600070205080204" pitchFamily="34" charset="-128"/>
              </a:rPr>
              <a:t>Budgeting Tips</a:t>
            </a:r>
          </a:p>
        </p:txBody>
      </p:sp>
      <p:sp>
        <p:nvSpPr>
          <p:cNvPr id="3" name="Subtitle 2"/>
          <p:cNvSpPr>
            <a:spLocks noGrp="1"/>
          </p:cNvSpPr>
          <p:nvPr>
            <p:ph type="subTitle" idx="1"/>
          </p:nvPr>
        </p:nvSpPr>
        <p:spPr>
          <a:xfrm>
            <a:off x="590550" y="1366889"/>
            <a:ext cx="8201025" cy="4348163"/>
          </a:xfrm>
        </p:spPr>
        <p:txBody>
          <a:bodyPr/>
          <a:lstStyle/>
          <a:p>
            <a:pPr eaLnBrk="1" fontAlgn="auto" hangingPunct="1">
              <a:spcAft>
                <a:spcPts val="0"/>
              </a:spcAft>
              <a:defRPr/>
            </a:pPr>
            <a:r>
              <a:rPr lang="en-US" sz="2800" b="1" dirty="0">
                <a:solidFill>
                  <a:srgbClr val="18453B"/>
                </a:solidFill>
                <a:ea typeface="+mn-ea"/>
                <a:cs typeface="Arial" pitchFamily="34" charset="0"/>
              </a:rPr>
              <a:t>Look for requirements in your solicitation</a:t>
            </a:r>
          </a:p>
          <a:p>
            <a:pPr marL="971550" lvl="1" indent="-514350" algn="l" eaLnBrk="1" fontAlgn="auto" hangingPunct="1">
              <a:spcAft>
                <a:spcPts val="0"/>
              </a:spcAft>
              <a:buFont typeface="Arial" panose="020B0604020202020204" pitchFamily="34" charset="0"/>
              <a:buChar char="•"/>
              <a:defRPr/>
            </a:pPr>
            <a:r>
              <a:rPr lang="en-US" sz="2400" dirty="0">
                <a:solidFill>
                  <a:schemeClr val="tx1"/>
                </a:solidFill>
                <a:ea typeface="+mn-ea"/>
                <a:cs typeface="Arial" pitchFamily="34" charset="0"/>
              </a:rPr>
              <a:t>Project dates restrictions</a:t>
            </a:r>
          </a:p>
          <a:p>
            <a:pPr marL="971550" lvl="1" indent="-514350" algn="l" eaLnBrk="1" fontAlgn="auto" hangingPunct="1">
              <a:spcAft>
                <a:spcPts val="0"/>
              </a:spcAft>
              <a:buFont typeface="Arial" panose="020B0604020202020204" pitchFamily="34" charset="0"/>
              <a:buChar char="•"/>
              <a:defRPr/>
            </a:pPr>
            <a:r>
              <a:rPr lang="en-US" sz="2400" dirty="0">
                <a:solidFill>
                  <a:schemeClr val="tx1"/>
                </a:solidFill>
                <a:ea typeface="+mn-ea"/>
                <a:cs typeface="Arial" pitchFamily="34" charset="0"/>
              </a:rPr>
              <a:t>Budget caps</a:t>
            </a:r>
          </a:p>
          <a:p>
            <a:pPr marL="971550" lvl="1" indent="-514350" algn="l" eaLnBrk="1" fontAlgn="auto" hangingPunct="1">
              <a:spcAft>
                <a:spcPts val="0"/>
              </a:spcAft>
              <a:buFont typeface="Arial" panose="020B0604020202020204" pitchFamily="34" charset="0"/>
              <a:buChar char="•"/>
              <a:defRPr/>
            </a:pPr>
            <a:r>
              <a:rPr lang="en-US" sz="2400" dirty="0">
                <a:solidFill>
                  <a:schemeClr val="tx1"/>
                </a:solidFill>
                <a:ea typeface="+mn-ea"/>
                <a:cs typeface="Arial" pitchFamily="34" charset="0"/>
              </a:rPr>
              <a:t>Limits to F&amp;A</a:t>
            </a:r>
          </a:p>
          <a:p>
            <a:pPr marL="971550" lvl="1" indent="-514350" algn="l" eaLnBrk="1" fontAlgn="auto" hangingPunct="1">
              <a:spcAft>
                <a:spcPts val="0"/>
              </a:spcAft>
              <a:buFont typeface="Arial" panose="020B0604020202020204" pitchFamily="34" charset="0"/>
              <a:buChar char="•"/>
              <a:defRPr/>
            </a:pPr>
            <a:r>
              <a:rPr lang="en-US" sz="2400" dirty="0">
                <a:solidFill>
                  <a:schemeClr val="tx1"/>
                </a:solidFill>
                <a:ea typeface="+mn-ea"/>
                <a:cs typeface="Arial" pitchFamily="34" charset="0"/>
              </a:rPr>
              <a:t>Required travel for PI meeting</a:t>
            </a:r>
          </a:p>
          <a:p>
            <a:pPr marL="971550" lvl="1" indent="-514350" algn="l" eaLnBrk="1" fontAlgn="auto" hangingPunct="1">
              <a:spcAft>
                <a:spcPts val="0"/>
              </a:spcAft>
              <a:buFont typeface="Arial" panose="020B0604020202020204" pitchFamily="34" charset="0"/>
              <a:buChar char="•"/>
              <a:defRPr/>
            </a:pPr>
            <a:r>
              <a:rPr lang="en-US" sz="2400" dirty="0">
                <a:solidFill>
                  <a:schemeClr val="tx1"/>
                </a:solidFill>
                <a:ea typeface="+mn-ea"/>
                <a:cs typeface="Arial" pitchFamily="34" charset="0"/>
              </a:rPr>
              <a:t>Required cost share (match)</a:t>
            </a:r>
          </a:p>
          <a:p>
            <a:pPr marL="971550" lvl="1" indent="-514350" algn="l" eaLnBrk="1" fontAlgn="auto" hangingPunct="1">
              <a:spcAft>
                <a:spcPts val="0"/>
              </a:spcAft>
              <a:buFont typeface="Arial" panose="020B0604020202020204" pitchFamily="34" charset="0"/>
              <a:buChar char="•"/>
              <a:defRPr/>
            </a:pPr>
            <a:r>
              <a:rPr lang="en-US" sz="2400" dirty="0">
                <a:solidFill>
                  <a:schemeClr val="tx1"/>
                </a:solidFill>
                <a:ea typeface="+mn-ea"/>
                <a:cs typeface="Arial" pitchFamily="34" charset="0"/>
              </a:rPr>
              <a:t>Justification details</a:t>
            </a:r>
          </a:p>
          <a:p>
            <a:pPr marL="971550" lvl="1" indent="-514350" algn="l" eaLnBrk="1" fontAlgn="auto" hangingPunct="1">
              <a:spcAft>
                <a:spcPts val="0"/>
              </a:spcAft>
              <a:buFont typeface="Arial" panose="020B0604020202020204" pitchFamily="34" charset="0"/>
              <a:buChar char="•"/>
              <a:defRPr/>
            </a:pPr>
            <a:r>
              <a:rPr lang="en-US" sz="2400" dirty="0" err="1">
                <a:solidFill>
                  <a:schemeClr val="tx1"/>
                </a:solidFill>
                <a:ea typeface="+mn-ea"/>
                <a:cs typeface="Arial" pitchFamily="34" charset="0"/>
              </a:rPr>
              <a:t>Subaward</a:t>
            </a:r>
            <a:r>
              <a:rPr lang="en-US" sz="2400" dirty="0">
                <a:solidFill>
                  <a:schemeClr val="tx1"/>
                </a:solidFill>
                <a:ea typeface="+mn-ea"/>
                <a:cs typeface="Arial" pitchFamily="34" charset="0"/>
              </a:rPr>
              <a:t> budget details</a:t>
            </a:r>
          </a:p>
          <a:p>
            <a:pPr marL="1428750" lvl="2" indent="-514350" algn="l" eaLnBrk="1" fontAlgn="auto" hangingPunct="1">
              <a:spcAft>
                <a:spcPts val="0"/>
              </a:spcAft>
              <a:buFont typeface="Arial" panose="020B0604020202020204" pitchFamily="34" charset="0"/>
              <a:buChar char="•"/>
              <a:defRPr/>
            </a:pPr>
            <a:r>
              <a:rPr lang="en-US" sz="2000" dirty="0">
                <a:solidFill>
                  <a:schemeClr val="tx1"/>
                </a:solidFill>
                <a:ea typeface="+mn-ea"/>
                <a:cs typeface="Arial" pitchFamily="34" charset="0"/>
              </a:rPr>
              <a:t>Specific budget form</a:t>
            </a:r>
          </a:p>
          <a:p>
            <a:pPr marL="1428750" lvl="2" indent="-514350" algn="l" eaLnBrk="1" fontAlgn="auto" hangingPunct="1">
              <a:spcAft>
                <a:spcPts val="0"/>
              </a:spcAft>
              <a:buFont typeface="Arial" panose="020B0604020202020204" pitchFamily="34" charset="0"/>
              <a:buChar char="•"/>
              <a:defRPr/>
            </a:pPr>
            <a:r>
              <a:rPr lang="en-US" sz="2000" dirty="0">
                <a:solidFill>
                  <a:schemeClr val="tx1"/>
                </a:solidFill>
                <a:ea typeface="+mn-ea"/>
                <a:cs typeface="Arial" pitchFamily="34" charset="0"/>
              </a:rPr>
              <a:t>AOR letter or letter of support</a:t>
            </a:r>
          </a:p>
          <a:p>
            <a:pPr marL="457200" indent="-457200" eaLnBrk="1" fontAlgn="auto" hangingPunct="1">
              <a:spcAft>
                <a:spcPts val="0"/>
              </a:spcAft>
              <a:buFont typeface="Arial" charset="0"/>
              <a:buNone/>
              <a:defRPr/>
            </a:pPr>
            <a:endParaRPr lang="en-US" dirty="0">
              <a:solidFill>
                <a:schemeClr val="tx1"/>
              </a:solidFill>
              <a:ea typeface="+mn-ea"/>
            </a:endParaRPr>
          </a:p>
          <a:p>
            <a:pPr marL="457200" indent="-457200" eaLnBrk="1" fontAlgn="auto" hangingPunct="1">
              <a:spcAft>
                <a:spcPts val="0"/>
              </a:spcAft>
              <a:buFont typeface="Arial" charset="0"/>
              <a:buNone/>
              <a:defRPr/>
            </a:pPr>
            <a:endParaRPr lang="en-US" dirty="0">
              <a:solidFill>
                <a:schemeClr val="tx1"/>
              </a:solidFill>
              <a:ea typeface="+mn-ea"/>
            </a:endParaRPr>
          </a:p>
        </p:txBody>
      </p:sp>
    </p:spTree>
    <p:extLst>
      <p:ext uri="{BB962C8B-B14F-4D97-AF65-F5344CB8AC3E}">
        <p14:creationId xmlns:p14="http://schemas.microsoft.com/office/powerpoint/2010/main" val="354233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428919" y="787445"/>
            <a:ext cx="8229600" cy="479425"/>
          </a:xfrm>
          <a:ln>
            <a:miter lim="800000"/>
            <a:headEnd/>
            <a:tailEnd/>
          </a:ln>
        </p:spPr>
        <p:txBody>
          <a:bodyPr vert="horz" wrap="square" lIns="91440" tIns="45720" rIns="91440" bIns="45720" numCol="1" anchor="t" anchorCtr="0" compatLnSpc="1">
            <a:prstTxWarp prst="textNoShape">
              <a:avLst/>
            </a:prstTxWarp>
            <a:normAutofit fontScale="90000"/>
          </a:bodyPr>
          <a:lstStyle/>
          <a:p>
            <a:pPr>
              <a:defRPr/>
            </a:pPr>
            <a:r>
              <a:rPr lang="en-US" sz="4000" b="1" dirty="0">
                <a:latin typeface="Gotham-Bold" pitchFamily="49" charset="0"/>
                <a:ea typeface="ＭＳ Ｐゴシック" pitchFamily="49" charset="-128"/>
              </a:rPr>
              <a:t>Typical Budget Categories</a:t>
            </a:r>
          </a:p>
        </p:txBody>
      </p:sp>
      <p:sp>
        <p:nvSpPr>
          <p:cNvPr id="3" name="Content Placeholder 2"/>
          <p:cNvSpPr>
            <a:spLocks noGrp="1"/>
          </p:cNvSpPr>
          <p:nvPr>
            <p:ph idx="1"/>
          </p:nvPr>
        </p:nvSpPr>
        <p:spPr>
          <a:xfrm>
            <a:off x="457200" y="1531087"/>
            <a:ext cx="8229600" cy="4634043"/>
          </a:xfrm>
        </p:spPr>
        <p:txBody>
          <a:bodyPr/>
          <a:lstStyle/>
          <a:p>
            <a:pPr>
              <a:defRPr/>
            </a:pPr>
            <a:r>
              <a:rPr lang="en-US" dirty="0">
                <a:solidFill>
                  <a:schemeClr val="tx1"/>
                </a:solidFill>
              </a:rPr>
              <a:t>Personnel</a:t>
            </a:r>
          </a:p>
          <a:p>
            <a:pPr>
              <a:defRPr/>
            </a:pPr>
            <a:r>
              <a:rPr lang="en-US" dirty="0">
                <a:solidFill>
                  <a:schemeClr val="tx1"/>
                </a:solidFill>
              </a:rPr>
              <a:t>Non-Personnel</a:t>
            </a:r>
          </a:p>
          <a:p>
            <a:pPr lvl="1">
              <a:defRPr/>
            </a:pPr>
            <a:r>
              <a:rPr lang="en-US" dirty="0">
                <a:solidFill>
                  <a:schemeClr val="tx1"/>
                </a:solidFill>
              </a:rPr>
              <a:t>Equipment</a:t>
            </a:r>
          </a:p>
          <a:p>
            <a:pPr lvl="1">
              <a:defRPr/>
            </a:pPr>
            <a:r>
              <a:rPr lang="en-US" dirty="0">
                <a:solidFill>
                  <a:schemeClr val="tx1"/>
                </a:solidFill>
              </a:rPr>
              <a:t>Travel</a:t>
            </a:r>
          </a:p>
          <a:p>
            <a:pPr lvl="1">
              <a:defRPr/>
            </a:pPr>
            <a:r>
              <a:rPr lang="en-US" dirty="0">
                <a:solidFill>
                  <a:schemeClr val="tx1"/>
                </a:solidFill>
              </a:rPr>
              <a:t>Other Direct Costs</a:t>
            </a:r>
          </a:p>
          <a:p>
            <a:pPr lvl="2">
              <a:spcBef>
                <a:spcPts val="0"/>
              </a:spcBef>
              <a:defRPr/>
            </a:pPr>
            <a:r>
              <a:rPr lang="en-US" dirty="0">
                <a:solidFill>
                  <a:schemeClr val="tx1"/>
                </a:solidFill>
              </a:rPr>
              <a:t>Supplies</a:t>
            </a:r>
          </a:p>
          <a:p>
            <a:pPr lvl="2">
              <a:spcBef>
                <a:spcPts val="0"/>
              </a:spcBef>
              <a:defRPr/>
            </a:pPr>
            <a:r>
              <a:rPr lang="en-US" dirty="0">
                <a:solidFill>
                  <a:schemeClr val="tx1"/>
                </a:solidFill>
              </a:rPr>
              <a:t>Publication Costs</a:t>
            </a:r>
          </a:p>
          <a:p>
            <a:pPr lvl="2">
              <a:spcBef>
                <a:spcPts val="0"/>
              </a:spcBef>
              <a:defRPr/>
            </a:pPr>
            <a:r>
              <a:rPr lang="en-US" dirty="0">
                <a:solidFill>
                  <a:schemeClr val="tx1"/>
                </a:solidFill>
              </a:rPr>
              <a:t>Consultant Services</a:t>
            </a:r>
          </a:p>
          <a:p>
            <a:pPr lvl="2">
              <a:spcBef>
                <a:spcPts val="0"/>
              </a:spcBef>
              <a:defRPr/>
            </a:pPr>
            <a:r>
              <a:rPr lang="en-US" dirty="0" err="1">
                <a:solidFill>
                  <a:schemeClr val="tx1"/>
                </a:solidFill>
              </a:rPr>
              <a:t>Subawards</a:t>
            </a:r>
            <a:endParaRPr lang="en-US" dirty="0">
              <a:solidFill>
                <a:schemeClr val="tx1"/>
              </a:solidFill>
            </a:endParaRPr>
          </a:p>
          <a:p>
            <a:pPr lvl="2">
              <a:spcBef>
                <a:spcPts val="0"/>
              </a:spcBef>
              <a:defRPr/>
            </a:pPr>
            <a:r>
              <a:rPr lang="en-US" dirty="0">
                <a:solidFill>
                  <a:schemeClr val="tx1"/>
                </a:solidFill>
              </a:rPr>
              <a:t>Graduate tuition &amp; fees</a:t>
            </a:r>
          </a:p>
          <a:p>
            <a:pPr lvl="2">
              <a:spcBef>
                <a:spcPts val="0"/>
              </a:spcBef>
              <a:defRPr/>
            </a:pPr>
            <a:r>
              <a:rPr lang="en-US" dirty="0">
                <a:solidFill>
                  <a:schemeClr val="tx1"/>
                </a:solidFill>
              </a:rPr>
              <a:t>Animal costs</a:t>
            </a:r>
          </a:p>
          <a:p>
            <a:pPr>
              <a:spcBef>
                <a:spcPts val="0"/>
              </a:spcBef>
              <a:defRPr/>
            </a:pPr>
            <a:r>
              <a:rPr lang="en-US" dirty="0">
                <a:solidFill>
                  <a:schemeClr val="tx1"/>
                </a:solidFill>
              </a:rPr>
              <a:t>Indirect Costs/F&amp;A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767" y="919975"/>
            <a:ext cx="8092912" cy="5282861"/>
          </a:xfrm>
        </p:spPr>
        <p:txBody>
          <a:bodyPr/>
          <a:lstStyle/>
          <a:p>
            <a:pPr marL="0" indent="0" algn="ctr">
              <a:buNone/>
            </a:pPr>
            <a:r>
              <a:rPr lang="en-US" sz="3600" b="1" dirty="0">
                <a:solidFill>
                  <a:srgbClr val="18453B"/>
                </a:solidFill>
              </a:rPr>
              <a:t>Budget Development </a:t>
            </a:r>
          </a:p>
          <a:p>
            <a:pPr marL="0" indent="0" algn="ctr">
              <a:buNone/>
            </a:pPr>
            <a:r>
              <a:rPr lang="en-US" sz="3600" b="1" dirty="0">
                <a:solidFill>
                  <a:srgbClr val="18453B"/>
                </a:solidFill>
              </a:rPr>
              <a:t>Resources for </a:t>
            </a:r>
            <a:r>
              <a:rPr lang="en-US" sz="3600" b="1" dirty="0" err="1">
                <a:solidFill>
                  <a:srgbClr val="18453B"/>
                </a:solidFill>
              </a:rPr>
              <a:t>Kuali</a:t>
            </a:r>
            <a:r>
              <a:rPr lang="en-US" sz="3600" b="1" dirty="0">
                <a:solidFill>
                  <a:srgbClr val="18453B"/>
                </a:solidFill>
              </a:rPr>
              <a:t> </a:t>
            </a:r>
            <a:r>
              <a:rPr lang="en-US" sz="3600" b="1" dirty="0" err="1">
                <a:solidFill>
                  <a:srgbClr val="18453B"/>
                </a:solidFill>
              </a:rPr>
              <a:t>Coeus</a:t>
            </a:r>
            <a:r>
              <a:rPr lang="en-US" sz="3600" b="1" dirty="0">
                <a:solidFill>
                  <a:srgbClr val="18453B"/>
                </a:solidFill>
              </a:rPr>
              <a:t> (KC)</a:t>
            </a:r>
          </a:p>
          <a:p>
            <a:pPr marL="0" indent="0" algn="ctr">
              <a:buNone/>
            </a:pPr>
            <a:r>
              <a:rPr lang="en-US" sz="3600" b="1" dirty="0">
                <a:solidFill>
                  <a:srgbClr val="18453B"/>
                </a:solidFill>
              </a:rPr>
              <a:t>User Education Materials</a:t>
            </a:r>
            <a:endParaRPr lang="en-US" sz="1800" b="1" dirty="0">
              <a:solidFill>
                <a:srgbClr val="18453B"/>
              </a:solidFill>
            </a:endParaRPr>
          </a:p>
          <a:p>
            <a:pPr marL="0" indent="0" algn="ctr">
              <a:buNone/>
            </a:pPr>
            <a:endParaRPr lang="en-US" sz="800" b="1" dirty="0">
              <a:solidFill>
                <a:srgbClr val="18453B"/>
              </a:solidFill>
            </a:endParaRPr>
          </a:p>
          <a:p>
            <a:pPr marL="0" indent="0" algn="ctr">
              <a:buNone/>
            </a:pPr>
            <a:r>
              <a:rPr lang="en-US" dirty="0" err="1">
                <a:hlinkClick r:id="rId3"/>
              </a:rPr>
              <a:t>Kuali</a:t>
            </a:r>
            <a:r>
              <a:rPr lang="en-US" dirty="0">
                <a:hlinkClick r:id="rId3"/>
              </a:rPr>
              <a:t> </a:t>
            </a:r>
            <a:r>
              <a:rPr lang="en-US" dirty="0" err="1">
                <a:hlinkClick r:id="rId3"/>
              </a:rPr>
              <a:t>Coeus</a:t>
            </a:r>
            <a:r>
              <a:rPr lang="en-US" dirty="0">
                <a:hlinkClick r:id="rId3"/>
              </a:rPr>
              <a:t> (KC) Training Materials link</a:t>
            </a:r>
            <a:endParaRPr lang="en-US" dirty="0"/>
          </a:p>
          <a:p>
            <a:pPr marL="0" indent="0">
              <a:buNone/>
            </a:pPr>
            <a:endParaRPr lang="en-US" sz="1200" dirty="0"/>
          </a:p>
          <a:p>
            <a:pPr marL="0" indent="0" algn="just">
              <a:buNone/>
            </a:pPr>
            <a:r>
              <a:rPr lang="en-US" altLang="en-US" dirty="0">
                <a:solidFill>
                  <a:schemeClr val="tx1"/>
                </a:solidFill>
                <a:latin typeface="Gotham Book" pitchFamily="49" charset="0"/>
                <a:ea typeface="ＭＳ Ｐゴシック" panose="020B0600070205080204" pitchFamily="34" charset="-128"/>
              </a:rPr>
              <a:t>If you do not have pre-award support, learn how to use </a:t>
            </a:r>
            <a:r>
              <a:rPr lang="en-US" altLang="en-US" dirty="0" err="1">
                <a:solidFill>
                  <a:schemeClr val="tx1"/>
                </a:solidFill>
                <a:latin typeface="Gotham Book" pitchFamily="49" charset="0"/>
                <a:ea typeface="ＭＳ Ｐゴシック" panose="020B0600070205080204" pitchFamily="34" charset="-128"/>
              </a:rPr>
              <a:t>Kuali</a:t>
            </a:r>
            <a:r>
              <a:rPr lang="en-US" altLang="en-US" dirty="0">
                <a:solidFill>
                  <a:schemeClr val="tx1"/>
                </a:solidFill>
                <a:latin typeface="Gotham Book" pitchFamily="49" charset="0"/>
                <a:ea typeface="ＭＳ Ｐゴシック" panose="020B0600070205080204" pitchFamily="34" charset="-128"/>
              </a:rPr>
              <a:t> </a:t>
            </a:r>
            <a:r>
              <a:rPr lang="en-US" altLang="en-US" dirty="0" err="1">
                <a:solidFill>
                  <a:schemeClr val="tx1"/>
                </a:solidFill>
                <a:latin typeface="Gotham Book" pitchFamily="49" charset="0"/>
                <a:ea typeface="ＭＳ Ｐゴシック" panose="020B0600070205080204" pitchFamily="34" charset="-128"/>
              </a:rPr>
              <a:t>Coeus</a:t>
            </a:r>
            <a:r>
              <a:rPr lang="en-US" altLang="en-US" dirty="0">
                <a:solidFill>
                  <a:schemeClr val="tx1"/>
                </a:solidFill>
                <a:latin typeface="Gotham Book" pitchFamily="49" charset="0"/>
                <a:ea typeface="ＭＳ Ｐゴシック" panose="020B0600070205080204" pitchFamily="34" charset="-128"/>
              </a:rPr>
              <a:t> to find salaries and fringe benefits for current MSU employees and for “To Be Named” personnel.</a:t>
            </a:r>
          </a:p>
          <a:p>
            <a:pPr marL="0" indent="0">
              <a:buNone/>
            </a:pPr>
            <a:endParaRPr lang="en-US" dirty="0"/>
          </a:p>
          <a:p>
            <a:pPr marL="0" indent="0">
              <a:buNone/>
            </a:pPr>
            <a:endParaRPr lang="en-US" dirty="0"/>
          </a:p>
          <a:p>
            <a:pPr marL="0" indent="0">
              <a:buNone/>
            </a:pPr>
            <a:endParaRPr lang="en-US" dirty="0"/>
          </a:p>
        </p:txBody>
      </p:sp>
      <p:sp>
        <p:nvSpPr>
          <p:cNvPr id="2" name="Title 1" hidden="1">
            <a:extLst>
              <a:ext uri="{FF2B5EF4-FFF2-40B4-BE49-F238E27FC236}">
                <a16:creationId xmlns:a16="http://schemas.microsoft.com/office/drawing/2014/main" id="{67F0FBA4-053D-4D4D-87FA-3B732E827689}"/>
              </a:ext>
            </a:extLst>
          </p:cNvPr>
          <p:cNvSpPr>
            <a:spLocks noGrp="1"/>
          </p:cNvSpPr>
          <p:nvPr>
            <p:ph type="title"/>
          </p:nvPr>
        </p:nvSpPr>
        <p:spPr/>
        <p:txBody>
          <a:bodyPr>
            <a:normAutofit fontScale="90000"/>
          </a:bodyPr>
          <a:lstStyle/>
          <a:p>
            <a:r>
              <a:rPr lang="en-US" dirty="0"/>
              <a:t>Budget Development</a:t>
            </a:r>
          </a:p>
        </p:txBody>
      </p:sp>
    </p:spTree>
    <p:extLst>
      <p:ext uri="{BB962C8B-B14F-4D97-AF65-F5344CB8AC3E}">
        <p14:creationId xmlns:p14="http://schemas.microsoft.com/office/powerpoint/2010/main" val="2137641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365" y="767286"/>
            <a:ext cx="8597245" cy="1033234"/>
          </a:xfrm>
        </p:spPr>
        <p:txBody>
          <a:bodyPr>
            <a:normAutofit fontScale="90000"/>
          </a:bodyPr>
          <a:lstStyle/>
          <a:p>
            <a:pPr>
              <a:defRPr/>
            </a:pPr>
            <a:r>
              <a:rPr lang="en-US" sz="4000" b="1" dirty="0"/>
              <a:t>KC Budget – Creating a PD Document</a:t>
            </a:r>
            <a:br>
              <a:rPr lang="en-US" sz="4000" b="1" dirty="0"/>
            </a:br>
            <a:r>
              <a:rPr lang="en-US" sz="2700" b="1" dirty="0"/>
              <a:t>(PD = Proposal Development)</a:t>
            </a:r>
            <a:br>
              <a:rPr lang="en-US" sz="2700" b="1" dirty="0"/>
            </a:br>
            <a:endParaRPr lang="en-US" sz="2700" dirty="0"/>
          </a:p>
        </p:txBody>
      </p:sp>
      <p:sp>
        <p:nvSpPr>
          <p:cNvPr id="26627" name="Content Placeholder 2"/>
          <p:cNvSpPr>
            <a:spLocks noGrp="1"/>
          </p:cNvSpPr>
          <p:nvPr>
            <p:ph idx="1"/>
          </p:nvPr>
        </p:nvSpPr>
        <p:spPr bwMode="auto">
          <a:xfrm>
            <a:off x="457200" y="1895770"/>
            <a:ext cx="8479410" cy="41949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spcBef>
                <a:spcPct val="0"/>
              </a:spcBef>
              <a:buNone/>
            </a:pPr>
            <a:r>
              <a:rPr lang="en-US" altLang="en-US" dirty="0">
                <a:solidFill>
                  <a:schemeClr val="tx1"/>
                </a:solidFill>
                <a:latin typeface="Gotham Book" pitchFamily="49" charset="0"/>
                <a:ea typeface="ＭＳ Ｐゴシック" panose="020B0600070205080204" pitchFamily="34" charset="-128"/>
              </a:rPr>
              <a:t>Log into EBS with two factor authentication: </a:t>
            </a:r>
            <a:r>
              <a:rPr lang="en-US" altLang="en-US" dirty="0">
                <a:latin typeface="Gotham Book" pitchFamily="49" charset="0"/>
                <a:ea typeface="ＭＳ Ｐゴシック" panose="020B0600070205080204" pitchFamily="34" charset="-128"/>
                <a:hlinkClick r:id="rId3"/>
              </a:rPr>
              <a:t>www.ebs.msu.edu</a:t>
            </a:r>
            <a:endParaRPr lang="en-US" altLang="en-US" dirty="0">
              <a:latin typeface="Gotham Book" pitchFamily="49" charset="0"/>
              <a:ea typeface="ＭＳ Ｐゴシック" panose="020B0600070205080204" pitchFamily="34" charset="-128"/>
            </a:endParaRPr>
          </a:p>
          <a:p>
            <a:pPr marL="0" lvl="1" indent="0">
              <a:spcBef>
                <a:spcPct val="0"/>
              </a:spcBef>
              <a:buNone/>
            </a:pPr>
            <a:endParaRPr lang="en-US" altLang="en-US" dirty="0">
              <a:latin typeface="Gotham Book" pitchFamily="49" charset="0"/>
              <a:ea typeface="ＭＳ Ｐゴシック" panose="020B0600070205080204" pitchFamily="34" charset="-128"/>
            </a:endParaRPr>
          </a:p>
          <a:p>
            <a:pPr marL="342900" lvl="1" indent="-342900">
              <a:spcBef>
                <a:spcPct val="0"/>
              </a:spcBef>
              <a:spcAft>
                <a:spcPts val="600"/>
              </a:spcAft>
            </a:pPr>
            <a:r>
              <a:rPr lang="en-US" altLang="en-US" dirty="0">
                <a:solidFill>
                  <a:schemeClr val="tx1"/>
                </a:solidFill>
                <a:latin typeface="Gotham Book" pitchFamily="49" charset="0"/>
                <a:ea typeface="ＭＳ Ｐゴシック" panose="020B0600070205080204" pitchFamily="34" charset="-128"/>
              </a:rPr>
              <a:t>Click on “Create Proposal”</a:t>
            </a:r>
          </a:p>
          <a:p>
            <a:pPr marL="342900" lvl="1" indent="-342900">
              <a:spcBef>
                <a:spcPct val="0"/>
              </a:spcBef>
              <a:spcAft>
                <a:spcPts val="600"/>
              </a:spcAft>
            </a:pPr>
            <a:r>
              <a:rPr lang="en-US" altLang="en-US" dirty="0">
                <a:solidFill>
                  <a:schemeClr val="tx1"/>
                </a:solidFill>
                <a:latin typeface="Gotham Book" pitchFamily="49" charset="0"/>
                <a:ea typeface="ＭＳ Ｐゴシック" panose="020B0600070205080204" pitchFamily="34" charset="-128"/>
              </a:rPr>
              <a:t>Complete 7 fields to save proposal development document</a:t>
            </a:r>
          </a:p>
          <a:p>
            <a:pPr marL="342900" lvl="1" indent="-342900">
              <a:spcBef>
                <a:spcPct val="0"/>
              </a:spcBef>
              <a:spcAft>
                <a:spcPts val="600"/>
              </a:spcAft>
            </a:pPr>
            <a:r>
              <a:rPr lang="en-US" altLang="en-US" dirty="0">
                <a:solidFill>
                  <a:schemeClr val="tx1"/>
                </a:solidFill>
                <a:latin typeface="Gotham Book" pitchFamily="49" charset="0"/>
                <a:ea typeface="ＭＳ Ｐゴシック" panose="020B0600070205080204" pitchFamily="34" charset="-128"/>
              </a:rPr>
              <a:t>After you save the proposal development document, write down the PD number from the Description field for future reference. This can be your “inquiry proposal” to calculate salary and fringe benefits when needed.</a:t>
            </a:r>
          </a:p>
          <a:p>
            <a:pPr marL="342900" lvl="1" indent="-342900">
              <a:spcBef>
                <a:spcPct val="0"/>
              </a:spcBef>
              <a:spcAft>
                <a:spcPts val="600"/>
              </a:spcAft>
            </a:pPr>
            <a:r>
              <a:rPr lang="en-US" altLang="en-US" dirty="0">
                <a:solidFill>
                  <a:schemeClr val="tx1"/>
                </a:solidFill>
                <a:latin typeface="Gotham Book" pitchFamily="49" charset="0"/>
                <a:ea typeface="ＭＳ Ｐゴシック" panose="020B0600070205080204" pitchFamily="34" charset="-128"/>
              </a:rPr>
              <a:t>Remember to update your project dates each time you are getting salary and fringe information for a proposal</a:t>
            </a:r>
            <a:endParaRPr lang="en-US" altLang="en-US" dirty="0">
              <a:solidFill>
                <a:srgbClr val="FF0000"/>
              </a:solidFill>
              <a:latin typeface="Gotham Book" pitchFamily="49" charset="0"/>
              <a:ea typeface="ＭＳ Ｐゴシック" panose="020B0600070205080204" pitchFamily="34" charset="-128"/>
            </a:endParaRPr>
          </a:p>
          <a:p>
            <a:pPr marL="0" lvl="1" indent="0">
              <a:spcBef>
                <a:spcPct val="0"/>
              </a:spcBef>
              <a:buNone/>
            </a:pPr>
            <a:endParaRPr lang="en-US" altLang="en-US" dirty="0">
              <a:latin typeface="Gotham Book" pitchFamily="49" charset="0"/>
              <a:ea typeface="ＭＳ Ｐゴシック" panose="020B0600070205080204" pitchFamily="34" charset="-128"/>
            </a:endParaRPr>
          </a:p>
          <a:p>
            <a:pPr marL="0" lvl="1" indent="0">
              <a:spcBef>
                <a:spcPct val="0"/>
              </a:spcBef>
              <a:buNone/>
            </a:pPr>
            <a:endParaRPr lang="en-US" altLang="en-US" dirty="0">
              <a:latin typeface="Gotham Book" pitchFamily="49" charset="0"/>
              <a:ea typeface="ＭＳ Ｐゴシック" panose="020B0600070205080204" pitchFamily="34" charset="-128"/>
            </a:endParaRPr>
          </a:p>
          <a:p>
            <a:pPr marL="0" lvl="1" indent="0">
              <a:spcBef>
                <a:spcPct val="0"/>
              </a:spcBef>
              <a:buNone/>
            </a:pPr>
            <a:endParaRPr lang="en-US" altLang="en-US" dirty="0">
              <a:latin typeface="Gotham Book" pitchFamily="49" charset="0"/>
              <a:ea typeface="ＭＳ Ｐゴシック" panose="020B0600070205080204" pitchFamily="34" charset="-128"/>
            </a:endParaRPr>
          </a:p>
          <a:p>
            <a:pPr marL="0" lvl="1" indent="0">
              <a:spcBef>
                <a:spcPct val="0"/>
              </a:spcBef>
              <a:buNone/>
            </a:pPr>
            <a:endParaRPr lang="en-US" altLang="en-US" dirty="0">
              <a:latin typeface="Gotham Book" pitchFamily="49" charset="0"/>
              <a:ea typeface="ＭＳ Ｐゴシック" panose="020B0600070205080204" pitchFamily="34" charset="-128"/>
            </a:endParaRPr>
          </a:p>
          <a:p>
            <a:pPr marL="0" lvl="1" indent="0">
              <a:spcBef>
                <a:spcPct val="0"/>
              </a:spcBef>
              <a:buNone/>
            </a:pPr>
            <a:endParaRPr lang="en-US" altLang="en-US" dirty="0">
              <a:latin typeface="Gotham Book" pitchFamily="49" charset="0"/>
              <a:ea typeface="ＭＳ Ｐゴシック" panose="020B0600070205080204" pitchFamily="34" charset="-128"/>
            </a:endParaRPr>
          </a:p>
        </p:txBody>
      </p:sp>
    </p:spTree>
    <p:extLst>
      <p:ext uri="{BB962C8B-B14F-4D97-AF65-F5344CB8AC3E}">
        <p14:creationId xmlns:p14="http://schemas.microsoft.com/office/powerpoint/2010/main" val="1243313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4413"/>
            <a:ext cx="8229600" cy="984069"/>
          </a:xfrm>
        </p:spPr>
        <p:txBody>
          <a:bodyPr>
            <a:normAutofit fontScale="90000"/>
          </a:bodyPr>
          <a:lstStyle/>
          <a:p>
            <a:pPr>
              <a:defRPr/>
            </a:pPr>
            <a:r>
              <a:rPr lang="en-US" sz="4000" b="1" dirty="0"/>
              <a:t>KC Budget</a:t>
            </a:r>
            <a:br>
              <a:rPr lang="en-US" b="1" dirty="0"/>
            </a:br>
            <a:br>
              <a:rPr lang="en-US" b="1" dirty="0"/>
            </a:br>
            <a:r>
              <a:rPr lang="en-US" b="1" dirty="0"/>
              <a:t> </a:t>
            </a:r>
            <a:endParaRPr lang="en-US" dirty="0"/>
          </a:p>
        </p:txBody>
      </p:sp>
      <p:sp>
        <p:nvSpPr>
          <p:cNvPr id="26627" name="Content Placeholder 2"/>
          <p:cNvSpPr>
            <a:spLocks noGrp="1"/>
          </p:cNvSpPr>
          <p:nvPr>
            <p:ph idx="1"/>
          </p:nvPr>
        </p:nvSpPr>
        <p:spPr bwMode="auto">
          <a:xfrm>
            <a:off x="457200" y="1836198"/>
            <a:ext cx="8229600" cy="38908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Click on the budget versions tab</a:t>
            </a:r>
          </a:p>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Enter a name for your budget (example Luyendyk salary) and click “add”</a:t>
            </a:r>
          </a:p>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Click “open” to access the budget tools</a:t>
            </a:r>
          </a:p>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If you have modified your project dates, then go to the rates tab and click on “sync all rates” and follow the prompts</a:t>
            </a:r>
          </a:p>
          <a:p>
            <a:pPr marL="742950" lvl="2" indent="-342900">
              <a:spcBef>
                <a:spcPts val="600"/>
              </a:spcBef>
              <a:spcAft>
                <a:spcPts val="0"/>
              </a:spcAft>
            </a:pPr>
            <a:r>
              <a:rPr lang="en-US" altLang="en-US" dirty="0">
                <a:solidFill>
                  <a:schemeClr val="tx1"/>
                </a:solidFill>
                <a:latin typeface="Gotham Book" pitchFamily="49" charset="0"/>
                <a:ea typeface="ＭＳ Ｐゴシック" panose="020B0600070205080204" pitchFamily="34" charset="-128"/>
              </a:rPr>
              <a:t>Are you sure you want to sync all rates, override existing rates and cause recalculation of your budget</a:t>
            </a:r>
          </a:p>
          <a:p>
            <a:pPr marL="742950" lvl="2" indent="-342900">
              <a:spcBef>
                <a:spcPts val="600"/>
              </a:spcBef>
              <a:spcAft>
                <a:spcPts val="0"/>
              </a:spcAft>
            </a:pPr>
            <a:r>
              <a:rPr lang="en-US" altLang="en-US" dirty="0">
                <a:solidFill>
                  <a:schemeClr val="tx1"/>
                </a:solidFill>
                <a:latin typeface="Gotham Book" pitchFamily="49" charset="0"/>
                <a:ea typeface="ＭＳ Ｐゴシック" panose="020B0600070205080204" pitchFamily="34" charset="-128"/>
              </a:rPr>
              <a:t>Be sure to click “Yes”</a:t>
            </a:r>
          </a:p>
        </p:txBody>
      </p:sp>
    </p:spTree>
    <p:extLst>
      <p:ext uri="{BB962C8B-B14F-4D97-AF65-F5344CB8AC3E}">
        <p14:creationId xmlns:p14="http://schemas.microsoft.com/office/powerpoint/2010/main" val="2376087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bwMode="auto">
          <a:xfrm>
            <a:off x="438344" y="1351225"/>
            <a:ext cx="8517120" cy="4325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Click on Personnel tab</a:t>
            </a:r>
          </a:p>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Click on “Employee Search” and type in last name in Last Name field and click “search.”</a:t>
            </a:r>
          </a:p>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Click box next to desired results and click on “return selected,” then click on “save” at the bottom of the screen.</a:t>
            </a:r>
          </a:p>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Select person’s name under Personnel Detail tab, *Person. Then select an Object Code Name, such as Faculty (Salaries and Wages) for academic year time. Click on “add.”</a:t>
            </a:r>
          </a:p>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Enter 100% in the Effort field and 100% in the Charged field.</a:t>
            </a:r>
          </a:p>
          <a:p>
            <a:pPr marL="342900" lvl="1" indent="-342900">
              <a:spcBef>
                <a:spcPts val="600"/>
              </a:spcBef>
              <a:spcAft>
                <a:spcPts val="600"/>
              </a:spcAft>
            </a:pPr>
            <a:r>
              <a:rPr lang="en-US" altLang="en-US" dirty="0">
                <a:solidFill>
                  <a:schemeClr val="tx1"/>
                </a:solidFill>
                <a:latin typeface="Gotham Book" pitchFamily="49" charset="0"/>
                <a:ea typeface="ＭＳ Ｐゴシック" panose="020B0600070205080204" pitchFamily="34" charset="-128"/>
              </a:rPr>
              <a:t>This will give you the base salary and total fringe benefits.</a:t>
            </a:r>
          </a:p>
          <a:p>
            <a:pPr marL="0" lvl="1" indent="0">
              <a:spcBef>
                <a:spcPct val="0"/>
              </a:spcBef>
              <a:buNone/>
            </a:pPr>
            <a:endParaRPr lang="en-US" altLang="en-US" sz="2200" dirty="0">
              <a:solidFill>
                <a:schemeClr val="tx1"/>
              </a:solidFill>
              <a:latin typeface="Gotham Book" pitchFamily="49" charset="0"/>
              <a:ea typeface="ＭＳ Ｐゴシック" panose="020B0600070205080204" pitchFamily="34" charset="-128"/>
            </a:endParaRPr>
          </a:p>
          <a:p>
            <a:pPr marL="342900" lvl="1" indent="-342900">
              <a:spcBef>
                <a:spcPct val="0"/>
              </a:spcBef>
            </a:pPr>
            <a:endParaRPr lang="en-US" altLang="en-US" sz="2200" dirty="0">
              <a:latin typeface="Gotham Book" pitchFamily="49" charset="0"/>
              <a:ea typeface="ＭＳ Ｐゴシック" panose="020B0600070205080204" pitchFamily="34" charset="-128"/>
            </a:endParaRPr>
          </a:p>
        </p:txBody>
      </p:sp>
      <p:sp>
        <p:nvSpPr>
          <p:cNvPr id="5" name="Title 1"/>
          <p:cNvSpPr>
            <a:spLocks noGrp="1"/>
          </p:cNvSpPr>
          <p:nvPr>
            <p:ph type="title"/>
          </p:nvPr>
        </p:nvSpPr>
        <p:spPr>
          <a:xfrm>
            <a:off x="457200" y="722180"/>
            <a:ext cx="8229600" cy="693378"/>
          </a:xfrm>
        </p:spPr>
        <p:txBody>
          <a:bodyPr>
            <a:normAutofit fontScale="90000"/>
          </a:bodyPr>
          <a:lstStyle/>
          <a:p>
            <a:pPr>
              <a:defRPr/>
            </a:pPr>
            <a:r>
              <a:rPr lang="en-US" sz="4000" b="1" dirty="0"/>
              <a:t>KC Budget – Adding Personnel</a:t>
            </a:r>
            <a:br>
              <a:rPr lang="en-US" b="1" dirty="0"/>
            </a:br>
            <a:br>
              <a:rPr lang="en-US" dirty="0"/>
            </a:br>
            <a:r>
              <a:rPr lang="en-US" dirty="0"/>
              <a:t> </a:t>
            </a:r>
          </a:p>
        </p:txBody>
      </p:sp>
    </p:spTree>
    <p:extLst>
      <p:ext uri="{BB962C8B-B14F-4D97-AF65-F5344CB8AC3E}">
        <p14:creationId xmlns:p14="http://schemas.microsoft.com/office/powerpoint/2010/main" val="943982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568261"/>
            <a:ext cx="8229600" cy="693378"/>
          </a:xfrm>
        </p:spPr>
        <p:txBody>
          <a:bodyPr>
            <a:normAutofit fontScale="90000"/>
          </a:bodyPr>
          <a:lstStyle/>
          <a:p>
            <a:pPr>
              <a:defRPr/>
            </a:pPr>
            <a:r>
              <a:rPr lang="en-US" sz="4000" b="1" dirty="0"/>
              <a:t>KC Budget – Adding TBN Personnel</a:t>
            </a:r>
            <a:br>
              <a:rPr lang="en-US" b="1" dirty="0"/>
            </a:br>
            <a:br>
              <a:rPr lang="en-US" b="1" dirty="0"/>
            </a:br>
            <a:r>
              <a:rPr lang="en-US" b="1" dirty="0"/>
              <a:t> </a:t>
            </a:r>
            <a:endParaRPr lang="en-US" dirty="0"/>
          </a:p>
        </p:txBody>
      </p:sp>
      <p:sp>
        <p:nvSpPr>
          <p:cNvPr id="26627" name="Content Placeholder 2"/>
          <p:cNvSpPr>
            <a:spLocks noGrp="1"/>
          </p:cNvSpPr>
          <p:nvPr>
            <p:ph idx="1"/>
          </p:nvPr>
        </p:nvSpPr>
        <p:spPr bwMode="auto">
          <a:xfrm>
            <a:off x="457200" y="1277082"/>
            <a:ext cx="8229600" cy="50838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marL="342900" lvl="1" indent="-342900">
              <a:spcBef>
                <a:spcPts val="600"/>
              </a:spcBef>
              <a:spcAft>
                <a:spcPts val="0"/>
              </a:spcAft>
            </a:pPr>
            <a:r>
              <a:rPr lang="en-US" altLang="en-US" sz="2200" dirty="0">
                <a:solidFill>
                  <a:schemeClr val="tx1"/>
                </a:solidFill>
                <a:latin typeface="Gotham Book" pitchFamily="49" charset="0"/>
                <a:ea typeface="ＭＳ Ｐゴシック" panose="020B0600070205080204" pitchFamily="34" charset="-128"/>
              </a:rPr>
              <a:t>Click on Personnel tab</a:t>
            </a:r>
          </a:p>
          <a:p>
            <a:pPr marL="342900" lvl="1" indent="-342900">
              <a:spcBef>
                <a:spcPts val="600"/>
              </a:spcBef>
              <a:spcAft>
                <a:spcPts val="0"/>
              </a:spcAft>
            </a:pPr>
            <a:r>
              <a:rPr lang="en-US" altLang="en-US" sz="2200" dirty="0">
                <a:solidFill>
                  <a:schemeClr val="tx1"/>
                </a:solidFill>
                <a:latin typeface="Gotham Book" pitchFamily="49" charset="0"/>
                <a:ea typeface="ＭＳ Ｐゴシック" panose="020B0600070205080204" pitchFamily="34" charset="-128"/>
              </a:rPr>
              <a:t>Click on “To be named” and then click “search” You will have a number of positions to choose from. Research associate is for a post doc.</a:t>
            </a:r>
          </a:p>
          <a:p>
            <a:pPr marL="342900" lvl="1" indent="-342900">
              <a:spcBef>
                <a:spcPts val="600"/>
              </a:spcBef>
              <a:spcAft>
                <a:spcPts val="0"/>
              </a:spcAft>
            </a:pPr>
            <a:r>
              <a:rPr lang="en-US" altLang="en-US" sz="2200" dirty="0">
                <a:solidFill>
                  <a:schemeClr val="tx1"/>
                </a:solidFill>
                <a:latin typeface="Gotham Book" pitchFamily="49" charset="0"/>
                <a:ea typeface="ＭＳ Ｐゴシック" panose="020B0600070205080204" pitchFamily="34" charset="-128"/>
              </a:rPr>
              <a:t>Click box next to desired results and click on “return selected,” then click on “save” at the bottom of the screen.</a:t>
            </a:r>
          </a:p>
          <a:p>
            <a:pPr marL="342900" lvl="1" indent="-342900">
              <a:spcBef>
                <a:spcPts val="600"/>
              </a:spcBef>
              <a:spcAft>
                <a:spcPts val="0"/>
              </a:spcAft>
            </a:pPr>
            <a:r>
              <a:rPr lang="en-US" altLang="en-US" sz="2200" dirty="0">
                <a:solidFill>
                  <a:schemeClr val="tx1"/>
                </a:solidFill>
                <a:latin typeface="Gotham Book" pitchFamily="49" charset="0"/>
                <a:ea typeface="ＭＳ Ｐゴシック" panose="020B0600070205080204" pitchFamily="34" charset="-128"/>
              </a:rPr>
              <a:t>Enter a salary in the *Base Salary field for the research associate then save at the bottom of the screen. </a:t>
            </a:r>
          </a:p>
          <a:p>
            <a:pPr marL="742950" lvl="2" indent="-342900">
              <a:spcBef>
                <a:spcPts val="0"/>
              </a:spcBef>
              <a:spcAft>
                <a:spcPts val="0"/>
              </a:spcAft>
            </a:pPr>
            <a:r>
              <a:rPr lang="en-US" altLang="en-US" sz="1600" dirty="0">
                <a:solidFill>
                  <a:srgbClr val="C00000"/>
                </a:solidFill>
                <a:latin typeface="Gotham Book" pitchFamily="49" charset="0"/>
                <a:ea typeface="ＭＳ Ｐゴシック" panose="020B0600070205080204" pitchFamily="34" charset="-128"/>
              </a:rPr>
              <a:t>(as of August 21, 2020= $48,671) </a:t>
            </a:r>
            <a:r>
              <a:rPr lang="en-US" altLang="en-US" sz="1600" dirty="0">
                <a:solidFill>
                  <a:srgbClr val="C00000"/>
                </a:solidFill>
                <a:latin typeface="Gotham Book" pitchFamily="49" charset="0"/>
                <a:ea typeface="ＭＳ Ｐゴシック" panose="020B0600070205080204" pitchFamily="34" charset="-128"/>
                <a:hlinkClick r:id="rId3"/>
              </a:rPr>
              <a:t>https://hr.msu.edu/ua/recognition/faculty-academic-staff/academic-salary-adjustment.html</a:t>
            </a:r>
            <a:endParaRPr lang="en-US" altLang="en-US" sz="1600" dirty="0">
              <a:solidFill>
                <a:srgbClr val="C00000"/>
              </a:solidFill>
              <a:latin typeface="Gotham Book" pitchFamily="49" charset="0"/>
              <a:ea typeface="ＭＳ Ｐゴシック" panose="020B0600070205080204" pitchFamily="34" charset="-128"/>
            </a:endParaRPr>
          </a:p>
          <a:p>
            <a:pPr marL="342900" lvl="1" indent="-342900">
              <a:spcBef>
                <a:spcPts val="600"/>
              </a:spcBef>
              <a:spcAft>
                <a:spcPts val="600"/>
              </a:spcAft>
            </a:pPr>
            <a:r>
              <a:rPr lang="en-US" altLang="en-US" sz="2200" dirty="0">
                <a:solidFill>
                  <a:schemeClr val="tx1"/>
                </a:solidFill>
                <a:latin typeface="Gotham Book" pitchFamily="49" charset="0"/>
                <a:ea typeface="ＭＳ Ｐゴシック" panose="020B0600070205080204" pitchFamily="34" charset="-128"/>
              </a:rPr>
              <a:t>Select Research Associate under Personnel Detail tab, *Person. Then select an Object Code Name, such as Research Associate (0-36 months). Click “add.”</a:t>
            </a:r>
          </a:p>
          <a:p>
            <a:pPr marL="342900" lvl="1" indent="-342900">
              <a:spcBef>
                <a:spcPts val="600"/>
              </a:spcBef>
              <a:spcAft>
                <a:spcPts val="600"/>
              </a:spcAft>
            </a:pPr>
            <a:r>
              <a:rPr lang="en-US" altLang="en-US" sz="2200" dirty="0">
                <a:solidFill>
                  <a:schemeClr val="tx1"/>
                </a:solidFill>
                <a:latin typeface="Gotham Book" pitchFamily="49" charset="0"/>
                <a:ea typeface="ＭＳ Ｐゴシック" panose="020B0600070205080204" pitchFamily="34" charset="-128"/>
              </a:rPr>
              <a:t>Enter 100% in the Effort field and 100% in the Charged field.</a:t>
            </a:r>
          </a:p>
          <a:p>
            <a:pPr marL="342900" lvl="1" indent="-342900">
              <a:spcBef>
                <a:spcPts val="600"/>
              </a:spcBef>
              <a:spcAft>
                <a:spcPts val="600"/>
              </a:spcAft>
            </a:pPr>
            <a:r>
              <a:rPr lang="en-US" altLang="en-US" sz="2200" dirty="0">
                <a:solidFill>
                  <a:schemeClr val="tx1"/>
                </a:solidFill>
                <a:latin typeface="Gotham Book" pitchFamily="49" charset="0"/>
                <a:ea typeface="ＭＳ Ｐゴシック" panose="020B0600070205080204" pitchFamily="34" charset="-128"/>
              </a:rPr>
              <a:t>This will give you the base salary and total fringe benefits</a:t>
            </a:r>
          </a:p>
        </p:txBody>
      </p:sp>
    </p:spTree>
    <p:extLst>
      <p:ext uri="{BB962C8B-B14F-4D97-AF65-F5344CB8AC3E}">
        <p14:creationId xmlns:p14="http://schemas.microsoft.com/office/powerpoint/2010/main" val="1959970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4413"/>
            <a:ext cx="8229600" cy="748399"/>
          </a:xfrm>
        </p:spPr>
        <p:txBody>
          <a:bodyPr>
            <a:normAutofit fontScale="90000"/>
          </a:bodyPr>
          <a:lstStyle/>
          <a:p>
            <a:pPr>
              <a:defRPr/>
            </a:pPr>
            <a:r>
              <a:rPr lang="en-US" sz="4000" b="1" dirty="0"/>
              <a:t>KC Budget Tools – TBN Personnel</a:t>
            </a:r>
            <a:br>
              <a:rPr lang="en-US" b="1" dirty="0"/>
            </a:br>
            <a:br>
              <a:rPr lang="en-US" b="1" dirty="0"/>
            </a:br>
            <a:r>
              <a:rPr lang="en-US" b="1" dirty="0"/>
              <a:t> </a:t>
            </a:r>
            <a:br>
              <a:rPr lang="en-US" b="1" dirty="0"/>
            </a:br>
            <a:br>
              <a:rPr lang="en-US" b="1" dirty="0"/>
            </a:br>
            <a:endParaRPr lang="en-US" dirty="0"/>
          </a:p>
        </p:txBody>
      </p:sp>
      <p:sp>
        <p:nvSpPr>
          <p:cNvPr id="26627" name="Content Placeholder 2"/>
          <p:cNvSpPr>
            <a:spLocks noGrp="1"/>
          </p:cNvSpPr>
          <p:nvPr>
            <p:ph idx="1"/>
          </p:nvPr>
        </p:nvSpPr>
        <p:spPr bwMode="auto">
          <a:xfrm>
            <a:off x="457200" y="1789063"/>
            <a:ext cx="8229600" cy="2970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altLang="en-US" b="1" dirty="0">
                <a:solidFill>
                  <a:schemeClr val="tx1"/>
                </a:solidFill>
                <a:latin typeface="Gotham Book" pitchFamily="49" charset="0"/>
                <a:ea typeface="ＭＳ Ｐゴシック" panose="020B0600070205080204" pitchFamily="34" charset="-128"/>
              </a:rPr>
              <a:t>HR Resources – technical support staff:</a:t>
            </a:r>
          </a:p>
          <a:p>
            <a:pPr marL="0" indent="0">
              <a:buNone/>
            </a:pPr>
            <a:r>
              <a:rPr lang="en-US" altLang="en-US" b="1" dirty="0">
                <a:solidFill>
                  <a:schemeClr val="tx1"/>
                </a:solidFill>
                <a:latin typeface="Gotham Book" pitchFamily="49" charset="0"/>
                <a:ea typeface="ＭＳ Ｐゴシック" panose="020B0600070205080204" pitchFamily="34" charset="-128"/>
              </a:rPr>
              <a:t>	</a:t>
            </a:r>
            <a:r>
              <a:rPr lang="en-US" altLang="en-US" dirty="0">
                <a:solidFill>
                  <a:schemeClr val="tx1"/>
                </a:solidFill>
                <a:latin typeface="Gotham Book" pitchFamily="49" charset="0"/>
                <a:ea typeface="ＭＳ Ｐゴシック" panose="020B0600070205080204" pitchFamily="34" charset="-128"/>
              </a:rPr>
              <a:t>Job Classification Search:</a:t>
            </a:r>
          </a:p>
          <a:p>
            <a:pPr lvl="1">
              <a:spcBef>
                <a:spcPct val="0"/>
              </a:spcBef>
              <a:buFont typeface="Arial" panose="020B0604020202020204" pitchFamily="34" charset="0"/>
              <a:buChar char="•"/>
            </a:pPr>
            <a:r>
              <a:rPr lang="en-US" altLang="en-US" dirty="0">
                <a:solidFill>
                  <a:schemeClr val="tx1"/>
                </a:solidFill>
                <a:latin typeface="Gotham Book" pitchFamily="49" charset="0"/>
                <a:ea typeface="ＭＳ Ｐゴシック" panose="020B0600070205080204" pitchFamily="34" charset="-128"/>
                <a:hlinkClick r:id="rId3"/>
              </a:rPr>
              <a:t>Support Staff Classifications link</a:t>
            </a:r>
            <a:r>
              <a:rPr lang="en-US" altLang="en-US" dirty="0">
                <a:solidFill>
                  <a:schemeClr val="tx1"/>
                </a:solidFill>
                <a:latin typeface="Gotham Book" pitchFamily="49" charset="0"/>
                <a:ea typeface="ＭＳ Ｐゴシック" panose="020B0600070205080204" pitchFamily="34" charset="-128"/>
              </a:rPr>
              <a:t> </a:t>
            </a:r>
            <a:endParaRPr lang="en-US" altLang="en-US" dirty="0">
              <a:solidFill>
                <a:srgbClr val="FF0000"/>
              </a:solidFill>
              <a:latin typeface="Gotham Book" pitchFamily="49" charset="0"/>
              <a:ea typeface="ＭＳ Ｐゴシック" panose="020B0600070205080204" pitchFamily="34" charset="-128"/>
            </a:endParaRPr>
          </a:p>
          <a:p>
            <a:pPr marL="0" indent="0">
              <a:spcBef>
                <a:spcPct val="0"/>
              </a:spcBef>
              <a:buNone/>
            </a:pPr>
            <a:r>
              <a:rPr lang="en-US" altLang="en-US" dirty="0">
                <a:solidFill>
                  <a:schemeClr val="tx1"/>
                </a:solidFill>
                <a:latin typeface="Gotham Book" pitchFamily="49" charset="0"/>
                <a:ea typeface="ＭＳ Ｐゴシック" panose="020B0600070205080204" pitchFamily="34" charset="-128"/>
              </a:rPr>
              <a:t>	Support Staff Salary Ranges:</a:t>
            </a:r>
          </a:p>
          <a:p>
            <a:pPr lvl="1">
              <a:spcBef>
                <a:spcPct val="0"/>
              </a:spcBef>
              <a:buFont typeface="Arial" panose="020B0604020202020204" pitchFamily="34" charset="0"/>
              <a:buChar char="•"/>
            </a:pPr>
            <a:r>
              <a:rPr lang="en-US" altLang="en-US" dirty="0">
                <a:solidFill>
                  <a:schemeClr val="tx1"/>
                </a:solidFill>
                <a:latin typeface="Gotham Book" pitchFamily="49" charset="0"/>
                <a:ea typeface="ＭＳ Ｐゴシック" panose="020B0600070205080204" pitchFamily="34" charset="-128"/>
                <a:hlinkClick r:id="rId4"/>
              </a:rPr>
              <a:t>Human Resources Support Staff Pay Ranges link</a:t>
            </a:r>
            <a:endParaRPr lang="en-US" altLang="en-US" dirty="0">
              <a:solidFill>
                <a:schemeClr val="tx1"/>
              </a:solidFill>
              <a:latin typeface="Gotham Book" pitchFamily="49" charset="0"/>
              <a:ea typeface="ＭＳ Ｐゴシック" panose="020B0600070205080204" pitchFamily="34" charset="-128"/>
            </a:endParaRPr>
          </a:p>
          <a:p>
            <a:pPr>
              <a:buFont typeface="Arial" charset="0"/>
              <a:buNone/>
              <a:defRPr/>
            </a:pPr>
            <a:r>
              <a:rPr lang="en-US" dirty="0">
                <a:solidFill>
                  <a:schemeClr val="tx1"/>
                </a:solidFill>
              </a:rPr>
              <a:t>	</a:t>
            </a:r>
            <a:endParaRPr lang="en-US" altLang="en-US" dirty="0">
              <a:solidFill>
                <a:schemeClr val="tx1"/>
              </a:solidFill>
              <a:latin typeface="Gotham Book" pitchFamily="49" charset="0"/>
              <a:ea typeface="ＭＳ Ｐゴシック" panose="020B0600070205080204" pitchFamily="34" charset="-128"/>
            </a:endParaRPr>
          </a:p>
          <a:p>
            <a:pPr lvl="1">
              <a:spcBef>
                <a:spcPct val="0"/>
              </a:spcBef>
              <a:buFont typeface="Arial" panose="020B0604020202020204" pitchFamily="34" charset="0"/>
              <a:buChar char="•"/>
            </a:pPr>
            <a:endParaRPr lang="en-US" altLang="en-US" dirty="0">
              <a:latin typeface="Gotham Book" pitchFamily="49" charset="0"/>
              <a:ea typeface="ＭＳ Ｐゴシック"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44397" y="929573"/>
            <a:ext cx="8229600" cy="578717"/>
          </a:xfrm>
          <a:prstGeom prst="rect">
            <a:avLst/>
          </a:prstGeom>
        </p:spPr>
        <p:txBody>
          <a:bodyPr>
            <a:normAutofit fontScale="25000" lnSpcReduction="20000"/>
          </a:bodyPr>
          <a:lstStyle>
            <a:lvl1pPr algn="l" defTabSz="457200" rtl="0" eaLnBrk="0" fontAlgn="base" hangingPunct="0">
              <a:spcBef>
                <a:spcPct val="0"/>
              </a:spcBef>
              <a:spcAft>
                <a:spcPct val="0"/>
              </a:spcAft>
              <a:defRPr sz="3600" b="0" i="0" kern="1200" baseline="0">
                <a:ln>
                  <a:noFill/>
                </a:ln>
                <a:solidFill>
                  <a:srgbClr val="18453B"/>
                </a:solidFill>
                <a:latin typeface="Gotham-Bold"/>
                <a:ea typeface="ＭＳ Ｐゴシック" charset="-128"/>
                <a:cs typeface="Gotham-Bold"/>
              </a:defRPr>
            </a:lvl1pPr>
            <a:lvl2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defRPr/>
            </a:pPr>
            <a:r>
              <a:rPr lang="en-US" sz="14400" b="1" dirty="0">
                <a:latin typeface="Gotham Book"/>
              </a:rPr>
              <a:t>KC Budget Tools – TBN Personnel, Cont.</a:t>
            </a:r>
            <a:br>
              <a:rPr lang="en-US" sz="14400" b="1" dirty="0">
                <a:latin typeface="Gotham Book"/>
              </a:rPr>
            </a:br>
            <a:br>
              <a:rPr lang="en-US" sz="14400" b="1" dirty="0">
                <a:latin typeface="Gotham Book"/>
              </a:rPr>
            </a:br>
            <a:r>
              <a:rPr lang="en-US" b="1" dirty="0"/>
              <a:t> </a:t>
            </a:r>
            <a:br>
              <a:rPr lang="en-US" b="1" dirty="0"/>
            </a:br>
            <a:br>
              <a:rPr lang="en-US" b="1" dirty="0"/>
            </a:br>
            <a:endParaRPr lang="en-US" dirty="0"/>
          </a:p>
        </p:txBody>
      </p:sp>
      <p:sp>
        <p:nvSpPr>
          <p:cNvPr id="3" name="Subtitle 2"/>
          <p:cNvSpPr>
            <a:spLocks noGrp="1"/>
          </p:cNvSpPr>
          <p:nvPr>
            <p:ph type="subTitle" idx="1"/>
          </p:nvPr>
        </p:nvSpPr>
        <p:spPr>
          <a:xfrm>
            <a:off x="444287" y="1696825"/>
            <a:ext cx="8231957" cy="4392890"/>
          </a:xfrm>
        </p:spPr>
        <p:txBody>
          <a:bodyPr>
            <a:normAutofit fontScale="92500" lnSpcReduction="20000"/>
          </a:bodyPr>
          <a:lstStyle/>
          <a:p>
            <a:pPr marL="342900" indent="-342900">
              <a:buFont typeface="Arial" panose="020B0604020202020204" pitchFamily="34" charset="0"/>
              <a:buChar char="•"/>
              <a:defRPr/>
            </a:pPr>
            <a:r>
              <a:rPr lang="en-US" sz="3300" b="1" dirty="0">
                <a:solidFill>
                  <a:schemeClr val="tx1"/>
                </a:solidFill>
              </a:rPr>
              <a:t>Resources – Post Docs/Graduate students:</a:t>
            </a:r>
            <a:endParaRPr lang="en-US" sz="3300" dirty="0">
              <a:solidFill>
                <a:schemeClr val="tx1"/>
              </a:solidFill>
            </a:endParaRPr>
          </a:p>
          <a:p>
            <a:pPr>
              <a:defRPr/>
            </a:pPr>
            <a:r>
              <a:rPr lang="en-US" dirty="0">
                <a:solidFill>
                  <a:schemeClr val="tx1"/>
                </a:solidFill>
              </a:rPr>
              <a:t>	</a:t>
            </a:r>
            <a:r>
              <a:rPr lang="en-US" sz="3300" dirty="0">
                <a:solidFill>
                  <a:schemeClr val="tx1"/>
                </a:solidFill>
              </a:rPr>
              <a:t>Post Docs:  NIH NRSA Suggested Stipend Levels:</a:t>
            </a:r>
          </a:p>
          <a:p>
            <a:pPr marL="804672" indent="-342900">
              <a:buFont typeface="Arial" panose="020B0604020202020204" pitchFamily="34" charset="0"/>
              <a:buChar char="•"/>
              <a:defRPr/>
            </a:pPr>
            <a:r>
              <a:rPr lang="en-US" dirty="0">
                <a:hlinkClick r:id="rId3"/>
              </a:rPr>
              <a:t>NIH NRSA Stipend Level Pay Ranges link</a:t>
            </a:r>
            <a:endParaRPr lang="en-US" dirty="0"/>
          </a:p>
          <a:p>
            <a:pPr marL="461772">
              <a:defRPr/>
            </a:pPr>
            <a:endParaRPr lang="en-US" dirty="0"/>
          </a:p>
          <a:p>
            <a:pPr>
              <a:spcBef>
                <a:spcPts val="0"/>
              </a:spcBef>
              <a:buFont typeface="Arial" charset="0"/>
              <a:buNone/>
              <a:defRPr/>
            </a:pPr>
            <a:r>
              <a:rPr lang="en-US" sz="3300" dirty="0">
                <a:solidFill>
                  <a:schemeClr val="tx1"/>
                </a:solidFill>
              </a:rPr>
              <a:t>	Graduate student stipend ranges:</a:t>
            </a:r>
          </a:p>
          <a:p>
            <a:pPr marL="804672" indent="-342900">
              <a:buFont typeface="Arial" panose="020B0604020202020204" pitchFamily="34" charset="0"/>
              <a:buChar char="•"/>
              <a:defRPr/>
            </a:pPr>
            <a:r>
              <a:rPr lang="en-US" sz="2600" dirty="0">
                <a:solidFill>
                  <a:schemeClr val="tx1"/>
                </a:solidFill>
                <a:hlinkClick r:id="rId4"/>
              </a:rPr>
              <a:t>MSU Graduate Student Stipend Ranges link</a:t>
            </a:r>
            <a:endParaRPr lang="en-US" sz="2600" dirty="0">
              <a:solidFill>
                <a:schemeClr val="tx1"/>
              </a:solidFill>
            </a:endParaRPr>
          </a:p>
          <a:p>
            <a:pPr>
              <a:defRPr/>
            </a:pPr>
            <a:endParaRPr lang="en-US" dirty="0">
              <a:solidFill>
                <a:schemeClr val="tx1"/>
              </a:solidFill>
            </a:endParaRPr>
          </a:p>
          <a:p>
            <a:pPr>
              <a:buFont typeface="Arial" charset="0"/>
              <a:buNone/>
              <a:defRPr/>
            </a:pPr>
            <a:r>
              <a:rPr lang="en-US" sz="3300" dirty="0">
                <a:solidFill>
                  <a:schemeClr val="tx1"/>
                </a:solidFill>
              </a:rPr>
              <a:t>	Graduate student tuition and health costs:</a:t>
            </a:r>
          </a:p>
          <a:p>
            <a:pPr marL="804672" indent="-457200">
              <a:buFont typeface="Arial" panose="020B0604020202020204" pitchFamily="34" charset="0"/>
              <a:buChar char="•"/>
              <a:defRPr/>
            </a:pPr>
            <a:r>
              <a:rPr lang="en-US" sz="2600" dirty="0">
                <a:solidFill>
                  <a:schemeClr val="tx1"/>
                </a:solidFill>
                <a:hlinkClick r:id="rId5"/>
              </a:rPr>
              <a:t>MSU Graduate Student Fringe, Tuition &amp; Health Costs link</a:t>
            </a:r>
            <a:endParaRPr lang="en-US" sz="2600" dirty="0">
              <a:solidFill>
                <a:schemeClr val="tx1"/>
              </a:solidFill>
            </a:endParaRPr>
          </a:p>
          <a:p>
            <a:pPr marL="1261872" lvl="1" indent="-457200" algn="l">
              <a:buFont typeface="Arial" panose="020B0604020202020204" pitchFamily="34" charset="0"/>
              <a:buChar char="•"/>
              <a:defRPr/>
            </a:pPr>
            <a:r>
              <a:rPr lang="en-US" sz="2400" dirty="0">
                <a:solidFill>
                  <a:schemeClr val="tx1"/>
                </a:solidFill>
              </a:rPr>
              <a:t>Scroll down to Fringe Benefits, then proceed to link to Grad Summary Chart (pdf) near the bottom of the page.</a:t>
            </a:r>
          </a:p>
          <a:p>
            <a:pPr>
              <a:buFont typeface="Arial" charset="0"/>
              <a:buNone/>
              <a:defRPr/>
            </a:pPr>
            <a:endParaRPr lang="en-US" b="1" dirty="0">
              <a:solidFill>
                <a:schemeClr val="tx1"/>
              </a:solidFill>
            </a:endParaRPr>
          </a:p>
          <a:p>
            <a:pPr>
              <a:buFont typeface="Arial" charset="0"/>
              <a:buNone/>
              <a:defRPr/>
            </a:pPr>
            <a:endParaRPr lang="en-US" dirty="0">
              <a:solidFill>
                <a:schemeClr val="tx1"/>
              </a:solidFill>
            </a:endParaRPr>
          </a:p>
          <a:p>
            <a:pPr>
              <a:buFont typeface="Arial" charset="0"/>
              <a:buNone/>
              <a:defRPr/>
            </a:pPr>
            <a:endParaRPr lang="en-US" dirty="0"/>
          </a:p>
        </p:txBody>
      </p:sp>
      <p:sp>
        <p:nvSpPr>
          <p:cNvPr id="2" name="Title 1" hidden="1">
            <a:extLst>
              <a:ext uri="{FF2B5EF4-FFF2-40B4-BE49-F238E27FC236}">
                <a16:creationId xmlns:a16="http://schemas.microsoft.com/office/drawing/2014/main" id="{6AA0C64B-FE22-4BF3-A6DC-3E46F09BE1DC}"/>
              </a:ext>
              <a:ext uri="{C183D7F6-B498-43B3-948B-1728B52AA6E4}">
                <adec:decorative xmlns:adec="http://schemas.microsoft.com/office/drawing/2017/decorative" val="0"/>
              </a:ext>
            </a:extLst>
          </p:cNvPr>
          <p:cNvSpPr>
            <a:spLocks noGrp="1"/>
          </p:cNvSpPr>
          <p:nvPr>
            <p:ph type="ctrTitle"/>
          </p:nvPr>
        </p:nvSpPr>
        <p:spPr/>
        <p:txBody>
          <a:bodyPr/>
          <a:lstStyle/>
          <a:p>
            <a:r>
              <a:rPr lang="en-US" dirty="0"/>
              <a:t>KC Budget Tools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457200" y="1249363"/>
            <a:ext cx="8229600" cy="479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defRPr/>
            </a:pPr>
            <a:r>
              <a:rPr lang="en-US" altLang="en-US" b="1" dirty="0">
                <a:latin typeface="Gotham-Bold" pitchFamily="49" charset="0"/>
                <a:ea typeface="ＭＳ Ｐゴシック" pitchFamily="49" charset="-128"/>
              </a:rPr>
              <a:t>Questions - Personnel</a:t>
            </a:r>
          </a:p>
        </p:txBody>
      </p:sp>
      <p:pic>
        <p:nvPicPr>
          <p:cNvPr id="34819" name="Content Placeholder 3" descr="Green Question Mark Clip Art Image Search Results Pictur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75050" y="2181225"/>
            <a:ext cx="1993900" cy="3822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1600201"/>
            <a:ext cx="6572250" cy="1021556"/>
          </a:xfrm>
        </p:spPr>
        <p:txBody>
          <a:bodyPr>
            <a:normAutofit/>
          </a:bodyPr>
          <a:lstStyle/>
          <a:p>
            <a:pPr algn="ctr"/>
            <a:r>
              <a:rPr lang="en-US" sz="3200" b="1" dirty="0"/>
              <a:t>Upcoming Coffee Break seminars</a:t>
            </a:r>
          </a:p>
        </p:txBody>
      </p:sp>
      <p:sp>
        <p:nvSpPr>
          <p:cNvPr id="3" name="Text Placeholder 2"/>
          <p:cNvSpPr>
            <a:spLocks noGrp="1"/>
          </p:cNvSpPr>
          <p:nvPr>
            <p:ph type="body" idx="1"/>
          </p:nvPr>
        </p:nvSpPr>
        <p:spPr>
          <a:xfrm>
            <a:off x="1165860" y="2545624"/>
            <a:ext cx="6970022" cy="3061097"/>
          </a:xfrm>
        </p:spPr>
        <p:txBody>
          <a:bodyPr>
            <a:normAutofit/>
          </a:bodyPr>
          <a:lstStyle/>
          <a:p>
            <a:pPr marL="514350" lvl="2"/>
            <a:endParaRPr lang="en-US" sz="1763" dirty="0">
              <a:solidFill>
                <a:srgbClr val="006600"/>
              </a:solidFill>
            </a:endParaRPr>
          </a:p>
          <a:p>
            <a:pPr marL="857250" lvl="2" indent="-342900">
              <a:buFont typeface="Wingdings" panose="05000000000000000000" pitchFamily="2" charset="2"/>
              <a:buChar char="ü"/>
            </a:pPr>
            <a:r>
              <a:rPr lang="en-US" sz="2000" dirty="0">
                <a:solidFill>
                  <a:srgbClr val="006600"/>
                </a:solidFill>
              </a:rPr>
              <a:t>Publishing Your First Book, November 19, 2020, 3-4 p.m. </a:t>
            </a:r>
          </a:p>
          <a:p>
            <a:pPr marL="857250" lvl="3"/>
            <a:r>
              <a:rPr lang="en-US" sz="2000" dirty="0">
                <a:solidFill>
                  <a:srgbClr val="006600"/>
                </a:solidFill>
              </a:rPr>
              <a:t>Presenters: Gabe Dotto and Catherine Cocks.</a:t>
            </a:r>
            <a:endParaRPr lang="en-US" sz="2000" dirty="0">
              <a:solidFill>
                <a:srgbClr val="006600"/>
              </a:solidFill>
              <a:hlinkClick r:id="rId3"/>
            </a:endParaRPr>
          </a:p>
          <a:p>
            <a:pPr marL="857250" lvl="3"/>
            <a:r>
              <a:rPr lang="en-US" sz="2000" dirty="0">
                <a:solidFill>
                  <a:srgbClr val="006600"/>
                </a:solidFill>
                <a:hlinkClick r:id="rId3"/>
              </a:rPr>
              <a:t>https://vp.research.msu.edu/event/publishing-your-first-book</a:t>
            </a:r>
            <a:r>
              <a:rPr lang="en-US" sz="2000" dirty="0">
                <a:solidFill>
                  <a:srgbClr val="006600"/>
                </a:solidFill>
              </a:rPr>
              <a:t> </a:t>
            </a:r>
          </a:p>
          <a:p>
            <a:pPr marL="514350" lvl="2"/>
            <a:endParaRPr lang="en-US" sz="2000" dirty="0">
              <a:solidFill>
                <a:srgbClr val="006600"/>
              </a:solidFill>
            </a:endParaRPr>
          </a:p>
          <a:p>
            <a:pPr marL="857250" lvl="2" indent="-342900">
              <a:buFont typeface="Wingdings" panose="05000000000000000000" pitchFamily="2" charset="2"/>
              <a:buChar char="ü"/>
            </a:pPr>
            <a:r>
              <a:rPr lang="en-US" sz="2000" dirty="0">
                <a:solidFill>
                  <a:srgbClr val="006600"/>
                </a:solidFill>
              </a:rPr>
              <a:t>Broader Impacts Workshop in March 2021.</a:t>
            </a:r>
          </a:p>
          <a:p>
            <a:pPr>
              <a:spcBef>
                <a:spcPts val="0"/>
              </a:spcBef>
            </a:pPr>
            <a:endParaRPr lang="en-US" sz="2100" u="sng" dirty="0">
              <a:solidFill>
                <a:schemeClr val="tx1"/>
              </a:solidFill>
            </a:endParaRPr>
          </a:p>
        </p:txBody>
      </p:sp>
      <p:pic>
        <p:nvPicPr>
          <p:cNvPr id="4" name="Picture 6" descr="Spartan Helmet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60200" y="1028700"/>
            <a:ext cx="743935"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346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xfrm>
            <a:off x="457200" y="803243"/>
            <a:ext cx="8229600" cy="60135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defRPr/>
            </a:pPr>
            <a:r>
              <a:rPr lang="en-US" altLang="en-US" b="1" dirty="0">
                <a:latin typeface="Gotham-Bold" pitchFamily="49" charset="0"/>
                <a:ea typeface="ＭＳ Ｐゴシック" panose="020B0600070205080204" pitchFamily="34" charset="-128"/>
              </a:rPr>
              <a:t>KC Budget – Non-Personnel</a:t>
            </a:r>
          </a:p>
        </p:txBody>
      </p:sp>
      <p:sp>
        <p:nvSpPr>
          <p:cNvPr id="20483" name="Content Placeholder 2"/>
          <p:cNvSpPr>
            <a:spLocks noGrp="1"/>
          </p:cNvSpPr>
          <p:nvPr>
            <p:ph idx="1"/>
          </p:nvPr>
        </p:nvSpPr>
        <p:spPr bwMode="auto">
          <a:xfrm>
            <a:off x="457200" y="1512234"/>
            <a:ext cx="8229600" cy="4067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a:buNone/>
              <a:defRPr/>
            </a:pPr>
            <a:r>
              <a:rPr lang="en-US" altLang="en-US" u="sng" dirty="0">
                <a:solidFill>
                  <a:schemeClr val="tx1"/>
                </a:solidFill>
                <a:latin typeface="Gotham Book" pitchFamily="49" charset="0"/>
                <a:ea typeface="ＭＳ Ｐゴシック" panose="020B0600070205080204" pitchFamily="34" charset="-128"/>
              </a:rPr>
              <a:t>Equipment</a:t>
            </a:r>
            <a:r>
              <a:rPr lang="en-US" altLang="en-US" dirty="0">
                <a:solidFill>
                  <a:schemeClr val="tx1"/>
                </a:solidFill>
                <a:latin typeface="Gotham Book" pitchFamily="49" charset="0"/>
                <a:ea typeface="ＭＳ Ｐゴシック" panose="020B0600070205080204" pitchFamily="34" charset="-128"/>
              </a:rPr>
              <a:t>:</a:t>
            </a:r>
          </a:p>
          <a:p>
            <a:pPr marL="0" indent="0">
              <a:buNone/>
              <a:defRPr/>
            </a:pPr>
            <a:r>
              <a:rPr lang="en-US" altLang="en-US" dirty="0">
                <a:solidFill>
                  <a:schemeClr val="tx1"/>
                </a:solidFill>
                <a:latin typeface="Gotham Book" pitchFamily="49" charset="0"/>
                <a:ea typeface="ＭＳ Ｐゴシック" panose="020B0600070205080204" pitchFamily="34" charset="-128"/>
              </a:rPr>
              <a:t>Federal Cost Principle</a:t>
            </a:r>
          </a:p>
          <a:p>
            <a:pPr>
              <a:defRPr/>
            </a:pPr>
            <a:r>
              <a:rPr lang="en-US" altLang="en-US" dirty="0">
                <a:solidFill>
                  <a:schemeClr val="tx1"/>
                </a:solidFill>
                <a:latin typeface="Gotham Book" pitchFamily="49" charset="0"/>
                <a:ea typeface="ＭＳ Ｐゴシック" panose="020B0600070205080204" pitchFamily="34" charset="-128"/>
              </a:rPr>
              <a:t>Equipment is an item costing at least $5,000 with a useful life of more than one year. </a:t>
            </a:r>
          </a:p>
          <a:p>
            <a:pPr lvl="1">
              <a:defRPr/>
            </a:pPr>
            <a:r>
              <a:rPr lang="en-US" altLang="en-US" dirty="0">
                <a:solidFill>
                  <a:schemeClr val="tx1"/>
                </a:solidFill>
                <a:latin typeface="Gotham Book" pitchFamily="49" charset="0"/>
                <a:ea typeface="ＭＳ Ｐゴシック" panose="020B0600070205080204" pitchFamily="34" charset="-128"/>
              </a:rPr>
              <a:t>F&amp;A (indirect costs) is not charged on equipment. </a:t>
            </a:r>
          </a:p>
          <a:p>
            <a:pPr marL="457200" lvl="1" indent="0">
              <a:buNone/>
              <a:defRPr/>
            </a:pPr>
            <a:endParaRPr lang="en-US" altLang="en-US" sz="900" dirty="0">
              <a:solidFill>
                <a:schemeClr val="tx1"/>
              </a:solidFill>
              <a:latin typeface="Gotham Book" pitchFamily="49" charset="0"/>
              <a:ea typeface="ＭＳ Ｐゴシック" panose="020B0600070205080204" pitchFamily="34" charset="-128"/>
            </a:endParaRPr>
          </a:p>
          <a:p>
            <a:pPr>
              <a:defRPr/>
            </a:pPr>
            <a:r>
              <a:rPr lang="en-US" altLang="en-US" dirty="0">
                <a:solidFill>
                  <a:schemeClr val="tx1"/>
                </a:solidFill>
                <a:latin typeface="Gotham Book" pitchFamily="49" charset="0"/>
                <a:ea typeface="ＭＳ Ｐゴシック" panose="020B0600070205080204" pitchFamily="34" charset="-128"/>
              </a:rPr>
              <a:t>Items that cost less than $5,000 are not considered equipment and belong in the supply's category of the budget.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4902"/>
            <a:ext cx="8229600" cy="777400"/>
          </a:xfrm>
        </p:spPr>
        <p:txBody>
          <a:bodyPr>
            <a:normAutofit/>
          </a:bodyPr>
          <a:lstStyle/>
          <a:p>
            <a:pPr>
              <a:defRPr/>
            </a:pPr>
            <a:r>
              <a:rPr lang="en-US" b="1" dirty="0">
                <a:solidFill>
                  <a:srgbClr val="0C533A"/>
                </a:solidFill>
              </a:rPr>
              <a:t>KC Budget – Non-Personnel, cont.</a:t>
            </a:r>
          </a:p>
        </p:txBody>
      </p:sp>
      <p:sp>
        <p:nvSpPr>
          <p:cNvPr id="3" name="Content Placeholder 2"/>
          <p:cNvSpPr>
            <a:spLocks noGrp="1"/>
          </p:cNvSpPr>
          <p:nvPr>
            <p:ph idx="1"/>
          </p:nvPr>
        </p:nvSpPr>
        <p:spPr>
          <a:xfrm>
            <a:off x="570322" y="1434821"/>
            <a:ext cx="8229600" cy="4230687"/>
          </a:xfrm>
        </p:spPr>
        <p:txBody>
          <a:bodyPr/>
          <a:lstStyle/>
          <a:p>
            <a:pPr marL="0" indent="0">
              <a:buNone/>
              <a:defRPr/>
            </a:pPr>
            <a:r>
              <a:rPr lang="en-US" u="sng" dirty="0">
                <a:solidFill>
                  <a:schemeClr val="tx1"/>
                </a:solidFill>
              </a:rPr>
              <a:t>Travel (Domestic)</a:t>
            </a:r>
            <a:r>
              <a:rPr lang="en-US" dirty="0">
                <a:solidFill>
                  <a:schemeClr val="tx1"/>
                </a:solidFill>
              </a:rPr>
              <a:t>:</a:t>
            </a:r>
          </a:p>
          <a:p>
            <a:pPr>
              <a:defRPr/>
            </a:pPr>
            <a:r>
              <a:rPr lang="en-US" sz="2600" dirty="0">
                <a:solidFill>
                  <a:schemeClr val="tx1"/>
                </a:solidFill>
              </a:rPr>
              <a:t>Look for required travel in the RFA</a:t>
            </a:r>
          </a:p>
          <a:p>
            <a:pPr>
              <a:defRPr/>
            </a:pPr>
            <a:r>
              <a:rPr lang="en-US" sz="2600" dirty="0">
                <a:solidFill>
                  <a:schemeClr val="tx1"/>
                </a:solidFill>
              </a:rPr>
              <a:t>Be as detailed as possible in the budget justification</a:t>
            </a:r>
          </a:p>
          <a:p>
            <a:pPr lvl="1">
              <a:defRPr/>
            </a:pPr>
            <a:r>
              <a:rPr lang="en-US" sz="2000" dirty="0">
                <a:solidFill>
                  <a:schemeClr val="tx1"/>
                </a:solidFill>
              </a:rPr>
              <a:t>Airfare, per diem, lodging, car rental, mileage, railway, taxi, etc.</a:t>
            </a:r>
          </a:p>
          <a:p>
            <a:pPr lvl="1">
              <a:defRPr/>
            </a:pPr>
            <a:r>
              <a:rPr lang="en-US" sz="2000" dirty="0">
                <a:solidFill>
                  <a:schemeClr val="tx1"/>
                </a:solidFill>
              </a:rPr>
              <a:t>Number of people traveling, where, and for how many days</a:t>
            </a:r>
          </a:p>
          <a:p>
            <a:pPr marL="0" indent="0">
              <a:buNone/>
              <a:defRPr/>
            </a:pPr>
            <a:endParaRPr lang="en-US" dirty="0">
              <a:solidFill>
                <a:schemeClr val="tx1"/>
              </a:solidFill>
            </a:endParaRPr>
          </a:p>
          <a:p>
            <a:pPr marL="0" indent="0">
              <a:buNone/>
              <a:defRPr/>
            </a:pPr>
            <a:r>
              <a:rPr lang="en-US" sz="2600" dirty="0">
                <a:solidFill>
                  <a:schemeClr val="tx1"/>
                </a:solidFill>
              </a:rPr>
              <a:t>Demo of MSU Travel Website</a:t>
            </a:r>
          </a:p>
          <a:p>
            <a:pPr marL="0" indent="0">
              <a:buNone/>
              <a:defRPr/>
            </a:pPr>
            <a:r>
              <a:rPr lang="en-US" sz="2600" dirty="0">
                <a:hlinkClick r:id="rId3"/>
              </a:rPr>
              <a:t>MSU Travel Meal &amp; Incidental Expense Rates link</a:t>
            </a:r>
            <a:endParaRPr lang="en-US" sz="2600" dirty="0"/>
          </a:p>
          <a:p>
            <a:pPr marL="0" indent="0">
              <a:buFont typeface="Arial"/>
              <a:buNone/>
              <a:defRPr/>
            </a:pPr>
            <a:endParaRPr lang="en-US" sz="2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Content Placeholder 2"/>
          <p:cNvSpPr>
            <a:spLocks noGrp="1"/>
          </p:cNvSpPr>
          <p:nvPr>
            <p:ph idx="1"/>
          </p:nvPr>
        </p:nvSpPr>
        <p:spPr bwMode="auto">
          <a:xfrm>
            <a:off x="341313" y="1230658"/>
            <a:ext cx="8229600" cy="4510267"/>
          </a:xfrm>
          <a:ln>
            <a:miter lim="800000"/>
            <a:headEnd/>
            <a:tailEnd/>
          </a:ln>
        </p:spPr>
        <p:txBody>
          <a:bodyPr vert="horz" wrap="square" lIns="91440" tIns="45720" rIns="91440" bIns="45720" numCol="1" anchor="t" anchorCtr="0" compatLnSpc="1">
            <a:prstTxWarp prst="textNoShape">
              <a:avLst/>
            </a:prstTxWarp>
          </a:bodyPr>
          <a:lstStyle/>
          <a:p>
            <a:pPr marL="0" indent="0">
              <a:buNone/>
              <a:defRPr/>
            </a:pPr>
            <a:r>
              <a:rPr lang="en-US" u="sng" dirty="0">
                <a:solidFill>
                  <a:schemeClr val="tx1"/>
                </a:solidFill>
              </a:rPr>
              <a:t>Travel (International)</a:t>
            </a:r>
            <a:r>
              <a:rPr lang="en-US" dirty="0">
                <a:solidFill>
                  <a:schemeClr val="tx1"/>
                </a:solidFill>
              </a:rPr>
              <a:t>:</a:t>
            </a:r>
          </a:p>
          <a:p>
            <a:pPr>
              <a:defRPr/>
            </a:pPr>
            <a:r>
              <a:rPr lang="en-US" sz="2400" dirty="0">
                <a:solidFill>
                  <a:schemeClr val="tx1"/>
                </a:solidFill>
              </a:rPr>
              <a:t>Budget foreign travel using U.S. air carrier rates</a:t>
            </a:r>
          </a:p>
          <a:p>
            <a:pPr>
              <a:defRPr/>
            </a:pPr>
            <a:r>
              <a:rPr lang="en-US" sz="2400" dirty="0">
                <a:solidFill>
                  <a:schemeClr val="tx1"/>
                </a:solidFill>
              </a:rPr>
              <a:t>consider unique costs</a:t>
            </a:r>
          </a:p>
          <a:p>
            <a:pPr lvl="1">
              <a:defRPr/>
            </a:pPr>
            <a:r>
              <a:rPr lang="en-US" sz="2000" dirty="0">
                <a:solidFill>
                  <a:schemeClr val="tx1"/>
                </a:solidFill>
              </a:rPr>
              <a:t>vaccines/immunizations, visa costs, in-country consultant</a:t>
            </a:r>
          </a:p>
          <a:p>
            <a:pPr>
              <a:defRPr/>
            </a:pPr>
            <a:r>
              <a:rPr lang="en-US" sz="2400" dirty="0">
                <a:solidFill>
                  <a:schemeClr val="tx1"/>
                </a:solidFill>
              </a:rPr>
              <a:t>Be as detailed as possible in the budget justification</a:t>
            </a:r>
          </a:p>
          <a:p>
            <a:pPr lvl="1">
              <a:defRPr/>
            </a:pPr>
            <a:r>
              <a:rPr lang="en-US" sz="2000" dirty="0">
                <a:solidFill>
                  <a:schemeClr val="tx1"/>
                </a:solidFill>
              </a:rPr>
              <a:t>Airfare, per diem, lodging, car rental, mileage, railway, taxi, etc.</a:t>
            </a:r>
          </a:p>
          <a:p>
            <a:pPr marL="457200" lvl="1" indent="0">
              <a:buNone/>
              <a:defRPr/>
            </a:pPr>
            <a:endParaRPr lang="en-US" sz="1100" dirty="0">
              <a:solidFill>
                <a:schemeClr val="tx1"/>
              </a:solidFill>
            </a:endParaRPr>
          </a:p>
          <a:p>
            <a:pPr>
              <a:buFont typeface="Arial"/>
              <a:buNone/>
              <a:defRPr/>
            </a:pPr>
            <a:r>
              <a:rPr lang="en-US" sz="2400" dirty="0">
                <a:solidFill>
                  <a:schemeClr val="tx1"/>
                </a:solidFill>
                <a:latin typeface="Gotham Book" pitchFamily="49" charset="0"/>
                <a:ea typeface="ＭＳ Ｐゴシック" pitchFamily="49" charset="-128"/>
              </a:rPr>
              <a:t>OSP International Budget Preparation Considerations</a:t>
            </a:r>
          </a:p>
          <a:p>
            <a:pPr marL="0">
              <a:buNone/>
              <a:defRPr/>
            </a:pPr>
            <a:r>
              <a:rPr lang="en-US" sz="2000" dirty="0">
                <a:latin typeface="Gotham Book" pitchFamily="49" charset="0"/>
                <a:ea typeface="ＭＳ Ｐゴシック" pitchFamily="49" charset="-128"/>
                <a:hlinkClick r:id="rId3"/>
              </a:rPr>
              <a:t>MSU International Travel Guidance link</a:t>
            </a:r>
            <a:endParaRPr lang="en-US" sz="2000" dirty="0">
              <a:latin typeface="Gotham Book" pitchFamily="49" charset="0"/>
              <a:ea typeface="ＭＳ Ｐゴシック" pitchFamily="49" charset="-128"/>
            </a:endParaRPr>
          </a:p>
          <a:p>
            <a:pPr marL="0">
              <a:buNone/>
              <a:defRPr/>
            </a:pPr>
            <a:r>
              <a:rPr lang="en-US" sz="2400" dirty="0">
                <a:solidFill>
                  <a:schemeClr val="tx1"/>
                </a:solidFill>
                <a:latin typeface="Gotham Book" pitchFamily="49" charset="0"/>
                <a:ea typeface="ＭＳ Ｐゴシック" pitchFamily="49" charset="-128"/>
              </a:rPr>
              <a:t>Additional Information and Tools for International Projects:</a:t>
            </a:r>
          </a:p>
          <a:p>
            <a:pPr marL="0">
              <a:buNone/>
              <a:defRPr/>
            </a:pPr>
            <a:r>
              <a:rPr lang="en-US" sz="2000" dirty="0">
                <a:solidFill>
                  <a:schemeClr val="tx1"/>
                </a:solidFill>
                <a:latin typeface="Gotham Book" pitchFamily="49" charset="0"/>
                <a:ea typeface="ＭＳ Ｐゴシック" pitchFamily="49" charset="-128"/>
                <a:hlinkClick r:id="rId4"/>
              </a:rPr>
              <a:t>MSU Information and Tools for International Projects link</a:t>
            </a:r>
            <a:endParaRPr lang="en-US" sz="2000" dirty="0">
              <a:solidFill>
                <a:schemeClr val="tx1"/>
              </a:solidFill>
              <a:latin typeface="Gotham Book" pitchFamily="49" charset="0"/>
              <a:ea typeface="ＭＳ Ｐゴシック" pitchFamily="49" charset="-128"/>
            </a:endParaRPr>
          </a:p>
          <a:p>
            <a:pPr marL="0">
              <a:buNone/>
              <a:defRPr/>
            </a:pPr>
            <a:endParaRPr lang="en-US" sz="1600" dirty="0">
              <a:solidFill>
                <a:schemeClr val="tx1"/>
              </a:solidFill>
              <a:latin typeface="Gotham Book" pitchFamily="49" charset="0"/>
              <a:ea typeface="ＭＳ Ｐゴシック" pitchFamily="49" charset="-128"/>
            </a:endParaRPr>
          </a:p>
          <a:p>
            <a:pPr marL="0">
              <a:buNone/>
              <a:defRPr/>
            </a:pPr>
            <a:endParaRPr lang="en-US" dirty="0">
              <a:latin typeface="Gotham Book" pitchFamily="49" charset="0"/>
              <a:ea typeface="ＭＳ Ｐゴシック" pitchFamily="49" charset="-128"/>
            </a:endParaRPr>
          </a:p>
          <a:p>
            <a:pPr marL="0">
              <a:buNone/>
              <a:defRPr/>
            </a:pPr>
            <a:endParaRPr lang="en-US" dirty="0">
              <a:latin typeface="Gotham Book" pitchFamily="49" charset="0"/>
              <a:ea typeface="ＭＳ Ｐゴシック" pitchFamily="49" charset="-128"/>
            </a:endParaRPr>
          </a:p>
        </p:txBody>
      </p:sp>
      <p:sp>
        <p:nvSpPr>
          <p:cNvPr id="5" name="Title 1"/>
          <p:cNvSpPr>
            <a:spLocks noGrp="1"/>
          </p:cNvSpPr>
          <p:nvPr>
            <p:ph type="title"/>
          </p:nvPr>
        </p:nvSpPr>
        <p:spPr>
          <a:xfrm>
            <a:off x="268664" y="589485"/>
            <a:ext cx="8229600" cy="928229"/>
          </a:xfrm>
        </p:spPr>
        <p:txBody>
          <a:bodyPr>
            <a:normAutofit/>
          </a:bodyPr>
          <a:lstStyle/>
          <a:p>
            <a:pPr>
              <a:defRPr/>
            </a:pPr>
            <a:r>
              <a:rPr lang="en-US" b="1" dirty="0">
                <a:solidFill>
                  <a:srgbClr val="0C533A"/>
                </a:solidFill>
              </a:rPr>
              <a:t>KC Budget – Non-Personnel, More.</a:t>
            </a:r>
            <a:endParaRPr lang="en-US" sz="3200" b="1" dirty="0">
              <a:solidFill>
                <a:srgbClr val="0C533A"/>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381786" y="777876"/>
            <a:ext cx="8229600" cy="479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altLang="en-US" sz="4000" b="1" dirty="0">
                <a:latin typeface="Gotham-Bold" pitchFamily="49" charset="0"/>
                <a:ea typeface="ＭＳ Ｐゴシック" pitchFamily="49" charset="-128"/>
              </a:rPr>
              <a:t>KC Budget - Other Direct Costs</a:t>
            </a:r>
          </a:p>
        </p:txBody>
      </p:sp>
      <p:sp>
        <p:nvSpPr>
          <p:cNvPr id="3" name="Content Placeholder 2"/>
          <p:cNvSpPr>
            <a:spLocks noGrp="1"/>
          </p:cNvSpPr>
          <p:nvPr>
            <p:ph idx="1"/>
          </p:nvPr>
        </p:nvSpPr>
        <p:spPr>
          <a:xfrm>
            <a:off x="457200" y="1445984"/>
            <a:ext cx="8229600" cy="4586287"/>
          </a:xfrm>
        </p:spPr>
        <p:txBody>
          <a:bodyPr/>
          <a:lstStyle/>
          <a:p>
            <a:pPr>
              <a:buFont typeface="Arial"/>
              <a:buNone/>
              <a:defRPr/>
            </a:pPr>
            <a:r>
              <a:rPr lang="en-US" u="sng" dirty="0">
                <a:solidFill>
                  <a:schemeClr val="tx1"/>
                </a:solidFill>
              </a:rPr>
              <a:t>Materials and Supplies</a:t>
            </a:r>
            <a:r>
              <a:rPr lang="en-US" dirty="0">
                <a:solidFill>
                  <a:schemeClr val="tx1"/>
                </a:solidFill>
              </a:rPr>
              <a:t>:</a:t>
            </a:r>
          </a:p>
          <a:p>
            <a:pPr>
              <a:defRPr/>
            </a:pPr>
            <a:r>
              <a:rPr lang="en-US" dirty="0">
                <a:solidFill>
                  <a:schemeClr val="tx1"/>
                </a:solidFill>
              </a:rPr>
              <a:t>Project-specific supplies</a:t>
            </a:r>
          </a:p>
          <a:p>
            <a:pPr>
              <a:defRPr/>
            </a:pPr>
            <a:r>
              <a:rPr lang="en-US" dirty="0">
                <a:solidFill>
                  <a:schemeClr val="tx1"/>
                </a:solidFill>
              </a:rPr>
              <a:t>Laboratory supplies </a:t>
            </a:r>
            <a:r>
              <a:rPr lang="en-US" sz="2000" dirty="0">
                <a:solidFill>
                  <a:schemeClr val="tx1"/>
                </a:solidFill>
              </a:rPr>
              <a:t>(chemicals, beakers, etc.)</a:t>
            </a:r>
          </a:p>
          <a:p>
            <a:pPr>
              <a:defRPr/>
            </a:pPr>
            <a:r>
              <a:rPr lang="en-US" dirty="0">
                <a:solidFill>
                  <a:schemeClr val="tx1"/>
                </a:solidFill>
              </a:rPr>
              <a:t>Diagnostic sampling kits or tests</a:t>
            </a:r>
          </a:p>
          <a:p>
            <a:pPr marL="0" indent="0">
              <a:buNone/>
              <a:defRPr/>
            </a:pPr>
            <a:endParaRPr lang="en-US" sz="1100" dirty="0">
              <a:solidFill>
                <a:schemeClr val="tx1"/>
              </a:solidFill>
            </a:endParaRPr>
          </a:p>
          <a:p>
            <a:pPr marL="0">
              <a:spcBef>
                <a:spcPts val="0"/>
              </a:spcBef>
              <a:buFont typeface="Arial"/>
              <a:buNone/>
              <a:defRPr/>
            </a:pPr>
            <a:r>
              <a:rPr lang="en-US" dirty="0">
                <a:solidFill>
                  <a:schemeClr val="tx1"/>
                </a:solidFill>
              </a:rPr>
              <a:t>Supplies that are typically unallowable and require additional justification:</a:t>
            </a:r>
          </a:p>
          <a:p>
            <a:pPr marL="0">
              <a:spcBef>
                <a:spcPts val="0"/>
              </a:spcBef>
              <a:buFont typeface="Arial"/>
              <a:buNone/>
              <a:defRPr/>
            </a:pPr>
            <a:endParaRPr lang="en-US" sz="800" dirty="0">
              <a:solidFill>
                <a:schemeClr val="tx1"/>
              </a:solidFill>
            </a:endParaRPr>
          </a:p>
          <a:p>
            <a:pPr marL="982980" lvl="2">
              <a:spcBef>
                <a:spcPts val="0"/>
              </a:spcBef>
              <a:defRPr/>
            </a:pPr>
            <a:r>
              <a:rPr lang="en-US" sz="2200" dirty="0"/>
              <a:t>Computers</a:t>
            </a:r>
          </a:p>
          <a:p>
            <a:pPr marL="982980" lvl="2">
              <a:spcBef>
                <a:spcPts val="0"/>
              </a:spcBef>
              <a:defRPr/>
            </a:pPr>
            <a:r>
              <a:rPr lang="en-US" sz="2200" dirty="0"/>
              <a:t>Toner, paper, pens and pencils, general office supplies</a:t>
            </a:r>
          </a:p>
          <a:p>
            <a:pPr marL="982980" lvl="2">
              <a:spcBef>
                <a:spcPts val="0"/>
              </a:spcBef>
              <a:defRPr/>
            </a:pPr>
            <a:r>
              <a:rPr lang="en-US" sz="2200" dirty="0"/>
              <a:t>Food, meals</a:t>
            </a:r>
          </a:p>
          <a:p>
            <a:pPr>
              <a:buFont typeface="Arial"/>
              <a:buNone/>
              <a:defRPr/>
            </a:pPr>
            <a:endParaRPr lang="en-US" dirty="0"/>
          </a:p>
        </p:txBody>
      </p:sp>
      <p:pic>
        <p:nvPicPr>
          <p:cNvPr id="45060" name="Picture 3" descr="http://suvaneconib.files.wordpress.com/2010/08/danger-sign.jpeg?w=6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994" y="4524718"/>
            <a:ext cx="590500" cy="5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457200" y="915987"/>
            <a:ext cx="8229600" cy="479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altLang="en-US" b="1" dirty="0">
                <a:latin typeface="Gotham-Bold" pitchFamily="49" charset="0"/>
                <a:ea typeface="ＭＳ Ｐゴシック" pitchFamily="49" charset="-128"/>
              </a:rPr>
              <a:t>KC Budget - Other Direct Costs, Cont.</a:t>
            </a:r>
          </a:p>
        </p:txBody>
      </p:sp>
      <p:sp>
        <p:nvSpPr>
          <p:cNvPr id="47107" name="Content Placeholder 2"/>
          <p:cNvSpPr>
            <a:spLocks noGrp="1"/>
          </p:cNvSpPr>
          <p:nvPr>
            <p:ph idx="1"/>
          </p:nvPr>
        </p:nvSpPr>
        <p:spPr bwMode="auto">
          <a:xfrm>
            <a:off x="457200" y="1606501"/>
            <a:ext cx="8229600" cy="4067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US" altLang="en-US" u="sng" dirty="0">
                <a:solidFill>
                  <a:schemeClr val="tx1"/>
                </a:solidFill>
                <a:latin typeface="Gotham Book" pitchFamily="49" charset="0"/>
                <a:ea typeface="ＭＳ Ｐゴシック" panose="020B0600070205080204" pitchFamily="34" charset="-128"/>
              </a:rPr>
              <a:t>Professional Services/Consultant</a:t>
            </a:r>
            <a:r>
              <a:rPr lang="en-US" altLang="en-US" dirty="0">
                <a:solidFill>
                  <a:schemeClr val="tx1"/>
                </a:solidFill>
                <a:latin typeface="Gotham Book" pitchFamily="49" charset="0"/>
                <a:ea typeface="ＭＳ Ｐゴシック" panose="020B0600070205080204" pitchFamily="34" charset="-128"/>
              </a:rPr>
              <a:t>:</a:t>
            </a:r>
          </a:p>
          <a:p>
            <a:pPr>
              <a:buFont typeface="Arial" panose="020B0604020202020204" pitchFamily="34" charset="0"/>
              <a:buChar char="•"/>
            </a:pPr>
            <a:r>
              <a:rPr lang="en-US" altLang="en-US" dirty="0">
                <a:solidFill>
                  <a:schemeClr val="tx1"/>
                </a:solidFill>
                <a:latin typeface="Gotham Book" pitchFamily="49" charset="0"/>
                <a:ea typeface="ＭＳ Ｐゴシック" panose="020B0600070205080204" pitchFamily="34" charset="-128"/>
              </a:rPr>
              <a:t>Typically MSU employees are not allowed to be consultants</a:t>
            </a:r>
          </a:p>
          <a:p>
            <a:pPr>
              <a:buFont typeface="Arial" panose="020B0604020202020204" pitchFamily="34" charset="0"/>
              <a:buChar char="•"/>
            </a:pPr>
            <a:r>
              <a:rPr lang="en-US" altLang="en-US" dirty="0">
                <a:solidFill>
                  <a:schemeClr val="tx1"/>
                </a:solidFill>
                <a:latin typeface="Gotham Book" pitchFamily="49" charset="0"/>
                <a:ea typeface="ＭＳ Ｐゴシック" panose="020B0600070205080204" pitchFamily="34" charset="-128"/>
              </a:rPr>
              <a:t>Specify an hourly rate of pay and number of days of expected service to the project</a:t>
            </a:r>
          </a:p>
          <a:p>
            <a:pPr>
              <a:buFont typeface="Arial" panose="020B0604020202020204" pitchFamily="34" charset="0"/>
              <a:buChar char="•"/>
            </a:pPr>
            <a:r>
              <a:rPr lang="en-US" altLang="en-US" dirty="0">
                <a:solidFill>
                  <a:schemeClr val="tx1"/>
                </a:solidFill>
                <a:latin typeface="Gotham Book" pitchFamily="49" charset="0"/>
                <a:ea typeface="ＭＳ Ｐゴシック" panose="020B0600070205080204" pitchFamily="34" charset="-128"/>
              </a:rPr>
              <a:t>Can include travel, lodging, meals</a:t>
            </a:r>
          </a:p>
          <a:p>
            <a:pPr>
              <a:buFont typeface="Arial" panose="020B0604020202020204" pitchFamily="34" charset="0"/>
              <a:buChar char="•"/>
            </a:pPr>
            <a:r>
              <a:rPr lang="en-US" altLang="en-US" dirty="0">
                <a:solidFill>
                  <a:schemeClr val="tx1"/>
                </a:solidFill>
                <a:latin typeface="Gotham Book" pitchFamily="49" charset="0"/>
                <a:ea typeface="ＭＳ Ｐゴシック" panose="020B0600070205080204" pitchFamily="34" charset="-128"/>
              </a:rPr>
              <a:t>Consultants are usually paid individually and not through institutional salary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457200" y="915987"/>
            <a:ext cx="8229600" cy="479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altLang="en-US" b="1" dirty="0">
                <a:latin typeface="Gotham-Bold" pitchFamily="49" charset="0"/>
                <a:ea typeface="ＭＳ Ｐゴシック" pitchFamily="49" charset="-128"/>
              </a:rPr>
              <a:t>KC Budget - Other Direct Costs, More</a:t>
            </a:r>
          </a:p>
        </p:txBody>
      </p:sp>
      <p:sp>
        <p:nvSpPr>
          <p:cNvPr id="47107" name="Content Placeholder 2"/>
          <p:cNvSpPr>
            <a:spLocks noGrp="1"/>
          </p:cNvSpPr>
          <p:nvPr>
            <p:ph idx="1"/>
          </p:nvPr>
        </p:nvSpPr>
        <p:spPr bwMode="auto">
          <a:xfrm>
            <a:off x="457200" y="1606501"/>
            <a:ext cx="8229600" cy="4067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US" altLang="en-US" u="sng" dirty="0">
                <a:solidFill>
                  <a:schemeClr val="tx1"/>
                </a:solidFill>
                <a:latin typeface="Gotham Book" pitchFamily="49" charset="0"/>
                <a:ea typeface="ＭＳ Ｐゴシック" panose="020B0600070205080204" pitchFamily="34" charset="-128"/>
              </a:rPr>
              <a:t>Publications/Documentation/Dissemination</a:t>
            </a:r>
            <a:r>
              <a:rPr lang="en-US" altLang="en-US" dirty="0">
                <a:solidFill>
                  <a:schemeClr val="tx1"/>
                </a:solidFill>
                <a:latin typeface="Gotham Book" pitchFamily="49" charset="0"/>
                <a:ea typeface="ＭＳ Ｐゴシック" panose="020B0600070205080204" pitchFamily="34" charset="-128"/>
              </a:rPr>
              <a:t>:</a:t>
            </a:r>
          </a:p>
          <a:p>
            <a:r>
              <a:rPr lang="en-US" altLang="en-US" sz="2400" dirty="0">
                <a:solidFill>
                  <a:schemeClr val="tx1"/>
                </a:solidFill>
                <a:latin typeface="Gotham Book" pitchFamily="49" charset="0"/>
                <a:ea typeface="ＭＳ Ｐゴシック" panose="020B0600070205080204" pitchFamily="34" charset="-128"/>
              </a:rPr>
              <a:t>Publishing costs for journals</a:t>
            </a:r>
          </a:p>
          <a:p>
            <a:r>
              <a:rPr lang="en-US" altLang="en-US" sz="2400" dirty="0">
                <a:solidFill>
                  <a:schemeClr val="tx1"/>
                </a:solidFill>
                <a:latin typeface="Gotham Book" pitchFamily="49" charset="0"/>
                <a:ea typeface="ＭＳ Ｐゴシック" panose="020B0600070205080204" pitchFamily="34" charset="-128"/>
              </a:rPr>
              <a:t>Can also include preparing and publishing reports</a:t>
            </a:r>
          </a:p>
          <a:p>
            <a:r>
              <a:rPr lang="en-US" altLang="en-US" sz="2400" dirty="0">
                <a:solidFill>
                  <a:schemeClr val="tx1"/>
                </a:solidFill>
                <a:latin typeface="Gotham Book" pitchFamily="49" charset="0"/>
                <a:ea typeface="ＭＳ Ｐゴシック" panose="020B0600070205080204" pitchFamily="34" charset="-128"/>
              </a:rPr>
              <a:t>Storage and indexing of data and databases</a:t>
            </a:r>
          </a:p>
          <a:p>
            <a:r>
              <a:rPr lang="en-US" altLang="en-US" sz="2400" dirty="0">
                <a:solidFill>
                  <a:schemeClr val="tx1"/>
                </a:solidFill>
                <a:latin typeface="Gotham Book" pitchFamily="49" charset="0"/>
                <a:ea typeface="ＭＳ Ｐゴシック" panose="020B0600070205080204" pitchFamily="34" charset="-128"/>
              </a:rPr>
              <a:t>Storage and preservation of physical specimens</a:t>
            </a:r>
          </a:p>
          <a:p>
            <a:endParaRPr lang="en-US" altLang="en-US" sz="2400" dirty="0">
              <a:solidFill>
                <a:schemeClr val="tx1"/>
              </a:solidFill>
              <a:latin typeface="Gotham Book" pitchFamily="49" charset="0"/>
              <a:ea typeface="ＭＳ Ｐゴシック" panose="020B0600070205080204" pitchFamily="34" charset="-128"/>
            </a:endParaRPr>
          </a:p>
          <a:p>
            <a:pPr>
              <a:buFont typeface="Arial" panose="020B0604020202020204" pitchFamily="34" charset="0"/>
              <a:buNone/>
            </a:pPr>
            <a:r>
              <a:rPr lang="en-US" altLang="en-US" u="sng" dirty="0">
                <a:solidFill>
                  <a:schemeClr val="tx1"/>
                </a:solidFill>
                <a:latin typeface="Gotham Book" pitchFamily="49" charset="0"/>
                <a:ea typeface="ＭＳ Ｐゴシック" panose="020B0600070205080204" pitchFamily="34" charset="-128"/>
              </a:rPr>
              <a:t>Graduate tuition &amp; fees</a:t>
            </a:r>
            <a:r>
              <a:rPr lang="en-US" altLang="en-US" dirty="0">
                <a:solidFill>
                  <a:schemeClr val="tx1"/>
                </a:solidFill>
                <a:latin typeface="Gotham Book" pitchFamily="49" charset="0"/>
                <a:ea typeface="ＭＳ Ｐゴシック" panose="020B0600070205080204" pitchFamily="34" charset="-128"/>
              </a:rPr>
              <a:t>:</a:t>
            </a:r>
          </a:p>
          <a:p>
            <a:pPr>
              <a:buFont typeface="Arial" panose="020B0604020202020204" pitchFamily="34" charset="0"/>
              <a:buChar char="•"/>
            </a:pPr>
            <a:r>
              <a:rPr lang="en-US" altLang="en-US" sz="2400" dirty="0">
                <a:solidFill>
                  <a:schemeClr val="tx1"/>
                </a:solidFill>
                <a:latin typeface="Gotham Book" pitchFamily="49" charset="0"/>
                <a:ea typeface="ＭＳ Ｐゴシック" panose="020B0600070205080204" pitchFamily="34" charset="-128"/>
              </a:rPr>
              <a:t>Grad Tuition Chart – link on slide 16</a:t>
            </a:r>
          </a:p>
        </p:txBody>
      </p:sp>
    </p:spTree>
    <p:extLst>
      <p:ext uri="{BB962C8B-B14F-4D97-AF65-F5344CB8AC3E}">
        <p14:creationId xmlns:p14="http://schemas.microsoft.com/office/powerpoint/2010/main" val="347947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457200" y="792290"/>
            <a:ext cx="8229600" cy="62173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defRPr/>
            </a:pPr>
            <a:r>
              <a:rPr lang="en-US" altLang="en-US" sz="3200" b="1" dirty="0">
                <a:latin typeface="Gotham-Bold" pitchFamily="49" charset="0"/>
                <a:ea typeface="ＭＳ Ｐゴシック" panose="020B0600070205080204" pitchFamily="34" charset="-128"/>
              </a:rPr>
              <a:t>KC Budget – Other Direct Costs, Sub.</a:t>
            </a:r>
          </a:p>
        </p:txBody>
      </p:sp>
      <p:sp>
        <p:nvSpPr>
          <p:cNvPr id="49155" name="Content Placeholder 2"/>
          <p:cNvSpPr>
            <a:spLocks noGrp="1"/>
          </p:cNvSpPr>
          <p:nvPr>
            <p:ph idx="1"/>
          </p:nvPr>
        </p:nvSpPr>
        <p:spPr bwMode="auto">
          <a:xfrm>
            <a:off x="362930" y="1414021"/>
            <a:ext cx="8229600" cy="45980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14300" indent="0">
              <a:buNone/>
            </a:pPr>
            <a:r>
              <a:rPr lang="en-US" altLang="en-US" u="sng" dirty="0" err="1">
                <a:solidFill>
                  <a:schemeClr val="tx1"/>
                </a:solidFill>
                <a:latin typeface="Gotham Book" pitchFamily="49" charset="0"/>
                <a:ea typeface="ＭＳ Ｐゴシック" panose="020B0600070205080204" pitchFamily="34" charset="-128"/>
              </a:rPr>
              <a:t>Subawards</a:t>
            </a:r>
            <a:r>
              <a:rPr lang="en-US" altLang="en-US" dirty="0">
                <a:solidFill>
                  <a:schemeClr val="tx1"/>
                </a:solidFill>
                <a:latin typeface="Gotham Book" pitchFamily="49" charset="0"/>
                <a:ea typeface="ＭＳ Ｐゴシック" panose="020B0600070205080204" pitchFamily="34" charset="-128"/>
              </a:rPr>
              <a:t>:</a:t>
            </a:r>
          </a:p>
          <a:p>
            <a:pPr marL="114300" indent="0">
              <a:buNone/>
            </a:pPr>
            <a:endParaRPr lang="en-US" altLang="en-US" sz="400" dirty="0">
              <a:solidFill>
                <a:schemeClr val="tx1"/>
              </a:solidFill>
              <a:latin typeface="Gotham Book" pitchFamily="49" charset="0"/>
              <a:ea typeface="ＭＳ Ｐゴシック" panose="020B0600070205080204" pitchFamily="34" charset="-128"/>
            </a:endParaRPr>
          </a:p>
          <a:p>
            <a:pPr marL="457200">
              <a:buFont typeface="Arial" panose="020B0604020202020204" pitchFamily="34" charset="0"/>
              <a:buChar char="•"/>
            </a:pPr>
            <a:r>
              <a:rPr lang="en-US" altLang="en-US" sz="2400" dirty="0" err="1">
                <a:solidFill>
                  <a:schemeClr val="tx1"/>
                </a:solidFill>
                <a:latin typeface="Gotham Book" pitchFamily="49" charset="0"/>
                <a:ea typeface="ＭＳ Ｐゴシック" panose="020B0600070205080204" pitchFamily="34" charset="-128"/>
              </a:rPr>
              <a:t>Subawards</a:t>
            </a:r>
            <a:r>
              <a:rPr lang="en-US" altLang="en-US" sz="2400" dirty="0">
                <a:solidFill>
                  <a:schemeClr val="tx1"/>
                </a:solidFill>
                <a:latin typeface="Gotham Book" pitchFamily="49" charset="0"/>
                <a:ea typeface="ＭＳ Ｐゴシック" panose="020B0600070205080204" pitchFamily="34" charset="-128"/>
              </a:rPr>
              <a:t> include and fund collaborators from other institutions </a:t>
            </a:r>
          </a:p>
          <a:p>
            <a:pPr marL="457200">
              <a:buFont typeface="Arial" panose="020B0604020202020204" pitchFamily="34" charset="0"/>
              <a:buChar char="•"/>
            </a:pPr>
            <a:r>
              <a:rPr lang="en-US" altLang="en-US" sz="2400" dirty="0">
                <a:solidFill>
                  <a:schemeClr val="tx1"/>
                </a:solidFill>
                <a:latin typeface="Gotham Book" pitchFamily="49" charset="0"/>
                <a:ea typeface="ＭＳ Ｐゴシック" panose="020B0600070205080204" pitchFamily="34" charset="-128"/>
              </a:rPr>
              <a:t>The subaward budget usually includes direct costs such as salary, travel, and supplies, and F&amp;A (indirect costs).</a:t>
            </a:r>
          </a:p>
          <a:p>
            <a:pPr marL="457200">
              <a:buFont typeface="Arial" panose="020B0604020202020204" pitchFamily="34" charset="0"/>
              <a:buChar char="•"/>
            </a:pPr>
            <a:r>
              <a:rPr lang="en-US" altLang="en-US" sz="2400" dirty="0">
                <a:solidFill>
                  <a:schemeClr val="tx1"/>
                </a:solidFill>
                <a:latin typeface="Gotham Book" pitchFamily="49" charset="0"/>
                <a:ea typeface="ＭＳ Ｐゴシック" panose="020B0600070205080204" pitchFamily="34" charset="-128"/>
              </a:rPr>
              <a:t>Budget requirements from the solicitation or sponsor also apply to </a:t>
            </a:r>
            <a:r>
              <a:rPr lang="en-US" altLang="en-US" sz="2400" dirty="0" err="1">
                <a:solidFill>
                  <a:schemeClr val="tx1"/>
                </a:solidFill>
                <a:latin typeface="Gotham Book" pitchFamily="49" charset="0"/>
                <a:ea typeface="ＭＳ Ｐゴシック" panose="020B0600070205080204" pitchFamily="34" charset="-128"/>
              </a:rPr>
              <a:t>subawardees</a:t>
            </a:r>
            <a:r>
              <a:rPr lang="en-US" altLang="en-US" sz="2400" dirty="0">
                <a:solidFill>
                  <a:schemeClr val="tx1"/>
                </a:solidFill>
                <a:latin typeface="Gotham Book" pitchFamily="49" charset="0"/>
                <a:ea typeface="ＭＳ Ｐゴシック" panose="020B0600070205080204" pitchFamily="34" charset="-128"/>
              </a:rPr>
              <a:t>.</a:t>
            </a:r>
          </a:p>
          <a:p>
            <a:pPr marL="457200">
              <a:buFont typeface="Arial" panose="020B0604020202020204" pitchFamily="34" charset="0"/>
              <a:buChar char="•"/>
            </a:pPr>
            <a:r>
              <a:rPr lang="en-US" altLang="en-US" sz="2400" dirty="0">
                <a:solidFill>
                  <a:schemeClr val="tx1"/>
                </a:solidFill>
                <a:latin typeface="Gotham Book" pitchFamily="49" charset="0"/>
                <a:ea typeface="ＭＳ Ｐゴシック" panose="020B0600070205080204" pitchFamily="34" charset="-128"/>
              </a:rPr>
              <a:t>Please be aware of required documentation for </a:t>
            </a:r>
            <a:r>
              <a:rPr lang="en-US" altLang="en-US" sz="2400" dirty="0" err="1">
                <a:solidFill>
                  <a:schemeClr val="tx1"/>
                </a:solidFill>
                <a:latin typeface="Gotham Book" pitchFamily="49" charset="0"/>
                <a:ea typeface="ＭＳ Ｐゴシック" panose="020B0600070205080204" pitchFamily="34" charset="-128"/>
              </a:rPr>
              <a:t>subawards</a:t>
            </a:r>
            <a:r>
              <a:rPr lang="en-US" altLang="en-US" sz="2400" dirty="0">
                <a:solidFill>
                  <a:schemeClr val="tx1"/>
                </a:solidFill>
                <a:latin typeface="Gotham Book" pitchFamily="49" charset="0"/>
                <a:ea typeface="ＭＳ Ｐゴシック" panose="020B0600070205080204" pitchFamily="34" charset="-128"/>
              </a:rPr>
              <a:t>.</a:t>
            </a:r>
          </a:p>
          <a:p>
            <a:pPr marL="857250" lvl="1">
              <a:buFont typeface="Arial" panose="020B0604020202020204" pitchFamily="34" charset="0"/>
              <a:buChar char="•"/>
            </a:pPr>
            <a:r>
              <a:rPr lang="en-US" altLang="en-US" sz="2000" dirty="0">
                <a:solidFill>
                  <a:schemeClr val="tx1"/>
                </a:solidFill>
                <a:latin typeface="Gotham Book" pitchFamily="49" charset="0"/>
                <a:ea typeface="ＭＳ Ｐゴシック" panose="020B0600070205080204" pitchFamily="34" charset="-128"/>
              </a:rPr>
              <a:t>Budget, Justification, Subrecipient Commitment Form, Statement of Work, Letter signed by AOR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457200" y="915987"/>
            <a:ext cx="8229600" cy="479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defRPr/>
            </a:pPr>
            <a:r>
              <a:rPr lang="en-US" altLang="en-US" sz="4000" b="1" dirty="0">
                <a:latin typeface="Gotham-Bold" pitchFamily="49" charset="0"/>
                <a:ea typeface="ＭＳ Ｐゴシック" pitchFamily="49" charset="-128"/>
              </a:rPr>
              <a:t>KC Budget – Summary Tab</a:t>
            </a:r>
          </a:p>
        </p:txBody>
      </p:sp>
      <p:sp>
        <p:nvSpPr>
          <p:cNvPr id="47107" name="Content Placeholder 2"/>
          <p:cNvSpPr>
            <a:spLocks noGrp="1"/>
          </p:cNvSpPr>
          <p:nvPr>
            <p:ph idx="1"/>
          </p:nvPr>
        </p:nvSpPr>
        <p:spPr bwMode="auto">
          <a:xfrm>
            <a:off x="457200" y="1606501"/>
            <a:ext cx="8229600" cy="46114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US" altLang="en-US" u="sng" dirty="0">
                <a:solidFill>
                  <a:schemeClr val="tx1"/>
                </a:solidFill>
                <a:latin typeface="Gotham Book" pitchFamily="49" charset="0"/>
                <a:ea typeface="ＭＳ Ｐゴシック" panose="020B0600070205080204" pitchFamily="34" charset="-128"/>
              </a:rPr>
              <a:t>Provides an Overview of Your Budget</a:t>
            </a:r>
            <a:r>
              <a:rPr lang="en-US" altLang="en-US" dirty="0">
                <a:solidFill>
                  <a:schemeClr val="tx1"/>
                </a:solidFill>
                <a:latin typeface="Gotham Book" pitchFamily="49" charset="0"/>
                <a:ea typeface="ＭＳ Ｐゴシック" panose="020B0600070205080204" pitchFamily="34" charset="-128"/>
              </a:rPr>
              <a:t>:</a:t>
            </a:r>
          </a:p>
          <a:p>
            <a:r>
              <a:rPr lang="en-US" altLang="en-US" sz="2400" dirty="0">
                <a:solidFill>
                  <a:schemeClr val="tx1"/>
                </a:solidFill>
                <a:latin typeface="Gotham Book" pitchFamily="49" charset="0"/>
                <a:ea typeface="ＭＳ Ｐゴシック" panose="020B0600070205080204" pitchFamily="34" charset="-128"/>
              </a:rPr>
              <a:t>You can change personnel effort</a:t>
            </a:r>
          </a:p>
          <a:p>
            <a:r>
              <a:rPr lang="en-US" altLang="en-US" sz="2400" dirty="0">
                <a:solidFill>
                  <a:schemeClr val="tx1"/>
                </a:solidFill>
                <a:latin typeface="Gotham Book" pitchFamily="49" charset="0"/>
                <a:ea typeface="ＭＳ Ｐゴシック" panose="020B0600070205080204" pitchFamily="34" charset="-128"/>
              </a:rPr>
              <a:t>You can change non-personnel costs</a:t>
            </a:r>
          </a:p>
          <a:p>
            <a:pPr lvl="1"/>
            <a:r>
              <a:rPr lang="en-US" altLang="en-US" sz="2000" dirty="0">
                <a:solidFill>
                  <a:schemeClr val="tx1"/>
                </a:solidFill>
                <a:latin typeface="Gotham Book" pitchFamily="49" charset="0"/>
                <a:ea typeface="ＭＳ Ｐゴシック" panose="020B0600070205080204" pitchFamily="34" charset="-128"/>
              </a:rPr>
              <a:t>Travel</a:t>
            </a:r>
          </a:p>
          <a:p>
            <a:pPr lvl="1"/>
            <a:r>
              <a:rPr lang="en-US" altLang="en-US" sz="2000" dirty="0">
                <a:solidFill>
                  <a:schemeClr val="tx1"/>
                </a:solidFill>
                <a:latin typeface="Gotham Book" pitchFamily="49" charset="0"/>
                <a:ea typeface="ＭＳ Ｐゴシック" panose="020B0600070205080204" pitchFamily="34" charset="-128"/>
              </a:rPr>
              <a:t>Materials and Supplies</a:t>
            </a:r>
          </a:p>
          <a:p>
            <a:pPr lvl="1"/>
            <a:r>
              <a:rPr lang="en-US" altLang="en-US" sz="2000" dirty="0">
                <a:solidFill>
                  <a:schemeClr val="tx1"/>
                </a:solidFill>
                <a:latin typeface="Gotham Book" pitchFamily="49" charset="0"/>
                <a:ea typeface="ＭＳ Ｐゴシック" panose="020B0600070205080204" pitchFamily="34" charset="-128"/>
              </a:rPr>
              <a:t>Publications</a:t>
            </a:r>
          </a:p>
          <a:p>
            <a:pPr lvl="1"/>
            <a:r>
              <a:rPr lang="en-US" altLang="en-US" sz="2000" dirty="0">
                <a:solidFill>
                  <a:schemeClr val="tx1"/>
                </a:solidFill>
                <a:latin typeface="Gotham Book" pitchFamily="49" charset="0"/>
                <a:ea typeface="ＭＳ Ｐゴシック" panose="020B0600070205080204" pitchFamily="34" charset="-128"/>
              </a:rPr>
              <a:t>Graduate Tuition and Fees</a:t>
            </a:r>
          </a:p>
          <a:p>
            <a:pPr lvl="1"/>
            <a:r>
              <a:rPr lang="en-US" altLang="en-US" sz="2000" dirty="0">
                <a:solidFill>
                  <a:schemeClr val="tx1"/>
                </a:solidFill>
                <a:latin typeface="Gotham Book" pitchFamily="49" charset="0"/>
                <a:ea typeface="ＭＳ Ｐゴシック" panose="020B0600070205080204" pitchFamily="34" charset="-128"/>
              </a:rPr>
              <a:t>Etc.</a:t>
            </a:r>
          </a:p>
          <a:p>
            <a:r>
              <a:rPr lang="en-US" altLang="en-US" sz="2400" dirty="0">
                <a:solidFill>
                  <a:schemeClr val="tx1"/>
                </a:solidFill>
                <a:latin typeface="Gotham Book" pitchFamily="49" charset="0"/>
                <a:ea typeface="ＭＳ Ｐゴシック" panose="020B0600070205080204" pitchFamily="34" charset="-128"/>
              </a:rPr>
              <a:t>Click save at the bottom to update your budget</a:t>
            </a:r>
          </a:p>
          <a:p>
            <a:pPr marL="0" indent="0">
              <a:spcBef>
                <a:spcPts val="600"/>
              </a:spcBef>
              <a:buNone/>
            </a:pPr>
            <a:r>
              <a:rPr lang="en-US" altLang="en-US" sz="2000" i="1" dirty="0">
                <a:solidFill>
                  <a:schemeClr val="tx1"/>
                </a:solidFill>
                <a:latin typeface="Gotham Book" pitchFamily="49" charset="0"/>
                <a:ea typeface="ＭＳ Ｐゴシック" panose="020B0600070205080204" pitchFamily="34" charset="-128"/>
              </a:rPr>
              <a:t>*costs must be entered in each budget period in order to change the numbers on the Summary Tab.</a:t>
            </a:r>
          </a:p>
          <a:p>
            <a:pPr marL="0" indent="0">
              <a:buNone/>
            </a:pPr>
            <a:endParaRPr lang="en-US" altLang="en-US" sz="2400" dirty="0">
              <a:solidFill>
                <a:schemeClr val="tx1"/>
              </a:solidFill>
              <a:latin typeface="Gotham Book" pitchFamily="49" charset="0"/>
              <a:ea typeface="ＭＳ Ｐゴシック" panose="020B0600070205080204" pitchFamily="34" charset="-128"/>
            </a:endParaRPr>
          </a:p>
        </p:txBody>
      </p:sp>
    </p:spTree>
    <p:extLst>
      <p:ext uri="{BB962C8B-B14F-4D97-AF65-F5344CB8AC3E}">
        <p14:creationId xmlns:p14="http://schemas.microsoft.com/office/powerpoint/2010/main" val="1835176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457200" y="1249363"/>
            <a:ext cx="8229600" cy="479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defRPr/>
            </a:pPr>
            <a:r>
              <a:rPr lang="en-US" altLang="en-US" sz="4000" b="1" dirty="0">
                <a:latin typeface="Gotham-Bold" pitchFamily="49" charset="0"/>
                <a:ea typeface="ＭＳ Ｐゴシック" pitchFamily="49" charset="-128"/>
              </a:rPr>
              <a:t>Questions – Non-Personnel</a:t>
            </a:r>
          </a:p>
        </p:txBody>
      </p:sp>
      <p:pic>
        <p:nvPicPr>
          <p:cNvPr id="51203" name="Content Placeholder 3" descr="Green Question Mark Clip Art Image Search Results Pictur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75050" y="2181225"/>
            <a:ext cx="1993900" cy="3822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ctrTitle"/>
          </p:nvPr>
        </p:nvSpPr>
        <p:spPr bwMode="auto">
          <a:xfrm>
            <a:off x="352743" y="715341"/>
            <a:ext cx="8482012"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altLang="en-US" sz="4000" b="1" dirty="0">
                <a:latin typeface="Gotham-Bold" pitchFamily="49" charset="0"/>
                <a:ea typeface="ＭＳ Ｐゴシック" panose="020B0600070205080204" pitchFamily="34" charset="-128"/>
              </a:rPr>
              <a:t>KC Budget – F&amp;A</a:t>
            </a:r>
            <a:br>
              <a:rPr lang="en-US" altLang="en-US" sz="4000" b="1" dirty="0">
                <a:latin typeface="Gotham-Bold" pitchFamily="49" charset="0"/>
                <a:ea typeface="ＭＳ Ｐゴシック" panose="020B0600070205080204" pitchFamily="34" charset="-128"/>
              </a:rPr>
            </a:br>
            <a:br>
              <a:rPr lang="en-US" altLang="en-US" sz="800" b="1" dirty="0">
                <a:latin typeface="Gotham-Bold" pitchFamily="49" charset="0"/>
                <a:ea typeface="ＭＳ Ｐゴシック" panose="020B0600070205080204" pitchFamily="34" charset="-128"/>
              </a:rPr>
            </a:br>
            <a:r>
              <a:rPr lang="en-US" altLang="en-US" b="1" dirty="0">
                <a:latin typeface="Gotham-Bold" pitchFamily="49" charset="0"/>
                <a:ea typeface="ＭＳ Ｐゴシック" panose="020B0600070205080204" pitchFamily="34" charset="-128"/>
              </a:rPr>
              <a:t>Direct vs. F&amp;A (indirect costs)</a:t>
            </a:r>
          </a:p>
        </p:txBody>
      </p:sp>
      <p:sp>
        <p:nvSpPr>
          <p:cNvPr id="3" name="Subtitle 2"/>
          <p:cNvSpPr>
            <a:spLocks noGrp="1"/>
          </p:cNvSpPr>
          <p:nvPr>
            <p:ph type="subTitle" idx="1"/>
          </p:nvPr>
        </p:nvSpPr>
        <p:spPr>
          <a:xfrm>
            <a:off x="395924" y="2026762"/>
            <a:ext cx="8395649" cy="4348163"/>
          </a:xfrm>
        </p:spPr>
        <p:txBody>
          <a:bodyPr>
            <a:normAutofit/>
          </a:bodyPr>
          <a:lstStyle/>
          <a:p>
            <a:pPr marL="457200" indent="-457200" eaLnBrk="1" fontAlgn="auto" hangingPunct="1">
              <a:spcAft>
                <a:spcPts val="0"/>
              </a:spcAft>
              <a:buClr>
                <a:srgbClr val="18453B"/>
              </a:buClr>
              <a:buFont typeface="Arial" panose="020B0604020202020204" pitchFamily="34" charset="0"/>
              <a:buChar char="•"/>
              <a:defRPr/>
            </a:pPr>
            <a:r>
              <a:rPr lang="en-US" sz="2800" b="1" dirty="0">
                <a:solidFill>
                  <a:srgbClr val="18453B"/>
                </a:solidFill>
                <a:ea typeface="+mn-ea"/>
                <a:cs typeface="Arial" pitchFamily="34" charset="0"/>
              </a:rPr>
              <a:t>Direct Costs</a:t>
            </a:r>
            <a:r>
              <a:rPr lang="en-US" sz="2800" dirty="0">
                <a:solidFill>
                  <a:srgbClr val="18453B"/>
                </a:solidFill>
                <a:ea typeface="+mn-ea"/>
                <a:cs typeface="Arial" pitchFamily="34" charset="0"/>
              </a:rPr>
              <a:t> </a:t>
            </a:r>
            <a:r>
              <a:rPr lang="en-US" sz="2800" dirty="0">
                <a:solidFill>
                  <a:schemeClr val="tx1"/>
                </a:solidFill>
                <a:ea typeface="+mn-ea"/>
                <a:cs typeface="Arial" pitchFamily="34" charset="0"/>
              </a:rPr>
              <a:t>– Specifically identifiable to your project</a:t>
            </a:r>
          </a:p>
          <a:p>
            <a:pPr marL="914400" lvl="1" indent="-457200" algn="l" eaLnBrk="1" fontAlgn="auto" hangingPunct="1">
              <a:spcAft>
                <a:spcPts val="0"/>
              </a:spcAft>
              <a:buFont typeface="Arial" panose="020B0604020202020204" pitchFamily="34" charset="0"/>
              <a:buChar char="•"/>
              <a:defRPr/>
            </a:pPr>
            <a:r>
              <a:rPr lang="en-US" sz="2600" dirty="0">
                <a:solidFill>
                  <a:schemeClr val="tx1"/>
                </a:solidFill>
                <a:ea typeface="+mn-ea"/>
                <a:cs typeface="Arial" pitchFamily="34" charset="0"/>
              </a:rPr>
              <a:t>Ex. Salaries, fringe benefits, tuition remission, consultants, equipment, supplies and materials, travel, and </a:t>
            </a:r>
            <a:r>
              <a:rPr lang="en-US" sz="2600" dirty="0" err="1">
                <a:solidFill>
                  <a:schemeClr val="tx1"/>
                </a:solidFill>
                <a:ea typeface="+mn-ea"/>
                <a:cs typeface="Arial" pitchFamily="34" charset="0"/>
              </a:rPr>
              <a:t>subawards</a:t>
            </a:r>
            <a:endParaRPr lang="en-US" sz="2600" dirty="0">
              <a:solidFill>
                <a:schemeClr val="tx1"/>
              </a:solidFill>
              <a:ea typeface="+mn-ea"/>
              <a:cs typeface="Arial" pitchFamily="34" charset="0"/>
            </a:endParaRPr>
          </a:p>
          <a:p>
            <a:pPr marL="457200" indent="-457200" eaLnBrk="1" fontAlgn="auto" hangingPunct="1">
              <a:spcAft>
                <a:spcPts val="0"/>
              </a:spcAft>
              <a:buClr>
                <a:srgbClr val="18453B"/>
              </a:buClr>
              <a:buFont typeface="Arial" panose="020B0604020202020204" pitchFamily="34" charset="0"/>
              <a:buChar char="•"/>
              <a:defRPr/>
            </a:pPr>
            <a:r>
              <a:rPr lang="en-US" sz="2800" b="1" dirty="0">
                <a:solidFill>
                  <a:srgbClr val="18453B"/>
                </a:solidFill>
                <a:ea typeface="+mn-ea"/>
                <a:cs typeface="Arial" pitchFamily="34" charset="0"/>
              </a:rPr>
              <a:t>F&amp;A Costs </a:t>
            </a:r>
            <a:r>
              <a:rPr lang="en-US" sz="2800" dirty="0">
                <a:solidFill>
                  <a:schemeClr val="tx1"/>
                </a:solidFill>
                <a:ea typeface="+mn-ea"/>
                <a:cs typeface="Arial" pitchFamily="34" charset="0"/>
              </a:rPr>
              <a:t>– </a:t>
            </a:r>
            <a:r>
              <a:rPr lang="en-US" sz="2800" b="1" dirty="0">
                <a:solidFill>
                  <a:schemeClr val="tx1"/>
                </a:solidFill>
                <a:ea typeface="+mn-ea"/>
                <a:cs typeface="Arial" pitchFamily="34" charset="0"/>
              </a:rPr>
              <a:t>NOT</a:t>
            </a:r>
            <a:r>
              <a:rPr lang="en-US" sz="2800" dirty="0">
                <a:solidFill>
                  <a:schemeClr val="tx1"/>
                </a:solidFill>
                <a:ea typeface="+mn-ea"/>
                <a:cs typeface="Arial" pitchFamily="34" charset="0"/>
              </a:rPr>
              <a:t> specifically identifiable to your project</a:t>
            </a:r>
          </a:p>
          <a:p>
            <a:pPr marL="914400" lvl="1" indent="-457200" algn="l" eaLnBrk="1" fontAlgn="auto" hangingPunct="1">
              <a:spcAft>
                <a:spcPts val="0"/>
              </a:spcAft>
              <a:buFont typeface="Arial" panose="020B0604020202020204" pitchFamily="34" charset="0"/>
              <a:buChar char="•"/>
              <a:defRPr/>
            </a:pPr>
            <a:r>
              <a:rPr lang="en-US" sz="2400" dirty="0">
                <a:solidFill>
                  <a:schemeClr val="tx1"/>
                </a:solidFill>
                <a:ea typeface="+mn-ea"/>
                <a:cs typeface="Arial" pitchFamily="34" charset="0"/>
              </a:rPr>
              <a:t>Ex. Buildings, utilities, administrative support (OSP)</a:t>
            </a:r>
          </a:p>
          <a:p>
            <a:pPr marL="914400" lvl="1" indent="-457200" algn="l" eaLnBrk="1" fontAlgn="auto" hangingPunct="1">
              <a:spcAft>
                <a:spcPts val="0"/>
              </a:spcAft>
              <a:buFont typeface="Arial" panose="020B0604020202020204" pitchFamily="34" charset="0"/>
              <a:buChar char="•"/>
              <a:defRPr/>
            </a:pPr>
            <a:r>
              <a:rPr lang="en-US" sz="2400" dirty="0">
                <a:solidFill>
                  <a:schemeClr val="tx1"/>
                </a:solidFill>
                <a:ea typeface="+mn-ea"/>
                <a:cs typeface="Arial" pitchFamily="34" charset="0"/>
              </a:rPr>
              <a:t>Check your solicitation for the amount that should be charged to your project.</a:t>
            </a:r>
          </a:p>
          <a:p>
            <a:pPr marL="457200" indent="-457200" eaLnBrk="1" fontAlgn="auto" hangingPunct="1">
              <a:spcAft>
                <a:spcPts val="0"/>
              </a:spcAft>
              <a:buFont typeface="Arial" charset="0"/>
              <a:buNone/>
              <a:defRPr/>
            </a:pPr>
            <a:endParaRPr lang="en-US" dirty="0">
              <a:solidFill>
                <a:schemeClr val="tx1"/>
              </a:solidFill>
              <a:ea typeface="+mn-ea"/>
            </a:endParaRPr>
          </a:p>
          <a:p>
            <a:pPr marL="457200" indent="-457200" eaLnBrk="1" fontAlgn="auto" hangingPunct="1">
              <a:spcAft>
                <a:spcPts val="0"/>
              </a:spcAft>
              <a:buFont typeface="Arial" charset="0"/>
              <a:buNone/>
              <a:defRPr/>
            </a:pPr>
            <a:endParaRPr lang="en-US" dirty="0">
              <a:solidFill>
                <a:schemeClr val="tx1"/>
              </a:solidFill>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1003300"/>
            <a:ext cx="8229600" cy="874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sz="4000" b="1" dirty="0">
                <a:latin typeface="Gotham-Bold" pitchFamily="49" charset="0"/>
                <a:ea typeface="ＭＳ Ｐゴシック" panose="020B0600070205080204" pitchFamily="34" charset="-128"/>
              </a:rPr>
              <a:t>Building a Budget</a:t>
            </a:r>
          </a:p>
        </p:txBody>
      </p:sp>
      <p:pic>
        <p:nvPicPr>
          <p:cNvPr id="3" name="Picture 2" descr="Illustration of person writing on a white board doing a budget.">
            <a:extLst>
              <a:ext uri="{FF2B5EF4-FFF2-40B4-BE49-F238E27FC236}">
                <a16:creationId xmlns:a16="http://schemas.microsoft.com/office/drawing/2014/main" id="{93D080F6-D763-4FAB-AD9C-EFBD2422739B}"/>
              </a:ext>
            </a:extLst>
          </p:cNvPr>
          <p:cNvPicPr>
            <a:picLocks noChangeAspect="1"/>
          </p:cNvPicPr>
          <p:nvPr/>
        </p:nvPicPr>
        <p:blipFill>
          <a:blip r:embed="rId3"/>
          <a:stretch>
            <a:fillRect/>
          </a:stretch>
        </p:blipFill>
        <p:spPr>
          <a:xfrm>
            <a:off x="3352799" y="1878013"/>
            <a:ext cx="3343275" cy="2649284"/>
          </a:xfrm>
          <a:prstGeom prst="rect">
            <a:avLst/>
          </a:prstGeom>
        </p:spPr>
      </p:pic>
      <p:sp>
        <p:nvSpPr>
          <p:cNvPr id="5" name="Content Placeholder 4"/>
          <p:cNvSpPr>
            <a:spLocks noGrp="1"/>
          </p:cNvSpPr>
          <p:nvPr>
            <p:ph idx="1"/>
          </p:nvPr>
        </p:nvSpPr>
        <p:spPr>
          <a:xfrm>
            <a:off x="565150" y="4059617"/>
            <a:ext cx="3343275" cy="2133600"/>
          </a:xfrm>
        </p:spPr>
        <p:txBody>
          <a:bodyPr/>
          <a:lstStyle/>
          <a:p>
            <a:pPr>
              <a:buFont typeface="Arial"/>
              <a:buNone/>
              <a:defRPr/>
            </a:pPr>
            <a:endParaRPr lang="en-US" dirty="0"/>
          </a:p>
          <a:p>
            <a:pPr>
              <a:buFont typeface="Arial"/>
              <a:buNone/>
              <a:defRPr/>
            </a:pPr>
            <a:endParaRPr lang="en-US" sz="1800" dirty="0"/>
          </a:p>
          <a:p>
            <a:pPr>
              <a:buFont typeface="Arial"/>
              <a:buNone/>
              <a:defRPr/>
            </a:pPr>
            <a:r>
              <a:rPr lang="en-US" sz="1800" dirty="0">
                <a:solidFill>
                  <a:schemeClr val="tx1"/>
                </a:solidFill>
              </a:rPr>
              <a:t>Dana deMink &amp; Karen Rich</a:t>
            </a:r>
          </a:p>
          <a:p>
            <a:pPr>
              <a:buFont typeface="Arial"/>
              <a:buNone/>
              <a:defRPr/>
            </a:pPr>
            <a:r>
              <a:rPr lang="en-US" sz="1800" dirty="0">
                <a:solidFill>
                  <a:schemeClr val="tx1"/>
                </a:solidFill>
              </a:rPr>
              <a:t>Office of Sponsored Programs</a:t>
            </a:r>
          </a:p>
          <a:p>
            <a:pPr>
              <a:buFont typeface="Arial"/>
              <a:buNone/>
              <a:defRPr/>
            </a:pPr>
            <a:endParaRPr lang="en-US" sz="1800" dirty="0"/>
          </a:p>
        </p:txBody>
      </p:sp>
      <p:sp>
        <p:nvSpPr>
          <p:cNvPr id="6" name="Content Placeholder 5"/>
          <p:cNvSpPr>
            <a:spLocks noGrp="1"/>
          </p:cNvSpPr>
          <p:nvPr>
            <p:ph idx="13"/>
          </p:nvPr>
        </p:nvSpPr>
        <p:spPr>
          <a:xfrm>
            <a:off x="4717279" y="4025207"/>
            <a:ext cx="5007834" cy="2133600"/>
          </a:xfrm>
        </p:spPr>
        <p:txBody>
          <a:bodyPr/>
          <a:lstStyle/>
          <a:p>
            <a:pPr>
              <a:defRPr/>
            </a:pPr>
            <a:endParaRPr lang="en-US" dirty="0"/>
          </a:p>
          <a:p>
            <a:pPr>
              <a:buFont typeface="Wingdings" charset="2"/>
              <a:buNone/>
              <a:defRPr/>
            </a:pPr>
            <a:endParaRPr lang="en-US" sz="1800" dirty="0"/>
          </a:p>
          <a:p>
            <a:pPr>
              <a:buFont typeface="Wingdings" charset="2"/>
              <a:buNone/>
              <a:defRPr/>
            </a:pPr>
            <a:r>
              <a:rPr lang="en-US" sz="1800" dirty="0">
                <a:solidFill>
                  <a:schemeClr val="tx1"/>
                </a:solidFill>
              </a:rPr>
              <a:t>Lori Bramble</a:t>
            </a:r>
          </a:p>
          <a:p>
            <a:pPr>
              <a:buFont typeface="Wingdings" charset="2"/>
              <a:buNone/>
              <a:defRPr/>
            </a:pPr>
            <a:r>
              <a:rPr lang="en-US" sz="1800" dirty="0">
                <a:solidFill>
                  <a:schemeClr val="tx1"/>
                </a:solidFill>
              </a:rPr>
              <a:t>College of Agriculture &amp; Natural Resources</a:t>
            </a:r>
          </a:p>
          <a:p>
            <a:pPr>
              <a:buFont typeface="Wingdings" charset="2"/>
              <a:buNone/>
              <a:defRPr/>
            </a:pPr>
            <a:r>
              <a:rPr lang="en-US" sz="1800" dirty="0">
                <a:solidFill>
                  <a:schemeClr val="tx1"/>
                </a:solidFill>
              </a:rPr>
              <a:t>Office of Research Support</a:t>
            </a:r>
          </a:p>
        </p:txBody>
      </p:sp>
      <p:sp>
        <p:nvSpPr>
          <p:cNvPr id="2" name="TextBox 1">
            <a:extLst>
              <a:ext uri="{FF2B5EF4-FFF2-40B4-BE49-F238E27FC236}">
                <a16:creationId xmlns:a16="http://schemas.microsoft.com/office/drawing/2014/main" id="{E4308550-508F-454C-91DA-9E023F95EB38}"/>
              </a:ext>
            </a:extLst>
          </p:cNvPr>
          <p:cNvSpPr txBox="1"/>
          <p:nvPr/>
        </p:nvSpPr>
        <p:spPr>
          <a:xfrm>
            <a:off x="2870187" y="5905767"/>
            <a:ext cx="3113070" cy="338554"/>
          </a:xfrm>
          <a:prstGeom prst="rect">
            <a:avLst/>
          </a:prstGeom>
          <a:noFill/>
        </p:spPr>
        <p:txBody>
          <a:bodyPr wrap="square" rtlCol="0">
            <a:spAutoFit/>
          </a:bodyPr>
          <a:lstStyle/>
          <a:p>
            <a:r>
              <a:rPr lang="en-US" sz="1600" dirty="0"/>
              <a:t>Presented October 29, 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338" y="714375"/>
            <a:ext cx="8354420" cy="671365"/>
          </a:xfrm>
        </p:spPr>
        <p:txBody>
          <a:bodyPr>
            <a:normAutofit fontScale="90000"/>
          </a:bodyPr>
          <a:lstStyle/>
          <a:p>
            <a:pPr>
              <a:defRPr/>
            </a:pPr>
            <a:r>
              <a:rPr lang="en-US" sz="3400" b="1" dirty="0"/>
              <a:t>MSU’s Federally Negotiated Indirect Cost Rate</a:t>
            </a:r>
            <a:br>
              <a:rPr lang="en-US" sz="3800" b="1" dirty="0"/>
            </a:br>
            <a:br>
              <a:rPr lang="en-US" dirty="0"/>
            </a:br>
            <a:endParaRPr lang="en-US" dirty="0"/>
          </a:p>
        </p:txBody>
      </p:sp>
      <p:sp>
        <p:nvSpPr>
          <p:cNvPr id="3" name="Content Placeholder 2"/>
          <p:cNvSpPr>
            <a:spLocks noGrp="1"/>
          </p:cNvSpPr>
          <p:nvPr>
            <p:ph idx="1"/>
          </p:nvPr>
        </p:nvSpPr>
        <p:spPr>
          <a:xfrm>
            <a:off x="263951" y="1688184"/>
            <a:ext cx="8422849" cy="3611331"/>
          </a:xfrm>
        </p:spPr>
        <p:txBody>
          <a:bodyPr/>
          <a:lstStyle/>
          <a:p>
            <a:pPr>
              <a:spcBef>
                <a:spcPts val="600"/>
              </a:spcBef>
              <a:buFont typeface="Arial" panose="020B0604020202020204" pitchFamily="34" charset="0"/>
              <a:buChar char="•"/>
              <a:defRPr/>
            </a:pPr>
            <a:r>
              <a:rPr lang="en-US" dirty="0">
                <a:solidFill>
                  <a:schemeClr val="tx1"/>
                </a:solidFill>
              </a:rPr>
              <a:t>Our federally negotiated rate uses the MTDC base, which excludes grad tuition and fees, equipment, participant support cost, subcontract payments over $25k, and other costs.</a:t>
            </a:r>
            <a:br>
              <a:rPr lang="en-US" dirty="0">
                <a:solidFill>
                  <a:schemeClr val="tx1"/>
                </a:solidFill>
              </a:rPr>
            </a:br>
            <a:endParaRPr lang="en-US" dirty="0">
              <a:solidFill>
                <a:schemeClr val="tx1"/>
              </a:solidFill>
            </a:endParaRPr>
          </a:p>
          <a:p>
            <a:pPr>
              <a:spcBef>
                <a:spcPts val="600"/>
              </a:spcBef>
              <a:buFont typeface="Arial" panose="020B0604020202020204" pitchFamily="34" charset="0"/>
              <a:buChar char="•"/>
              <a:defRPr/>
            </a:pPr>
            <a:r>
              <a:rPr lang="en-US" dirty="0">
                <a:solidFill>
                  <a:schemeClr val="tx1"/>
                </a:solidFill>
              </a:rPr>
              <a:t>If your project is more than 50% off campus, you should use the 26% off campus rate. </a:t>
            </a:r>
          </a:p>
          <a:p>
            <a:pPr marL="0" indent="0">
              <a:spcBef>
                <a:spcPts val="600"/>
              </a:spcBef>
              <a:buNone/>
              <a:defRPr/>
            </a:pPr>
            <a:r>
              <a:rPr lang="en-US" i="1" dirty="0">
                <a:solidFill>
                  <a:schemeClr val="tx1"/>
                </a:solidFill>
              </a:rPr>
              <a:t>   Subawards are not included in this determination.</a:t>
            </a:r>
            <a:endParaRPr lang="en-US"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of a budget that includes the F&amp;A Rates">
            <a:extLst>
              <a:ext uri="{FF2B5EF4-FFF2-40B4-BE49-F238E27FC236}">
                <a16:creationId xmlns:a16="http://schemas.microsoft.com/office/drawing/2014/main" id="{BDD85360-EA74-4187-9550-454D755F3ABC}"/>
              </a:ext>
            </a:extLst>
          </p:cNvPr>
          <p:cNvPicPr>
            <a:picLocks noChangeAspect="1"/>
          </p:cNvPicPr>
          <p:nvPr/>
        </p:nvPicPr>
        <p:blipFill>
          <a:blip r:embed="rId3"/>
          <a:stretch>
            <a:fillRect/>
          </a:stretch>
        </p:blipFill>
        <p:spPr>
          <a:xfrm>
            <a:off x="1090612" y="1020762"/>
            <a:ext cx="6962775" cy="4257675"/>
          </a:xfrm>
          <a:prstGeom prst="rect">
            <a:avLst/>
          </a:prstGeom>
        </p:spPr>
      </p:pic>
      <p:sp>
        <p:nvSpPr>
          <p:cNvPr id="4" name="TextBox 3"/>
          <p:cNvSpPr txBox="1"/>
          <p:nvPr/>
        </p:nvSpPr>
        <p:spPr>
          <a:xfrm>
            <a:off x="1010402" y="5483225"/>
            <a:ext cx="7042985" cy="708025"/>
          </a:xfrm>
          <a:prstGeom prst="rect">
            <a:avLst/>
          </a:prstGeom>
          <a:noFill/>
        </p:spPr>
        <p:txBody>
          <a:bodyPr wrap="square">
            <a:spAutoFit/>
          </a:bodyPr>
          <a:lstStyle/>
          <a:p>
            <a:pPr>
              <a:defRPr/>
            </a:pPr>
            <a:r>
              <a:rPr lang="en-US" sz="1000" b="1" i="1" dirty="0">
                <a:solidFill>
                  <a:schemeClr val="tx1">
                    <a:lumMod val="50000"/>
                    <a:lumOff val="50000"/>
                  </a:schemeClr>
                </a:solidFill>
              </a:rPr>
              <a:t>Off-Campus Determination</a:t>
            </a:r>
          </a:p>
          <a:p>
            <a:pPr>
              <a:defRPr/>
            </a:pPr>
            <a:r>
              <a:rPr lang="en-US" sz="1000" i="1" dirty="0">
                <a:solidFill>
                  <a:schemeClr val="tx1">
                    <a:lumMod val="50000"/>
                    <a:lumOff val="50000"/>
                  </a:schemeClr>
                </a:solidFill>
              </a:rPr>
              <a:t>To determine whether the on or off campus rate applies, review the budget categories to identify where the expenses will occur.  The following budget categories are excluded from this analysis: equipment, space rent, subcontracts, and F&amp;A. If the majority of the expenditures are incurred and/or used off-campus, then the off-campus rate applies to the full project.</a:t>
            </a:r>
          </a:p>
        </p:txBody>
      </p:sp>
      <p:sp>
        <p:nvSpPr>
          <p:cNvPr id="3" name="Title 2" hidden="1">
            <a:extLst>
              <a:ext uri="{FF2B5EF4-FFF2-40B4-BE49-F238E27FC236}">
                <a16:creationId xmlns:a16="http://schemas.microsoft.com/office/drawing/2014/main" id="{5DF2FDAA-0A6B-4B01-88C4-44FC16DBE9C2}"/>
              </a:ext>
            </a:extLst>
          </p:cNvPr>
          <p:cNvSpPr>
            <a:spLocks noGrp="1"/>
          </p:cNvSpPr>
          <p:nvPr>
            <p:ph type="ctrTitle"/>
          </p:nvPr>
        </p:nvSpPr>
        <p:spPr/>
        <p:txBody>
          <a:bodyPr/>
          <a:lstStyle/>
          <a:p>
            <a:r>
              <a:rPr lang="en-US" dirty="0"/>
              <a:t>Federally negotiated rates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ctrTitle"/>
          </p:nvPr>
        </p:nvSpPr>
        <p:spPr bwMode="auto">
          <a:xfrm>
            <a:off x="309563" y="960438"/>
            <a:ext cx="8482012" cy="1536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dirty="0">
                <a:latin typeface="Gotham-Bold" pitchFamily="49" charset="0"/>
                <a:ea typeface="ＭＳ Ｐゴシック" panose="020B0600070205080204" pitchFamily="34" charset="-128"/>
              </a:rPr>
              <a:t>KC Budget - Cost Sharing</a:t>
            </a:r>
          </a:p>
        </p:txBody>
      </p:sp>
      <p:sp>
        <p:nvSpPr>
          <p:cNvPr id="3" name="Subtitle 2"/>
          <p:cNvSpPr>
            <a:spLocks noGrp="1"/>
          </p:cNvSpPr>
          <p:nvPr>
            <p:ph type="subTitle" idx="1"/>
          </p:nvPr>
        </p:nvSpPr>
        <p:spPr>
          <a:xfrm>
            <a:off x="309563" y="1709738"/>
            <a:ext cx="8107362" cy="5075237"/>
          </a:xfrm>
        </p:spPr>
        <p:txBody>
          <a:bodyPr>
            <a:normAutofit fontScale="25000" lnSpcReduction="20000"/>
          </a:bodyPr>
          <a:lstStyle/>
          <a:p>
            <a:pPr>
              <a:spcBef>
                <a:spcPts val="1200"/>
              </a:spcBef>
              <a:buClr>
                <a:srgbClr val="006600"/>
              </a:buClr>
              <a:defRPr/>
            </a:pPr>
            <a:r>
              <a:rPr lang="en-US" sz="9600" b="1" dirty="0">
                <a:solidFill>
                  <a:srgbClr val="18453B"/>
                </a:solidFill>
                <a:latin typeface="Gotham-Bold"/>
              </a:rPr>
              <a:t>Cost sharing </a:t>
            </a:r>
            <a:r>
              <a:rPr lang="en-US" sz="9600" dirty="0">
                <a:solidFill>
                  <a:schemeClr val="tx1"/>
                </a:solidFill>
                <a:latin typeface="Gotham-Bold"/>
                <a:ea typeface="ＭＳ Ｐゴシック" pitchFamily="49" charset="-128"/>
              </a:rPr>
              <a:t>is that portion of the project costs that are paid from sources other than the sponsor.</a:t>
            </a:r>
          </a:p>
          <a:p>
            <a:pPr>
              <a:spcBef>
                <a:spcPts val="1200"/>
              </a:spcBef>
              <a:buClr>
                <a:srgbClr val="006600"/>
              </a:buClr>
              <a:defRPr/>
            </a:pPr>
            <a:r>
              <a:rPr lang="en-US" sz="9600" b="1" dirty="0">
                <a:solidFill>
                  <a:srgbClr val="18453B"/>
                </a:solidFill>
                <a:latin typeface="Gotham-Bold"/>
                <a:ea typeface="ＭＳ Ｐゴシック" pitchFamily="49" charset="-128"/>
              </a:rPr>
              <a:t>Include only when required</a:t>
            </a:r>
          </a:p>
          <a:p>
            <a:pPr marL="742950" lvl="1" indent="-285750" algn="l">
              <a:spcBef>
                <a:spcPts val="600"/>
              </a:spcBef>
              <a:buClr>
                <a:srgbClr val="18453B"/>
              </a:buClr>
              <a:buFont typeface="Arial" panose="020B0604020202020204" pitchFamily="34" charset="0"/>
              <a:buChar char="•"/>
              <a:defRPr/>
            </a:pPr>
            <a:r>
              <a:rPr lang="en-US" sz="9600" dirty="0">
                <a:solidFill>
                  <a:schemeClr val="tx1"/>
                </a:solidFill>
                <a:latin typeface="Gotham-Bold"/>
                <a:ea typeface="ＭＳ Ｐゴシック" pitchFamily="49" charset="-128"/>
                <a:cs typeface="Gotham Book"/>
              </a:rPr>
              <a:t>Many federal agencies that previously required cost sharing have reduced or eliminated the requirement and instead are basing their funding decisions on the technical merits of the proposal.</a:t>
            </a:r>
          </a:p>
          <a:p>
            <a:pPr>
              <a:spcBef>
                <a:spcPts val="1200"/>
              </a:spcBef>
              <a:buClr>
                <a:srgbClr val="006600"/>
              </a:buClr>
              <a:defRPr/>
            </a:pPr>
            <a:r>
              <a:rPr lang="en-US" sz="9600" b="1" dirty="0">
                <a:solidFill>
                  <a:srgbClr val="18453B"/>
                </a:solidFill>
                <a:latin typeface="Gotham-Bold"/>
                <a:ea typeface="ＭＳ Ｐゴシック" pitchFamily="49" charset="-128"/>
              </a:rPr>
              <a:t>Mandatory vs. Voluntary</a:t>
            </a:r>
          </a:p>
          <a:p>
            <a:pPr marL="742950" lvl="1" indent="-285750" algn="l">
              <a:spcBef>
                <a:spcPts val="600"/>
              </a:spcBef>
              <a:buClr>
                <a:srgbClr val="18453B"/>
              </a:buClr>
              <a:buFont typeface="Arial" panose="020B0604020202020204" pitchFamily="34" charset="0"/>
              <a:buChar char="•"/>
              <a:defRPr/>
            </a:pPr>
            <a:r>
              <a:rPr lang="en-US" sz="9600" dirty="0">
                <a:solidFill>
                  <a:schemeClr val="tx1"/>
                </a:solidFill>
                <a:latin typeface="Gotham-Bold"/>
                <a:ea typeface="ＭＳ Ｐゴシック" pitchFamily="49" charset="-128"/>
                <a:cs typeface="Gotham Book"/>
              </a:rPr>
              <a:t>Mandatory cost share is a requirement of the solicitation.  Voluntary cost share is NOT a requirement of the solicitation, but is a quantifiable amount identified in the proposal that we are not requesting the sponsor to pay for.</a:t>
            </a:r>
          </a:p>
          <a:p>
            <a:pPr marL="742950" lvl="1" indent="-285750" algn="l">
              <a:buClr>
                <a:srgbClr val="006600"/>
              </a:buClr>
              <a:buFont typeface="Wingdings" pitchFamily="2" charset="2"/>
              <a:buChar char="§"/>
              <a:defRPr/>
            </a:pPr>
            <a:endParaRPr lang="en-US" sz="9600" dirty="0">
              <a:solidFill>
                <a:schemeClr val="tx1"/>
              </a:solidFill>
              <a:latin typeface="Gotham-Bold"/>
              <a:ea typeface="ＭＳ Ｐゴシック" pitchFamily="49" charset="-128"/>
              <a:cs typeface="Gotham Book"/>
            </a:endParaRPr>
          </a:p>
          <a:p>
            <a:pPr marL="457200" indent="-457200" eaLnBrk="1" fontAlgn="auto" hangingPunct="1">
              <a:spcAft>
                <a:spcPts val="0"/>
              </a:spcAft>
              <a:buFont typeface="Arial" charset="0"/>
              <a:buNone/>
              <a:defRPr/>
            </a:pPr>
            <a:endParaRPr lang="en-US" sz="11200" dirty="0">
              <a:solidFill>
                <a:schemeClr val="tx1"/>
              </a:solidFill>
              <a:latin typeface="Gotham Book" pitchFamily="49" charset="0"/>
              <a:ea typeface="ＭＳ Ｐゴシック" pitchFamily="49" charset="-128"/>
            </a:endParaRPr>
          </a:p>
          <a:p>
            <a:pPr marL="457200" indent="-457200" eaLnBrk="1" fontAlgn="auto" hangingPunct="1">
              <a:spcAft>
                <a:spcPts val="0"/>
              </a:spcAft>
              <a:buFont typeface="Arial" charset="0"/>
              <a:buNone/>
              <a:defRPr/>
            </a:pPr>
            <a:endParaRPr lang="en-US" sz="11200" dirty="0">
              <a:solidFill>
                <a:schemeClr val="tx1"/>
              </a:solidFill>
              <a:latin typeface="Gotham Book" pitchFamily="49" charset="0"/>
              <a:ea typeface="ＭＳ Ｐゴシック" pitchFamily="49"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3075"/>
            <a:ext cx="8229600" cy="811062"/>
          </a:xfrm>
        </p:spPr>
        <p:txBody>
          <a:bodyPr>
            <a:noAutofit/>
          </a:bodyPr>
          <a:lstStyle/>
          <a:p>
            <a:r>
              <a:rPr lang="en-US" b="1" dirty="0"/>
              <a:t>KC Budget - Cost Sharing, Cont.</a:t>
            </a:r>
          </a:p>
        </p:txBody>
      </p:sp>
      <p:sp>
        <p:nvSpPr>
          <p:cNvPr id="3" name="Content Placeholder 2"/>
          <p:cNvSpPr>
            <a:spLocks noGrp="1"/>
          </p:cNvSpPr>
          <p:nvPr>
            <p:ph idx="1"/>
          </p:nvPr>
        </p:nvSpPr>
        <p:spPr>
          <a:xfrm>
            <a:off x="457200" y="1786291"/>
            <a:ext cx="8229600" cy="4066495"/>
          </a:xfrm>
        </p:spPr>
        <p:txBody>
          <a:bodyPr/>
          <a:lstStyle/>
          <a:p>
            <a:pPr>
              <a:buFont typeface="Arial" panose="020B0604020202020204" pitchFamily="34" charset="0"/>
              <a:buChar char="•"/>
            </a:pPr>
            <a:r>
              <a:rPr lang="en-US" dirty="0">
                <a:solidFill>
                  <a:schemeClr val="tx1"/>
                </a:solidFill>
              </a:rPr>
              <a:t>Cost sharing requires approval from the source of funding prior to submission.</a:t>
            </a:r>
          </a:p>
          <a:p>
            <a:pPr lvl="1"/>
            <a:r>
              <a:rPr lang="en-US" dirty="0">
                <a:solidFill>
                  <a:schemeClr val="tx1"/>
                </a:solidFill>
              </a:rPr>
              <a:t>need a confirmation letter or documentation from source </a:t>
            </a:r>
          </a:p>
          <a:p>
            <a:pPr>
              <a:buFont typeface="Arial" panose="020B0604020202020204" pitchFamily="34" charset="0"/>
              <a:buChar char="•"/>
            </a:pPr>
            <a:r>
              <a:rPr lang="en-US" dirty="0">
                <a:solidFill>
                  <a:schemeClr val="tx1"/>
                </a:solidFill>
              </a:rPr>
              <a:t>Add the voluntary cost share $ amount to the custom data tab</a:t>
            </a:r>
          </a:p>
          <a:p>
            <a:pPr lvl="1"/>
            <a:r>
              <a:rPr lang="en-US" dirty="0">
                <a:solidFill>
                  <a:schemeClr val="tx1"/>
                </a:solidFill>
              </a:rPr>
              <a:t>There is a box to enter total cost share amount</a:t>
            </a:r>
          </a:p>
        </p:txBody>
      </p:sp>
    </p:spTree>
    <p:extLst>
      <p:ext uri="{BB962C8B-B14F-4D97-AF65-F5344CB8AC3E}">
        <p14:creationId xmlns:p14="http://schemas.microsoft.com/office/powerpoint/2010/main" val="470340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ctrTitle"/>
          </p:nvPr>
        </p:nvSpPr>
        <p:spPr bwMode="auto">
          <a:xfrm>
            <a:off x="309563" y="673295"/>
            <a:ext cx="8482012" cy="8036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altLang="en-US" b="1" dirty="0">
                <a:latin typeface="Gotham-Bold" pitchFamily="49" charset="0"/>
                <a:ea typeface="ＭＳ Ｐゴシック" panose="020B0600070205080204" pitchFamily="34" charset="-128"/>
              </a:rPr>
              <a:t>The Budget Justification</a:t>
            </a:r>
            <a:br>
              <a:rPr lang="en-US" altLang="en-US" sz="4000" b="1" dirty="0">
                <a:latin typeface="Gotham-Bold" pitchFamily="49" charset="0"/>
                <a:ea typeface="ＭＳ Ｐゴシック" panose="020B0600070205080204" pitchFamily="34" charset="-128"/>
              </a:rPr>
            </a:br>
            <a:endParaRPr lang="en-US" altLang="en-US" sz="4000" b="1" dirty="0">
              <a:latin typeface="Gotham-Bold" pitchFamily="49" charset="0"/>
              <a:ea typeface="ＭＳ Ｐゴシック" panose="020B0600070205080204" pitchFamily="34" charset="-128"/>
            </a:endParaRPr>
          </a:p>
        </p:txBody>
      </p:sp>
      <p:sp>
        <p:nvSpPr>
          <p:cNvPr id="3" name="Subtitle 2"/>
          <p:cNvSpPr>
            <a:spLocks noGrp="1"/>
          </p:cNvSpPr>
          <p:nvPr>
            <p:ph type="subTitle" idx="1"/>
          </p:nvPr>
        </p:nvSpPr>
        <p:spPr>
          <a:xfrm>
            <a:off x="309563" y="1367554"/>
            <a:ext cx="8201025" cy="4936141"/>
          </a:xfrm>
        </p:spPr>
        <p:txBody>
          <a:bodyPr>
            <a:normAutofit fontScale="92500" lnSpcReduction="20000"/>
          </a:bodyPr>
          <a:lstStyle/>
          <a:p>
            <a:pPr marL="342900" indent="-342900">
              <a:spcBef>
                <a:spcPts val="1200"/>
              </a:spcBef>
              <a:buClr>
                <a:srgbClr val="18453B"/>
              </a:buClr>
              <a:buFont typeface="Arial" panose="020B0604020202020204" pitchFamily="34" charset="0"/>
              <a:buChar char="•"/>
              <a:defRPr/>
            </a:pPr>
            <a:r>
              <a:rPr lang="en-US" dirty="0">
                <a:solidFill>
                  <a:schemeClr val="tx1"/>
                </a:solidFill>
              </a:rPr>
              <a:t>Will highlight, explain, and provide rationale for each budget category entry, and how the PI arrived at certain cost estimates</a:t>
            </a:r>
          </a:p>
          <a:p>
            <a:pPr marL="342900" indent="-342900">
              <a:spcBef>
                <a:spcPts val="1200"/>
              </a:spcBef>
              <a:buClr>
                <a:srgbClr val="18453B"/>
              </a:buClr>
              <a:buFont typeface="Arial" panose="020B0604020202020204" pitchFamily="34" charset="0"/>
              <a:buChar char="•"/>
              <a:defRPr/>
            </a:pPr>
            <a:r>
              <a:rPr lang="en-US" dirty="0">
                <a:solidFill>
                  <a:schemeClr val="tx1"/>
                </a:solidFill>
              </a:rPr>
              <a:t>Used to justify the expenses included in the detailed budget</a:t>
            </a:r>
          </a:p>
          <a:p>
            <a:pPr marL="342900" indent="-342900">
              <a:spcBef>
                <a:spcPts val="1200"/>
              </a:spcBef>
              <a:buClr>
                <a:srgbClr val="18453B"/>
              </a:buClr>
              <a:buFont typeface="Arial" panose="020B0604020202020204" pitchFamily="34" charset="0"/>
              <a:buChar char="•"/>
              <a:defRPr/>
            </a:pPr>
            <a:r>
              <a:rPr lang="en-US" dirty="0">
                <a:solidFill>
                  <a:schemeClr val="tx1"/>
                </a:solidFill>
              </a:rPr>
              <a:t>Watch for page limitations - check your solicitation</a:t>
            </a:r>
          </a:p>
          <a:p>
            <a:pPr marL="342900" indent="-342900">
              <a:spcBef>
                <a:spcPts val="1200"/>
              </a:spcBef>
              <a:buClr>
                <a:srgbClr val="18453B"/>
              </a:buClr>
              <a:buFont typeface="Arial" panose="020B0604020202020204" pitchFamily="34" charset="0"/>
              <a:buChar char="•"/>
              <a:defRPr/>
            </a:pPr>
            <a:r>
              <a:rPr lang="en-US" dirty="0">
                <a:solidFill>
                  <a:schemeClr val="tx1"/>
                </a:solidFill>
              </a:rPr>
              <a:t>Stay away from including dollar amounts for categories unless the sponsor requires it</a:t>
            </a:r>
          </a:p>
          <a:p>
            <a:pPr marL="800100" lvl="1" indent="-342900" algn="l">
              <a:spcBef>
                <a:spcPts val="600"/>
              </a:spcBef>
              <a:buClr>
                <a:srgbClr val="18453B"/>
              </a:buClr>
              <a:buFont typeface="Arial" panose="020B0604020202020204" pitchFamily="34" charset="0"/>
              <a:buChar char="•"/>
              <a:defRPr/>
            </a:pPr>
            <a:r>
              <a:rPr lang="en-US" sz="2200" dirty="0">
                <a:solidFill>
                  <a:schemeClr val="tx1"/>
                </a:solidFill>
              </a:rPr>
              <a:t>Put project totals for broad categories like personnel and non-personnel </a:t>
            </a:r>
          </a:p>
          <a:p>
            <a:pPr marL="342900" indent="-342900">
              <a:spcBef>
                <a:spcPts val="1200"/>
              </a:spcBef>
              <a:buClr>
                <a:srgbClr val="18453B"/>
              </a:buClr>
              <a:buFont typeface="Arial" panose="020B0604020202020204" pitchFamily="34" charset="0"/>
              <a:buChar char="•"/>
              <a:defRPr/>
            </a:pPr>
            <a:r>
              <a:rPr lang="en-US" dirty="0">
                <a:solidFill>
                  <a:schemeClr val="tx1"/>
                </a:solidFill>
              </a:rPr>
              <a:t>Be very detailed when justifying certain categories of expense such as foreign travel and consultants</a:t>
            </a:r>
          </a:p>
          <a:p>
            <a:pPr marL="342900" indent="-342900">
              <a:spcBef>
                <a:spcPts val="1200"/>
              </a:spcBef>
              <a:buClr>
                <a:srgbClr val="18453B"/>
              </a:buClr>
              <a:buFont typeface="Arial" panose="020B0604020202020204" pitchFamily="34" charset="0"/>
              <a:buChar char="•"/>
              <a:defRPr/>
            </a:pPr>
            <a:r>
              <a:rPr lang="en-US" dirty="0">
                <a:solidFill>
                  <a:schemeClr val="tx1"/>
                </a:solidFill>
              </a:rPr>
              <a:t>Watch for agency rules on justifying effort – percentages vs. person months</a:t>
            </a:r>
          </a:p>
          <a:p>
            <a:pPr marL="342900" indent="-342900">
              <a:spcBef>
                <a:spcPts val="1200"/>
              </a:spcBef>
              <a:buClr>
                <a:srgbClr val="18453B"/>
              </a:buClr>
              <a:buFont typeface="Arial" panose="020B0604020202020204" pitchFamily="34" charset="0"/>
              <a:buChar char="•"/>
              <a:defRPr/>
            </a:pPr>
            <a:r>
              <a:rPr lang="en-US" dirty="0">
                <a:solidFill>
                  <a:schemeClr val="tx1"/>
                </a:solidFill>
              </a:rPr>
              <a:t>Don’t include more effort than what you are budgeting</a:t>
            </a:r>
          </a:p>
          <a:p>
            <a:pPr marL="342900" indent="-342900">
              <a:spcBef>
                <a:spcPts val="1200"/>
              </a:spcBef>
              <a:buClr>
                <a:srgbClr val="006600"/>
              </a:buClr>
              <a:buFont typeface="Wingdings" pitchFamily="2" charset="2"/>
              <a:buChar char="ü"/>
              <a:defRPr/>
            </a:pPr>
            <a:endParaRPr lang="en-US" dirty="0">
              <a:solidFill>
                <a:schemeClr val="tx1"/>
              </a:solidFill>
              <a:latin typeface="Bookman Old Style" panose="02050604050505020204" pitchFamily="18" charset="0"/>
            </a:endParaRPr>
          </a:p>
          <a:p>
            <a:pPr marL="742950" lvl="1" indent="-285750" algn="l">
              <a:buClr>
                <a:srgbClr val="006600"/>
              </a:buClr>
              <a:buFont typeface="Wingdings" pitchFamily="2" charset="2"/>
              <a:buChar char="§"/>
              <a:defRPr/>
            </a:pPr>
            <a:endParaRPr lang="en-US" sz="2000" b="1" dirty="0">
              <a:solidFill>
                <a:schemeClr val="tx1"/>
              </a:solidFill>
              <a:latin typeface="Arial" charset="0"/>
            </a:endParaRPr>
          </a:p>
          <a:p>
            <a:pPr marL="457200" indent="-457200" eaLnBrk="1" fontAlgn="auto" hangingPunct="1">
              <a:spcAft>
                <a:spcPts val="0"/>
              </a:spcAft>
              <a:buFont typeface="Arial" charset="0"/>
              <a:buNone/>
              <a:defRPr/>
            </a:pPr>
            <a:endParaRPr lang="en-US" dirty="0">
              <a:solidFill>
                <a:schemeClr val="tx1"/>
              </a:solidFill>
              <a:ea typeface="+mn-ea"/>
            </a:endParaRPr>
          </a:p>
          <a:p>
            <a:pPr marL="457200" indent="-457200" eaLnBrk="1" fontAlgn="auto" hangingPunct="1">
              <a:spcAft>
                <a:spcPts val="0"/>
              </a:spcAft>
              <a:buFont typeface="Arial" charset="0"/>
              <a:buNone/>
              <a:defRPr/>
            </a:pPr>
            <a:endParaRPr lang="en-US" dirty="0">
              <a:solidFill>
                <a:schemeClr val="tx1"/>
              </a:solidFill>
              <a:ea typeface="+mn-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ctrTitle"/>
          </p:nvPr>
        </p:nvSpPr>
        <p:spPr bwMode="auto">
          <a:xfrm>
            <a:off x="309563" y="673295"/>
            <a:ext cx="8482012" cy="8036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altLang="en-US" b="1" dirty="0">
                <a:latin typeface="Gotham-Bold" pitchFamily="49" charset="0"/>
                <a:ea typeface="ＭＳ Ｐゴシック" panose="020B0600070205080204" pitchFamily="34" charset="-128"/>
              </a:rPr>
              <a:t>In Summary</a:t>
            </a:r>
            <a:br>
              <a:rPr lang="en-US" altLang="en-US" sz="4000" b="1" dirty="0">
                <a:latin typeface="Gotham-Bold" pitchFamily="49" charset="0"/>
                <a:ea typeface="ＭＳ Ｐゴシック" panose="020B0600070205080204" pitchFamily="34" charset="-128"/>
              </a:rPr>
            </a:br>
            <a:endParaRPr lang="en-US" altLang="en-US" sz="4000" b="1" dirty="0">
              <a:latin typeface="Gotham-Bold" pitchFamily="49" charset="0"/>
              <a:ea typeface="ＭＳ Ｐゴシック" panose="020B0600070205080204" pitchFamily="34" charset="-128"/>
            </a:endParaRPr>
          </a:p>
        </p:txBody>
      </p:sp>
      <p:sp>
        <p:nvSpPr>
          <p:cNvPr id="3" name="Subtitle 2"/>
          <p:cNvSpPr>
            <a:spLocks noGrp="1"/>
          </p:cNvSpPr>
          <p:nvPr>
            <p:ph type="subTitle" idx="1"/>
          </p:nvPr>
        </p:nvSpPr>
        <p:spPr>
          <a:xfrm>
            <a:off x="309563" y="1367554"/>
            <a:ext cx="8201025" cy="4936141"/>
          </a:xfrm>
        </p:spPr>
        <p:txBody>
          <a:bodyPr>
            <a:normAutofit/>
          </a:bodyPr>
          <a:lstStyle/>
          <a:p>
            <a:pPr marL="342900" indent="-342900">
              <a:spcBef>
                <a:spcPts val="1200"/>
              </a:spcBef>
              <a:buClr>
                <a:srgbClr val="18453B"/>
              </a:buClr>
              <a:buFont typeface="Arial" panose="020B0604020202020204" pitchFamily="34" charset="0"/>
              <a:buChar char="•"/>
              <a:defRPr/>
            </a:pPr>
            <a:r>
              <a:rPr lang="en-US" dirty="0">
                <a:solidFill>
                  <a:schemeClr val="tx1"/>
                </a:solidFill>
              </a:rPr>
              <a:t>Establish contact between PI, pre-award office, and potential </a:t>
            </a:r>
            <a:r>
              <a:rPr lang="en-US" dirty="0" err="1">
                <a:solidFill>
                  <a:schemeClr val="tx1"/>
                </a:solidFill>
              </a:rPr>
              <a:t>subawards</a:t>
            </a:r>
            <a:r>
              <a:rPr lang="en-US" dirty="0">
                <a:solidFill>
                  <a:schemeClr val="tx1"/>
                </a:solidFill>
              </a:rPr>
              <a:t> early</a:t>
            </a:r>
          </a:p>
          <a:p>
            <a:pPr marL="342900" indent="-342900">
              <a:spcBef>
                <a:spcPts val="1200"/>
              </a:spcBef>
              <a:buClr>
                <a:srgbClr val="18453B"/>
              </a:buClr>
              <a:buFont typeface="Arial" panose="020B0604020202020204" pitchFamily="34" charset="0"/>
              <a:buChar char="•"/>
              <a:defRPr/>
            </a:pPr>
            <a:r>
              <a:rPr lang="en-US" dirty="0">
                <a:solidFill>
                  <a:schemeClr val="tx1"/>
                </a:solidFill>
              </a:rPr>
              <a:t>Budgets must be allowable, reasonable, and allocable –they can make or break a proposal</a:t>
            </a:r>
          </a:p>
          <a:p>
            <a:pPr marL="342900" indent="-342900">
              <a:spcBef>
                <a:spcPts val="1200"/>
              </a:spcBef>
              <a:buClr>
                <a:srgbClr val="18453B"/>
              </a:buClr>
              <a:buFont typeface="Arial" panose="020B0604020202020204" pitchFamily="34" charset="0"/>
              <a:buChar char="•"/>
              <a:defRPr/>
            </a:pPr>
            <a:r>
              <a:rPr lang="en-US" dirty="0">
                <a:solidFill>
                  <a:schemeClr val="tx1"/>
                </a:solidFill>
              </a:rPr>
              <a:t>Check solicitation for specific budgetary requirements</a:t>
            </a:r>
          </a:p>
          <a:p>
            <a:pPr marL="342900" indent="-342900">
              <a:spcBef>
                <a:spcPts val="1200"/>
              </a:spcBef>
              <a:buClr>
                <a:srgbClr val="18453B"/>
              </a:buClr>
              <a:buFont typeface="Arial" panose="020B0604020202020204" pitchFamily="34" charset="0"/>
              <a:buChar char="•"/>
              <a:defRPr/>
            </a:pPr>
            <a:r>
              <a:rPr lang="en-US" dirty="0">
                <a:solidFill>
                  <a:schemeClr val="tx1"/>
                </a:solidFill>
              </a:rPr>
              <a:t>Understand Direct vs. Indirect Costs</a:t>
            </a:r>
          </a:p>
          <a:p>
            <a:pPr marL="342900" indent="-342900">
              <a:spcBef>
                <a:spcPts val="1200"/>
              </a:spcBef>
              <a:buClr>
                <a:srgbClr val="18453B"/>
              </a:buClr>
              <a:buFont typeface="Arial" panose="020B0604020202020204" pitchFamily="34" charset="0"/>
              <a:buChar char="•"/>
              <a:defRPr/>
            </a:pPr>
            <a:r>
              <a:rPr lang="en-US" dirty="0">
                <a:solidFill>
                  <a:schemeClr val="tx1"/>
                </a:solidFill>
              </a:rPr>
              <a:t>Pay attention to cost-sharing requirements (or restrictions)</a:t>
            </a:r>
          </a:p>
          <a:p>
            <a:pPr marL="342900" indent="-342900">
              <a:spcBef>
                <a:spcPts val="1200"/>
              </a:spcBef>
              <a:buClr>
                <a:srgbClr val="18453B"/>
              </a:buClr>
              <a:buFont typeface="Arial" panose="020B0604020202020204" pitchFamily="34" charset="0"/>
              <a:buChar char="•"/>
              <a:defRPr/>
            </a:pPr>
            <a:r>
              <a:rPr lang="en-US" dirty="0">
                <a:solidFill>
                  <a:schemeClr val="tx1"/>
                </a:solidFill>
              </a:rPr>
              <a:t>The budget justification can make your budget review much more efficient.</a:t>
            </a:r>
          </a:p>
          <a:p>
            <a:pPr marL="742950" lvl="1" indent="-285750" algn="l">
              <a:buClr>
                <a:srgbClr val="006600"/>
              </a:buClr>
              <a:buFont typeface="Wingdings" pitchFamily="2" charset="2"/>
              <a:buChar char="§"/>
              <a:defRPr/>
            </a:pPr>
            <a:endParaRPr lang="en-US" sz="2000" b="1" dirty="0">
              <a:solidFill>
                <a:schemeClr val="tx1"/>
              </a:solidFill>
              <a:latin typeface="Arial" charset="0"/>
            </a:endParaRPr>
          </a:p>
          <a:p>
            <a:pPr marL="457200" indent="-457200" eaLnBrk="1" fontAlgn="auto" hangingPunct="1">
              <a:spcAft>
                <a:spcPts val="0"/>
              </a:spcAft>
              <a:buFont typeface="Arial" charset="0"/>
              <a:buNone/>
              <a:defRPr/>
            </a:pPr>
            <a:endParaRPr lang="en-US" dirty="0">
              <a:solidFill>
                <a:schemeClr val="tx1"/>
              </a:solidFill>
              <a:ea typeface="+mn-ea"/>
            </a:endParaRPr>
          </a:p>
          <a:p>
            <a:pPr marL="457200" indent="-457200" eaLnBrk="1" fontAlgn="auto" hangingPunct="1">
              <a:spcAft>
                <a:spcPts val="0"/>
              </a:spcAft>
              <a:buFont typeface="Arial" charset="0"/>
              <a:buNone/>
              <a:defRPr/>
            </a:pPr>
            <a:endParaRPr lang="en-US" dirty="0">
              <a:solidFill>
                <a:schemeClr val="tx1"/>
              </a:solidFill>
              <a:ea typeface="+mn-ea"/>
            </a:endParaRPr>
          </a:p>
        </p:txBody>
      </p:sp>
    </p:spTree>
    <p:extLst>
      <p:ext uri="{BB962C8B-B14F-4D97-AF65-F5344CB8AC3E}">
        <p14:creationId xmlns:p14="http://schemas.microsoft.com/office/powerpoint/2010/main" val="27148833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bwMode="auto">
          <a:xfrm>
            <a:off x="457200" y="874713"/>
            <a:ext cx="8229600" cy="725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4000" b="1" dirty="0">
                <a:latin typeface="Gotham-Bold" pitchFamily="49" charset="0"/>
                <a:ea typeface="ＭＳ Ｐゴシック" panose="020B0600070205080204" pitchFamily="34" charset="-128"/>
              </a:rPr>
              <a:t>Questions</a:t>
            </a:r>
          </a:p>
        </p:txBody>
      </p:sp>
      <p:pic>
        <p:nvPicPr>
          <p:cNvPr id="69635" name="Content Placeholder 3" descr="Green Question Mark Clip Art Image Search Results Pictur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80273" y="1892431"/>
            <a:ext cx="1398735" cy="21681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bwMode="auto">
          <a:xfrm>
            <a:off x="430487" y="4769553"/>
            <a:ext cx="8229600" cy="7254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lvl1pPr algn="l" defTabSz="457200" rtl="0" eaLnBrk="0" fontAlgn="base" hangingPunct="0">
              <a:spcBef>
                <a:spcPct val="0"/>
              </a:spcBef>
              <a:spcAft>
                <a:spcPct val="0"/>
              </a:spcAft>
              <a:defRPr sz="3600" b="0" i="0" kern="1200">
                <a:solidFill>
                  <a:srgbClr val="18453B"/>
                </a:solidFill>
                <a:latin typeface="Gotham-Bold"/>
                <a:ea typeface="ＭＳ Ｐゴシック" charset="-128"/>
                <a:cs typeface="Gotham-Bold"/>
              </a:defRPr>
            </a:lvl1pPr>
            <a:lvl2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lgn="ctr"/>
            <a:r>
              <a:rPr lang="en-US" altLang="en-US" sz="4000" b="1" dirty="0">
                <a:latin typeface="Gotham-Bold" pitchFamily="49" charset="0"/>
                <a:ea typeface="ＭＳ Ｐゴシック" panose="020B0600070205080204" pitchFamily="34" charset="-128"/>
              </a:rPr>
              <a:t>Thank you for your attendance and participation!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bwMode="auto">
          <a:xfrm>
            <a:off x="485608" y="848144"/>
            <a:ext cx="8482012" cy="1536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b="1" dirty="0">
                <a:latin typeface="Gotham-Bold" pitchFamily="49" charset="0"/>
                <a:ea typeface="ＭＳ Ｐゴシック" panose="020B0600070205080204" pitchFamily="34" charset="-128"/>
              </a:rPr>
              <a:t>Today’s Agenda</a:t>
            </a:r>
          </a:p>
        </p:txBody>
      </p:sp>
      <p:sp>
        <p:nvSpPr>
          <p:cNvPr id="3" name="Subtitle 2"/>
          <p:cNvSpPr>
            <a:spLocks noGrp="1"/>
          </p:cNvSpPr>
          <p:nvPr>
            <p:ph type="subTitle" idx="1"/>
          </p:nvPr>
        </p:nvSpPr>
        <p:spPr>
          <a:xfrm>
            <a:off x="485608" y="1633482"/>
            <a:ext cx="8482012" cy="4310063"/>
          </a:xfrm>
        </p:spPr>
        <p:txBody>
          <a:bodyPr>
            <a:normAutofit/>
          </a:bodyPr>
          <a:lstStyle/>
          <a:p>
            <a:pPr marL="457200" indent="-457200">
              <a:spcBef>
                <a:spcPts val="2400"/>
              </a:spcBef>
              <a:buClr>
                <a:srgbClr val="18453B"/>
              </a:buClr>
              <a:buFont typeface="Arial" panose="020B0604020202020204" pitchFamily="34" charset="0"/>
              <a:buChar char="•"/>
              <a:defRPr/>
            </a:pPr>
            <a:r>
              <a:rPr lang="en-US" sz="2800" dirty="0">
                <a:solidFill>
                  <a:schemeClr val="tx1"/>
                </a:solidFill>
              </a:rPr>
              <a:t>Why do budgets matter?</a:t>
            </a:r>
          </a:p>
          <a:p>
            <a:pPr marL="457200" indent="-457200">
              <a:spcBef>
                <a:spcPts val="2400"/>
              </a:spcBef>
              <a:buClr>
                <a:srgbClr val="18453B"/>
              </a:buClr>
              <a:buFont typeface="Arial" panose="020B0604020202020204" pitchFamily="34" charset="0"/>
              <a:buChar char="•"/>
              <a:defRPr/>
            </a:pPr>
            <a:r>
              <a:rPr lang="en-US" sz="2800" dirty="0">
                <a:solidFill>
                  <a:schemeClr val="tx1"/>
                </a:solidFill>
              </a:rPr>
              <a:t>Budgeting tips</a:t>
            </a:r>
          </a:p>
          <a:p>
            <a:pPr marL="457200" indent="-457200">
              <a:spcBef>
                <a:spcPts val="2400"/>
              </a:spcBef>
              <a:buClr>
                <a:srgbClr val="18453B"/>
              </a:buClr>
              <a:buFont typeface="Arial" panose="020B0604020202020204" pitchFamily="34" charset="0"/>
              <a:buChar char="•"/>
              <a:defRPr/>
            </a:pPr>
            <a:r>
              <a:rPr lang="en-US" sz="2800" dirty="0">
                <a:solidFill>
                  <a:schemeClr val="tx1"/>
                </a:solidFill>
              </a:rPr>
              <a:t>Resources and tools needed to prepare a budget</a:t>
            </a:r>
          </a:p>
          <a:p>
            <a:pPr marL="457200" indent="-457200">
              <a:spcBef>
                <a:spcPts val="2400"/>
              </a:spcBef>
              <a:buClr>
                <a:srgbClr val="18453B"/>
              </a:buClr>
              <a:buFont typeface="Arial" panose="020B0604020202020204" pitchFamily="34" charset="0"/>
              <a:buChar char="•"/>
              <a:defRPr/>
            </a:pPr>
            <a:r>
              <a:rPr lang="en-US" sz="2800" dirty="0">
                <a:solidFill>
                  <a:schemeClr val="tx1"/>
                </a:solidFill>
              </a:rPr>
              <a:t>How to create a budget in </a:t>
            </a:r>
            <a:r>
              <a:rPr lang="en-US" sz="2800" dirty="0" err="1">
                <a:solidFill>
                  <a:schemeClr val="tx1"/>
                </a:solidFill>
              </a:rPr>
              <a:t>Kuali</a:t>
            </a:r>
            <a:r>
              <a:rPr lang="en-US" sz="2800" dirty="0">
                <a:solidFill>
                  <a:schemeClr val="tx1"/>
                </a:solidFill>
              </a:rPr>
              <a:t> </a:t>
            </a:r>
            <a:r>
              <a:rPr lang="en-US" sz="2800" dirty="0" err="1">
                <a:solidFill>
                  <a:schemeClr val="tx1"/>
                </a:solidFill>
              </a:rPr>
              <a:t>Coeus</a:t>
            </a:r>
            <a:r>
              <a:rPr lang="en-US" sz="2800" dirty="0">
                <a:solidFill>
                  <a:schemeClr val="tx1"/>
                </a:solidFill>
              </a:rPr>
              <a:t> (KC)</a:t>
            </a:r>
          </a:p>
          <a:p>
            <a:pPr marL="457200" indent="-457200">
              <a:spcBef>
                <a:spcPts val="2400"/>
              </a:spcBef>
              <a:buClr>
                <a:srgbClr val="18453B"/>
              </a:buClr>
              <a:buFont typeface="Arial" panose="020B0604020202020204" pitchFamily="34" charset="0"/>
              <a:buChar char="•"/>
              <a:defRPr/>
            </a:pPr>
            <a:r>
              <a:rPr lang="en-US" sz="2800" dirty="0">
                <a:solidFill>
                  <a:schemeClr val="tx1"/>
                </a:solidFill>
              </a:rPr>
              <a:t>What should be included in a budget justification</a:t>
            </a:r>
          </a:p>
          <a:p>
            <a:pPr marL="457200" indent="-457200">
              <a:spcBef>
                <a:spcPts val="2400"/>
              </a:spcBef>
              <a:buClr>
                <a:srgbClr val="18453B"/>
              </a:buClr>
              <a:buFont typeface="Arial" panose="020B0604020202020204" pitchFamily="34" charset="0"/>
              <a:buChar char="•"/>
              <a:defRPr/>
            </a:pPr>
            <a:endParaRPr lang="en-US" sz="2800" dirty="0">
              <a:solidFill>
                <a:schemeClr val="tx1"/>
              </a:solidFill>
            </a:endParaRPr>
          </a:p>
          <a:p>
            <a:pPr marL="342900" indent="-342900">
              <a:spcBef>
                <a:spcPts val="1200"/>
              </a:spcBef>
              <a:buClr>
                <a:srgbClr val="006600"/>
              </a:buClr>
              <a:buFont typeface="Wingdings" pitchFamily="2" charset="2"/>
              <a:buChar char="ü"/>
              <a:defRPr/>
            </a:pPr>
            <a:endParaRPr lang="en-US" sz="1600" dirty="0"/>
          </a:p>
          <a:p>
            <a:pPr marL="342900" indent="-342900">
              <a:spcBef>
                <a:spcPts val="1200"/>
              </a:spcBef>
              <a:buClr>
                <a:srgbClr val="006600"/>
              </a:buClr>
              <a:buFont typeface="Wingdings" pitchFamily="2" charset="2"/>
              <a:buChar char="ü"/>
              <a:defRPr/>
            </a:pPr>
            <a:endParaRPr lang="en-US" sz="1200" b="1" dirty="0">
              <a:solidFill>
                <a:srgbClr val="18453B"/>
              </a:solidFill>
              <a:latin typeface="Arial" charset="0"/>
            </a:endParaRPr>
          </a:p>
          <a:p>
            <a:pPr marL="342900" indent="-342900">
              <a:spcBef>
                <a:spcPts val="1200"/>
              </a:spcBef>
              <a:buClr>
                <a:srgbClr val="006600"/>
              </a:buClr>
              <a:buFont typeface="Wingdings" pitchFamily="2" charset="2"/>
              <a:buChar char="ü"/>
              <a:defRPr/>
            </a:pPr>
            <a:endParaRPr lang="en-US" sz="1200" b="1" dirty="0">
              <a:solidFill>
                <a:srgbClr val="18453B"/>
              </a:solidFill>
              <a:latin typeface="Arial" charset="0"/>
            </a:endParaRPr>
          </a:p>
          <a:p>
            <a:pPr marL="742950" lvl="1" indent="-285750" algn="l">
              <a:buClr>
                <a:srgbClr val="006600"/>
              </a:buClr>
              <a:buFont typeface="Wingdings" pitchFamily="2" charset="2"/>
              <a:buChar char="§"/>
              <a:defRPr/>
            </a:pPr>
            <a:endParaRPr lang="en-US" sz="2000" b="1" dirty="0">
              <a:solidFill>
                <a:schemeClr val="tx1"/>
              </a:solidFill>
              <a:latin typeface="Arial" charset="0"/>
            </a:endParaRPr>
          </a:p>
          <a:p>
            <a:pPr marL="457200" indent="-457200" eaLnBrk="1" fontAlgn="auto" hangingPunct="1">
              <a:spcAft>
                <a:spcPts val="0"/>
              </a:spcAft>
              <a:buFont typeface="Arial" charset="0"/>
              <a:buNone/>
              <a:defRPr/>
            </a:pPr>
            <a:endParaRPr lang="en-US" dirty="0">
              <a:solidFill>
                <a:schemeClr val="tx1"/>
              </a:solidFill>
              <a:ea typeface="+mn-ea"/>
            </a:endParaRPr>
          </a:p>
          <a:p>
            <a:pPr marL="457200" indent="-457200" eaLnBrk="1" fontAlgn="auto" hangingPunct="1">
              <a:spcAft>
                <a:spcPts val="0"/>
              </a:spcAft>
              <a:buFont typeface="Arial" charset="0"/>
              <a:buNone/>
              <a:defRPr/>
            </a:pPr>
            <a:endParaRPr lang="en-US" dirty="0">
              <a:solidFill>
                <a:schemeClr val="tx1"/>
              </a:solidFill>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992691"/>
            <a:ext cx="8229600" cy="479425"/>
          </a:xfrm>
          <a:ln>
            <a:miter lim="800000"/>
            <a:headEnd/>
            <a:tailEnd/>
          </a:ln>
        </p:spPr>
        <p:txBody>
          <a:bodyPr vert="horz" wrap="square" lIns="91440" tIns="45720" rIns="91440" bIns="45720" numCol="1" anchor="t" anchorCtr="0" compatLnSpc="1">
            <a:prstTxWarp prst="textNoShape">
              <a:avLst/>
            </a:prstTxWarp>
            <a:normAutofit fontScale="90000"/>
          </a:bodyPr>
          <a:lstStyle/>
          <a:p>
            <a:pPr>
              <a:defRPr/>
            </a:pPr>
            <a:r>
              <a:rPr lang="en-US" sz="4000" b="1" dirty="0">
                <a:latin typeface="Gotham-Bold" pitchFamily="49" charset="0"/>
                <a:ea typeface="ＭＳ Ｐゴシック" pitchFamily="49" charset="-128"/>
              </a:rPr>
              <a:t>Session Objectives</a:t>
            </a:r>
          </a:p>
        </p:txBody>
      </p:sp>
      <p:sp>
        <p:nvSpPr>
          <p:cNvPr id="8195" name="Content Placeholder 2"/>
          <p:cNvSpPr>
            <a:spLocks noGrp="1"/>
          </p:cNvSpPr>
          <p:nvPr>
            <p:ph idx="1"/>
          </p:nvPr>
        </p:nvSpPr>
        <p:spPr bwMode="auto">
          <a:xfrm>
            <a:off x="457200" y="2058988"/>
            <a:ext cx="8424250" cy="4067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defRPr/>
            </a:pPr>
            <a:r>
              <a:rPr lang="en-US" altLang="en-US" dirty="0">
                <a:solidFill>
                  <a:schemeClr val="tx1"/>
                </a:solidFill>
                <a:latin typeface="Gotham Book" pitchFamily="49" charset="0"/>
                <a:ea typeface="ＭＳ Ｐゴシック" panose="020B0600070205080204" pitchFamily="34" charset="-128"/>
              </a:rPr>
              <a:t>Develop an understanding of the role of the budget</a:t>
            </a:r>
            <a:br>
              <a:rPr lang="en-US" altLang="en-US" dirty="0">
                <a:solidFill>
                  <a:schemeClr val="tx1"/>
                </a:solidFill>
                <a:latin typeface="Gotham Book" pitchFamily="49" charset="0"/>
                <a:ea typeface="ＭＳ Ｐゴシック" panose="020B0600070205080204" pitchFamily="34" charset="-128"/>
              </a:rPr>
            </a:br>
            <a:endParaRPr lang="en-US" altLang="en-US" dirty="0">
              <a:solidFill>
                <a:schemeClr val="tx1"/>
              </a:solidFill>
              <a:latin typeface="Gotham Book" pitchFamily="49" charset="0"/>
              <a:ea typeface="ＭＳ Ｐゴシック" panose="020B0600070205080204" pitchFamily="34" charset="-128"/>
            </a:endParaRPr>
          </a:p>
          <a:p>
            <a:pPr>
              <a:buFont typeface="Arial" panose="020B0604020202020204" pitchFamily="34" charset="0"/>
              <a:buChar char="•"/>
              <a:defRPr/>
            </a:pPr>
            <a:r>
              <a:rPr lang="en-US" altLang="en-US" dirty="0">
                <a:solidFill>
                  <a:schemeClr val="tx1"/>
                </a:solidFill>
                <a:latin typeface="Gotham Book" pitchFamily="49" charset="0"/>
                <a:ea typeface="ＭＳ Ｐゴシック" panose="020B0600070205080204" pitchFamily="34" charset="-128"/>
              </a:rPr>
              <a:t>Understand the principles that guide the development of acceptable budgets</a:t>
            </a:r>
            <a:br>
              <a:rPr lang="en-US" altLang="en-US" dirty="0">
                <a:solidFill>
                  <a:schemeClr val="tx1"/>
                </a:solidFill>
                <a:latin typeface="Gotham Book" pitchFamily="49" charset="0"/>
                <a:ea typeface="ＭＳ Ｐゴシック" panose="020B0600070205080204" pitchFamily="34" charset="-128"/>
              </a:rPr>
            </a:br>
            <a:endParaRPr lang="en-US" altLang="en-US" dirty="0">
              <a:solidFill>
                <a:schemeClr val="tx1"/>
              </a:solidFill>
              <a:latin typeface="Gotham Book" pitchFamily="49" charset="0"/>
              <a:ea typeface="ＭＳ Ｐゴシック" panose="020B0600070205080204" pitchFamily="34" charset="-128"/>
            </a:endParaRPr>
          </a:p>
          <a:p>
            <a:pPr>
              <a:buFont typeface="Arial" panose="020B0604020202020204" pitchFamily="34" charset="0"/>
              <a:buChar char="•"/>
              <a:defRPr/>
            </a:pPr>
            <a:r>
              <a:rPr lang="en-US" altLang="en-US" dirty="0">
                <a:solidFill>
                  <a:schemeClr val="tx1"/>
                </a:solidFill>
                <a:latin typeface="Gotham Book" pitchFamily="49" charset="0"/>
                <a:ea typeface="ＭＳ Ｐゴシック" panose="020B0600070205080204" pitchFamily="34" charset="-128"/>
              </a:rPr>
              <a:t>Obtain the tools to develop an accurate budget and justification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57200" y="790835"/>
            <a:ext cx="8229600" cy="479425"/>
          </a:xfrm>
          <a:ln>
            <a:miter lim="800000"/>
            <a:headEnd/>
            <a:tailEnd/>
          </a:ln>
        </p:spPr>
        <p:txBody>
          <a:bodyPr vert="horz" wrap="square" lIns="91440" tIns="45720" rIns="91440" bIns="45720" numCol="1" anchor="t" anchorCtr="0" compatLnSpc="1">
            <a:prstTxWarp prst="textNoShape">
              <a:avLst/>
            </a:prstTxWarp>
            <a:noAutofit/>
          </a:bodyPr>
          <a:lstStyle/>
          <a:p>
            <a:pPr>
              <a:defRPr/>
            </a:pPr>
            <a:r>
              <a:rPr lang="en-US" b="1" dirty="0">
                <a:latin typeface="Gotham-Bold" pitchFamily="49" charset="0"/>
                <a:ea typeface="ＭＳ Ｐゴシック" pitchFamily="49" charset="-128"/>
              </a:rPr>
              <a:t>Guiding Principles</a:t>
            </a:r>
          </a:p>
        </p:txBody>
      </p:sp>
      <p:sp>
        <p:nvSpPr>
          <p:cNvPr id="3" name="Content Placeholder 2"/>
          <p:cNvSpPr>
            <a:spLocks noGrp="1"/>
          </p:cNvSpPr>
          <p:nvPr>
            <p:ph idx="1"/>
          </p:nvPr>
        </p:nvSpPr>
        <p:spPr>
          <a:xfrm>
            <a:off x="457200" y="1496699"/>
            <a:ext cx="8229600" cy="4567238"/>
          </a:xfrm>
        </p:spPr>
        <p:txBody>
          <a:bodyPr/>
          <a:lstStyle/>
          <a:p>
            <a:pPr marL="0">
              <a:buFont typeface="Arial"/>
              <a:buNone/>
              <a:defRPr/>
            </a:pPr>
            <a:r>
              <a:rPr lang="en-US" dirty="0"/>
              <a:t>2 CFR Part 215: Uniform Administrative Requirements for Grants and Agreements with Institutions of Higher Education</a:t>
            </a:r>
          </a:p>
          <a:p>
            <a:pPr marL="0">
              <a:buFont typeface="Arial"/>
              <a:buNone/>
              <a:defRPr/>
            </a:pPr>
            <a:r>
              <a:rPr lang="en-US" dirty="0">
                <a:solidFill>
                  <a:schemeClr val="tx1"/>
                </a:solidFill>
              </a:rPr>
              <a:t>Federal cost principles provide that costs charged to a federal grant or contract must be:</a:t>
            </a:r>
          </a:p>
          <a:p>
            <a:pPr>
              <a:defRPr/>
            </a:pPr>
            <a:r>
              <a:rPr lang="en-US" dirty="0">
                <a:solidFill>
                  <a:schemeClr val="tx1"/>
                </a:solidFill>
              </a:rPr>
              <a:t>Allowable</a:t>
            </a:r>
          </a:p>
          <a:p>
            <a:pPr>
              <a:defRPr/>
            </a:pPr>
            <a:r>
              <a:rPr lang="en-US" dirty="0">
                <a:solidFill>
                  <a:schemeClr val="tx1"/>
                </a:solidFill>
              </a:rPr>
              <a:t>Reasonable</a:t>
            </a:r>
          </a:p>
          <a:p>
            <a:pPr>
              <a:defRPr/>
            </a:pPr>
            <a:r>
              <a:rPr lang="en-US" dirty="0">
                <a:solidFill>
                  <a:schemeClr val="tx1"/>
                </a:solidFill>
              </a:rPr>
              <a:t>Allocable</a:t>
            </a:r>
          </a:p>
          <a:p>
            <a:pPr marL="0" indent="0">
              <a:buNone/>
              <a:defRPr/>
            </a:pPr>
            <a:r>
              <a:rPr lang="en-US" sz="2000" dirty="0">
                <a:solidFill>
                  <a:schemeClr val="tx1"/>
                </a:solidFill>
                <a:hlinkClick r:id="rId3"/>
              </a:rPr>
              <a:t>Uniform Administrative Requirements link</a:t>
            </a:r>
            <a:endParaRPr lang="en-US" sz="2000" dirty="0">
              <a:solidFill>
                <a:schemeClr val="tx1"/>
              </a:solidFill>
            </a:endParaRPr>
          </a:p>
          <a:p>
            <a:pPr marL="0" indent="0">
              <a:buNone/>
              <a:defRPr/>
            </a:pPr>
            <a:endParaRPr lang="en-US" sz="2000" dirty="0">
              <a:solidFill>
                <a:schemeClr val="tx1"/>
              </a:solidFill>
            </a:endParaRPr>
          </a:p>
          <a:p>
            <a:pPr marL="0" indent="0">
              <a:buFont typeface="Arial"/>
              <a:buNone/>
              <a:defRPr/>
            </a:pPr>
            <a:endParaRPr lang="en-US" sz="20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1274"/>
            <a:ext cx="8229600" cy="480233"/>
          </a:xfrm>
        </p:spPr>
        <p:txBody>
          <a:bodyPr>
            <a:noAutofit/>
          </a:bodyPr>
          <a:lstStyle/>
          <a:p>
            <a:r>
              <a:rPr lang="en-US" b="1" dirty="0"/>
              <a:t>Pre-award Office Support</a:t>
            </a:r>
          </a:p>
        </p:txBody>
      </p:sp>
      <p:sp>
        <p:nvSpPr>
          <p:cNvPr id="3" name="Content Placeholder 2"/>
          <p:cNvSpPr>
            <a:spLocks noGrp="1"/>
          </p:cNvSpPr>
          <p:nvPr>
            <p:ph idx="1"/>
          </p:nvPr>
        </p:nvSpPr>
        <p:spPr>
          <a:xfrm>
            <a:off x="457200" y="1467506"/>
            <a:ext cx="8229600" cy="4282843"/>
          </a:xfrm>
        </p:spPr>
        <p:txBody>
          <a:bodyPr/>
          <a:lstStyle/>
          <a:p>
            <a:r>
              <a:rPr lang="en-US" dirty="0">
                <a:solidFill>
                  <a:schemeClr val="tx1"/>
                </a:solidFill>
              </a:rPr>
              <a:t>Notify your contact as soon as you decide to work on the proposal (as early as possible)</a:t>
            </a:r>
          </a:p>
          <a:p>
            <a:r>
              <a:rPr lang="en-US" dirty="0">
                <a:solidFill>
                  <a:schemeClr val="tx1"/>
                </a:solidFill>
              </a:rPr>
              <a:t>Send the solicitation to your contact and also read it yourself</a:t>
            </a:r>
          </a:p>
          <a:p>
            <a:r>
              <a:rPr lang="en-US" dirty="0">
                <a:solidFill>
                  <a:schemeClr val="tx1"/>
                </a:solidFill>
              </a:rPr>
              <a:t>Let your contact know: </a:t>
            </a:r>
          </a:p>
          <a:p>
            <a:pPr lvl="1"/>
            <a:r>
              <a:rPr lang="en-US" dirty="0">
                <a:solidFill>
                  <a:schemeClr val="tx1"/>
                </a:solidFill>
              </a:rPr>
              <a:t>Project dates and title</a:t>
            </a:r>
          </a:p>
          <a:p>
            <a:pPr lvl="1"/>
            <a:r>
              <a:rPr lang="en-US" dirty="0">
                <a:solidFill>
                  <a:schemeClr val="tx1"/>
                </a:solidFill>
              </a:rPr>
              <a:t>Names of all project personnel</a:t>
            </a:r>
          </a:p>
          <a:p>
            <a:pPr lvl="1"/>
            <a:r>
              <a:rPr lang="en-US" dirty="0">
                <a:solidFill>
                  <a:schemeClr val="tx1"/>
                </a:solidFill>
              </a:rPr>
              <a:t>Who are the PIs and co-investigators? </a:t>
            </a:r>
          </a:p>
          <a:p>
            <a:pPr lvl="1"/>
            <a:r>
              <a:rPr lang="en-US" dirty="0">
                <a:solidFill>
                  <a:schemeClr val="tx1"/>
                </a:solidFill>
              </a:rPr>
              <a:t>Is it collaborative? Who is the lead? </a:t>
            </a:r>
          </a:p>
          <a:p>
            <a:pPr lvl="1"/>
            <a:r>
              <a:rPr lang="en-US" dirty="0">
                <a:solidFill>
                  <a:schemeClr val="tx1"/>
                </a:solidFill>
              </a:rPr>
              <a:t>Are there </a:t>
            </a:r>
            <a:r>
              <a:rPr lang="en-US" dirty="0" err="1">
                <a:solidFill>
                  <a:schemeClr val="tx1"/>
                </a:solidFill>
              </a:rPr>
              <a:t>subawards</a:t>
            </a:r>
            <a:r>
              <a:rPr lang="en-US" dirty="0">
                <a:solidFill>
                  <a:schemeClr val="tx1"/>
                </a:solidFill>
              </a:rPr>
              <a:t>? With whom? Budget amount?</a:t>
            </a:r>
          </a:p>
        </p:txBody>
      </p:sp>
    </p:spTree>
    <p:extLst>
      <p:ext uri="{BB962C8B-B14F-4D97-AF65-F5344CB8AC3E}">
        <p14:creationId xmlns:p14="http://schemas.microsoft.com/office/powerpoint/2010/main" val="2917857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bwMode="auto">
          <a:xfrm>
            <a:off x="403833" y="856742"/>
            <a:ext cx="8482012" cy="802375"/>
          </a:xfrm>
          <a:ln>
            <a:miter lim="800000"/>
            <a:headEnd/>
            <a:tailEnd/>
          </a:ln>
        </p:spPr>
        <p:txBody>
          <a:bodyPr vert="horz" wrap="square" lIns="91440" tIns="45720" rIns="91440" bIns="45720" numCol="1" anchor="t" anchorCtr="0" compatLnSpc="1">
            <a:prstTxWarp prst="textNoShape">
              <a:avLst/>
            </a:prstTxWarp>
            <a:normAutofit/>
          </a:bodyPr>
          <a:lstStyle/>
          <a:p>
            <a:pPr eaLnBrk="1" hangingPunct="1">
              <a:defRPr/>
            </a:pPr>
            <a:r>
              <a:rPr lang="en-US" b="1" dirty="0"/>
              <a:t>Pre-award Office Support, Cont.</a:t>
            </a:r>
            <a:endParaRPr lang="en-US" b="1" dirty="0">
              <a:latin typeface="Gotham-Bold" pitchFamily="49" charset="0"/>
              <a:ea typeface="ＭＳ Ｐゴシック" pitchFamily="49" charset="-128"/>
            </a:endParaRPr>
          </a:p>
        </p:txBody>
      </p:sp>
      <p:sp>
        <p:nvSpPr>
          <p:cNvPr id="3" name="Subtitle 2"/>
          <p:cNvSpPr>
            <a:spLocks noGrp="1"/>
          </p:cNvSpPr>
          <p:nvPr>
            <p:ph type="subTitle" idx="1"/>
          </p:nvPr>
        </p:nvSpPr>
        <p:spPr>
          <a:xfrm>
            <a:off x="414779" y="1649690"/>
            <a:ext cx="8578392" cy="4402317"/>
          </a:xfrm>
        </p:spPr>
        <p:txBody>
          <a:bodyPr>
            <a:normAutofit/>
          </a:bodyPr>
          <a:lstStyle/>
          <a:p>
            <a:pPr marL="457200" indent="-457200" eaLnBrk="1" fontAlgn="auto" hangingPunct="1">
              <a:spcBef>
                <a:spcPts val="0"/>
              </a:spcBef>
              <a:spcAft>
                <a:spcPts val="0"/>
              </a:spcAft>
              <a:buFont typeface="Arial" panose="020B0604020202020204" pitchFamily="34" charset="0"/>
              <a:buChar char="•"/>
              <a:defRPr/>
            </a:pPr>
            <a:r>
              <a:rPr lang="en-US" sz="2800" dirty="0">
                <a:solidFill>
                  <a:schemeClr val="tx1"/>
                </a:solidFill>
                <a:ea typeface="+mn-ea"/>
                <a:cs typeface="Arial" pitchFamily="34" charset="0"/>
              </a:rPr>
              <a:t>Set deadlines for personnel documents</a:t>
            </a:r>
          </a:p>
          <a:p>
            <a:pPr marL="800100" lvl="2" indent="-342900" algn="l" eaLnBrk="1" fontAlgn="auto" hangingPunct="1">
              <a:spcBef>
                <a:spcPts val="0"/>
              </a:spcBef>
              <a:spcAft>
                <a:spcPts val="0"/>
              </a:spcAft>
              <a:buFont typeface="Arial" panose="020B0604020202020204" pitchFamily="34" charset="0"/>
              <a:buChar char="•"/>
              <a:defRPr/>
            </a:pPr>
            <a:r>
              <a:rPr lang="en-US" dirty="0" err="1">
                <a:solidFill>
                  <a:schemeClr val="tx1"/>
                </a:solidFill>
                <a:ea typeface="+mn-ea"/>
                <a:cs typeface="Arial" pitchFamily="34" charset="0"/>
              </a:rPr>
              <a:t>Biosketches</a:t>
            </a:r>
            <a:r>
              <a:rPr lang="en-US" dirty="0">
                <a:solidFill>
                  <a:schemeClr val="tx1"/>
                </a:solidFill>
                <a:ea typeface="+mn-ea"/>
                <a:cs typeface="Arial" pitchFamily="34" charset="0"/>
              </a:rPr>
              <a:t>, Current &amp; Pending Support, Letters of Support, etc.</a:t>
            </a:r>
          </a:p>
          <a:p>
            <a:pPr marL="274320" indent="-457200" eaLnBrk="1" fontAlgn="auto" hangingPunct="1">
              <a:spcBef>
                <a:spcPts val="0"/>
              </a:spcBef>
              <a:spcAft>
                <a:spcPts val="0"/>
              </a:spcAft>
              <a:buFont typeface="Arial" panose="020B0604020202020204" pitchFamily="34" charset="0"/>
              <a:buChar char="•"/>
              <a:defRPr/>
            </a:pPr>
            <a:r>
              <a:rPr lang="en-US" sz="2800" dirty="0">
                <a:solidFill>
                  <a:schemeClr val="tx1"/>
                </a:solidFill>
                <a:ea typeface="+mn-ea"/>
                <a:cs typeface="Arial" pitchFamily="34" charset="0"/>
              </a:rPr>
              <a:t>Set deadlines for your </a:t>
            </a:r>
            <a:r>
              <a:rPr lang="en-US" sz="2800" dirty="0" err="1">
                <a:solidFill>
                  <a:schemeClr val="tx1"/>
                </a:solidFill>
                <a:ea typeface="+mn-ea"/>
                <a:cs typeface="Arial" pitchFamily="34" charset="0"/>
              </a:rPr>
              <a:t>Subawardees</a:t>
            </a:r>
            <a:r>
              <a:rPr lang="en-US" sz="2800" dirty="0">
                <a:solidFill>
                  <a:schemeClr val="tx1"/>
                </a:solidFill>
                <a:ea typeface="+mn-ea"/>
                <a:cs typeface="Arial" pitchFamily="34" charset="0"/>
              </a:rPr>
              <a:t> </a:t>
            </a:r>
          </a:p>
          <a:p>
            <a:pPr marL="800100" lvl="3" indent="-342900" algn="l" eaLnBrk="1" fontAlgn="auto" hangingPunct="1">
              <a:spcBef>
                <a:spcPts val="0"/>
              </a:spcBef>
              <a:spcAft>
                <a:spcPts val="0"/>
              </a:spcAft>
              <a:buFont typeface="Arial" panose="020B0604020202020204" pitchFamily="34" charset="0"/>
              <a:buChar char="•"/>
              <a:defRPr/>
            </a:pPr>
            <a:r>
              <a:rPr lang="en-US" sz="2400" dirty="0">
                <a:solidFill>
                  <a:schemeClr val="tx1"/>
                </a:solidFill>
                <a:ea typeface="+mn-ea"/>
                <a:cs typeface="Arial" pitchFamily="34" charset="0"/>
              </a:rPr>
              <a:t>Remember it takes time for them to get their documents ready and approved</a:t>
            </a:r>
          </a:p>
          <a:p>
            <a:pPr marL="457200" lvl="3" algn="l" eaLnBrk="1" fontAlgn="auto" hangingPunct="1">
              <a:spcBef>
                <a:spcPts val="0"/>
              </a:spcBef>
              <a:spcAft>
                <a:spcPts val="0"/>
              </a:spcAft>
              <a:defRPr/>
            </a:pPr>
            <a:endParaRPr lang="en-US" sz="1200" dirty="0">
              <a:solidFill>
                <a:schemeClr val="tx1"/>
              </a:solidFill>
              <a:ea typeface="+mn-ea"/>
              <a:cs typeface="Arial" pitchFamily="34" charset="0"/>
            </a:endParaRPr>
          </a:p>
          <a:p>
            <a:pPr algn="ctr" eaLnBrk="1" fontAlgn="auto" hangingPunct="1">
              <a:spcBef>
                <a:spcPts val="0"/>
              </a:spcBef>
              <a:spcAft>
                <a:spcPts val="0"/>
              </a:spcAft>
              <a:defRPr/>
            </a:pPr>
            <a:r>
              <a:rPr lang="en-US" sz="2800" dirty="0">
                <a:solidFill>
                  <a:schemeClr val="tx1"/>
                </a:solidFill>
                <a:ea typeface="+mn-ea"/>
                <a:cs typeface="Arial" pitchFamily="34" charset="0"/>
              </a:rPr>
              <a:t>This will allow time for corrections or requests for more information.</a:t>
            </a:r>
          </a:p>
          <a:p>
            <a:pPr algn="ctr" eaLnBrk="1" fontAlgn="auto" hangingPunct="1">
              <a:spcBef>
                <a:spcPts val="0"/>
              </a:spcBef>
              <a:spcAft>
                <a:spcPts val="0"/>
              </a:spcAft>
              <a:defRPr/>
            </a:pPr>
            <a:r>
              <a:rPr lang="en-US" sz="900" dirty="0">
                <a:solidFill>
                  <a:schemeClr val="tx1"/>
                </a:solidFill>
                <a:ea typeface="+mn-ea"/>
                <a:cs typeface="Arial" pitchFamily="34" charset="0"/>
              </a:rPr>
              <a:t>    </a:t>
            </a:r>
          </a:p>
          <a:p>
            <a:pPr eaLnBrk="1" fontAlgn="auto" hangingPunct="1">
              <a:spcBef>
                <a:spcPts val="0"/>
              </a:spcBef>
              <a:spcAft>
                <a:spcPts val="0"/>
              </a:spcAft>
              <a:defRPr/>
            </a:pPr>
            <a:endParaRPr lang="en-US" sz="1000" dirty="0">
              <a:solidFill>
                <a:schemeClr val="tx1"/>
              </a:solidFill>
              <a:ea typeface="+mn-ea"/>
              <a:cs typeface="Arial" pitchFamily="34" charset="0"/>
            </a:endParaRPr>
          </a:p>
          <a:p>
            <a:pPr algn="ctr" eaLnBrk="1" fontAlgn="auto" hangingPunct="1">
              <a:spcBef>
                <a:spcPts val="0"/>
              </a:spcBef>
              <a:spcAft>
                <a:spcPts val="0"/>
              </a:spcAft>
              <a:defRPr/>
            </a:pPr>
            <a:r>
              <a:rPr lang="en-US" sz="2800" dirty="0">
                <a:solidFill>
                  <a:schemeClr val="tx1"/>
                </a:solidFill>
              </a:rPr>
              <a:t>COMMUNICATION!!!</a:t>
            </a:r>
          </a:p>
          <a:p>
            <a:pPr eaLnBrk="1" fontAlgn="auto" hangingPunct="1">
              <a:spcAft>
                <a:spcPts val="0"/>
              </a:spcAft>
              <a:defRPr/>
            </a:pPr>
            <a:endParaRPr lang="en-US" sz="2800" dirty="0">
              <a:solidFill>
                <a:schemeClr val="tx1"/>
              </a:solidFill>
              <a:latin typeface="Arial" pitchFamily="34" charset="0"/>
              <a:ea typeface="+mn-ea"/>
              <a:cs typeface="Arial" pitchFamily="34" charset="0"/>
            </a:endParaRPr>
          </a:p>
          <a:p>
            <a:pPr marL="457200" indent="-457200" eaLnBrk="1" fontAlgn="auto" hangingPunct="1">
              <a:spcAft>
                <a:spcPts val="0"/>
              </a:spcAft>
              <a:buFont typeface="Arial" charset="0"/>
              <a:buNone/>
              <a:defRPr/>
            </a:pPr>
            <a:endParaRPr lang="en-US" dirty="0">
              <a:solidFill>
                <a:schemeClr val="tx1"/>
              </a:solidFill>
              <a:ea typeface="+mn-ea"/>
            </a:endParaRPr>
          </a:p>
          <a:p>
            <a:pPr marL="457200" indent="-457200" eaLnBrk="1" fontAlgn="auto" hangingPunct="1">
              <a:spcAft>
                <a:spcPts val="0"/>
              </a:spcAft>
              <a:buFont typeface="Arial" charset="0"/>
              <a:buNone/>
              <a:defRPr/>
            </a:pPr>
            <a:endParaRPr lang="en-US" dirty="0">
              <a:solidFill>
                <a:schemeClr val="tx1"/>
              </a:solidFill>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457200" y="872287"/>
            <a:ext cx="8229600" cy="479425"/>
          </a:xfrm>
          <a:ln>
            <a:miter lim="800000"/>
            <a:headEnd/>
            <a:tailEnd/>
          </a:ln>
        </p:spPr>
        <p:txBody>
          <a:bodyPr vert="horz" wrap="square" lIns="91440" tIns="45720" rIns="91440" bIns="45720" numCol="1" anchor="t" anchorCtr="0" compatLnSpc="1">
            <a:prstTxWarp prst="textNoShape">
              <a:avLst/>
            </a:prstTxWarp>
            <a:normAutofit fontScale="90000"/>
          </a:bodyPr>
          <a:lstStyle/>
          <a:p>
            <a:pPr>
              <a:defRPr/>
            </a:pPr>
            <a:r>
              <a:rPr lang="en-US" sz="4000" b="1" dirty="0">
                <a:latin typeface="Gotham-Bold" pitchFamily="49" charset="0"/>
                <a:ea typeface="ＭＳ Ｐゴシック" pitchFamily="49" charset="-128"/>
              </a:rPr>
              <a:t>Why is the budget relevant to you?</a:t>
            </a:r>
          </a:p>
        </p:txBody>
      </p:sp>
      <p:sp>
        <p:nvSpPr>
          <p:cNvPr id="16387" name="Content Placeholder 2"/>
          <p:cNvSpPr>
            <a:spLocks noGrp="1"/>
          </p:cNvSpPr>
          <p:nvPr>
            <p:ph idx="1"/>
          </p:nvPr>
        </p:nvSpPr>
        <p:spPr bwMode="auto">
          <a:xfrm>
            <a:off x="457200" y="1925639"/>
            <a:ext cx="8229600" cy="419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Aft>
                <a:spcPts val="1200"/>
              </a:spcAft>
              <a:buFont typeface="Arial" panose="020B0604020202020204" pitchFamily="34" charset="0"/>
              <a:buChar char="•"/>
            </a:pPr>
            <a:r>
              <a:rPr lang="en-US" altLang="en-US" dirty="0">
                <a:solidFill>
                  <a:schemeClr val="tx1"/>
                </a:solidFill>
                <a:latin typeface="Gotham Book" pitchFamily="49" charset="0"/>
                <a:ea typeface="ＭＳ Ｐゴシック" panose="020B0600070205080204" pitchFamily="34" charset="-128"/>
              </a:rPr>
              <a:t>The budget helps to guide your scope of work.</a:t>
            </a:r>
          </a:p>
          <a:p>
            <a:pPr>
              <a:spcAft>
                <a:spcPts val="1200"/>
              </a:spcAft>
              <a:buFont typeface="Arial" panose="020B0604020202020204" pitchFamily="34" charset="0"/>
              <a:buChar char="•"/>
            </a:pPr>
            <a:r>
              <a:rPr lang="en-US" altLang="en-US" dirty="0">
                <a:solidFill>
                  <a:schemeClr val="tx1"/>
                </a:solidFill>
                <a:latin typeface="Gotham Book" pitchFamily="49" charset="0"/>
                <a:ea typeface="ＭＳ Ｐゴシック" panose="020B0600070205080204" pitchFamily="34" charset="-128"/>
              </a:rPr>
              <a:t>If your budget is too low for the amount of work you are proposing, your proposal may be too ambitious for the funding available.</a:t>
            </a:r>
          </a:p>
          <a:p>
            <a:pPr>
              <a:spcAft>
                <a:spcPts val="1200"/>
              </a:spcAft>
              <a:buFont typeface="Arial" panose="020B0604020202020204" pitchFamily="34" charset="0"/>
              <a:buChar char="•"/>
            </a:pPr>
            <a:r>
              <a:rPr lang="en-US" altLang="en-US" dirty="0">
                <a:solidFill>
                  <a:schemeClr val="tx1"/>
                </a:solidFill>
                <a:latin typeface="Gotham Book" pitchFamily="49" charset="0"/>
                <a:ea typeface="ＭＳ Ｐゴシック" panose="020B0600070205080204" pitchFamily="34" charset="-128"/>
              </a:rPr>
              <a:t>If your budget is too high, then your funding request may be perceived as unreasonable.</a:t>
            </a:r>
          </a:p>
        </p:txBody>
      </p:sp>
    </p:spTree>
  </p:cSld>
  <p:clrMapOvr>
    <a:masterClrMapping/>
  </p:clrMapOvr>
</p:sld>
</file>

<file path=ppt/theme/theme1.xml><?xml version="1.0" encoding="utf-8"?>
<a:theme xmlns:a="http://schemas.openxmlformats.org/drawingml/2006/main" name="MSU Wordmark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3971</TotalTime>
  <Words>2294</Words>
  <Application>Microsoft Office PowerPoint</Application>
  <PresentationFormat>On-screen Show (4:3)</PresentationFormat>
  <Paragraphs>315</Paragraphs>
  <Slides>36</Slides>
  <Notes>36</Notes>
  <HiddenSlides>1</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36</vt:i4>
      </vt:variant>
    </vt:vector>
  </HeadingPairs>
  <TitlesOfParts>
    <vt:vector size="45" baseType="lpstr">
      <vt:lpstr>Arial</vt:lpstr>
      <vt:lpstr>Bookman Old Style</vt:lpstr>
      <vt:lpstr>Calibri</vt:lpstr>
      <vt:lpstr>Calibri Light</vt:lpstr>
      <vt:lpstr>Gotham Book</vt:lpstr>
      <vt:lpstr>Gotham-Bold</vt:lpstr>
      <vt:lpstr>Wingdings</vt:lpstr>
      <vt:lpstr>MSU Wordmark design</vt:lpstr>
      <vt:lpstr>Office Theme</vt:lpstr>
      <vt:lpstr>Building a Budget   </vt:lpstr>
      <vt:lpstr>Upcoming Coffee Break seminars</vt:lpstr>
      <vt:lpstr>Building a Budget</vt:lpstr>
      <vt:lpstr>Today’s Agenda</vt:lpstr>
      <vt:lpstr>Session Objectives</vt:lpstr>
      <vt:lpstr>Guiding Principles</vt:lpstr>
      <vt:lpstr>Pre-award Office Support</vt:lpstr>
      <vt:lpstr>Pre-award Office Support, Cont.</vt:lpstr>
      <vt:lpstr>Why is the budget relevant to you?</vt:lpstr>
      <vt:lpstr>Budgeting Tips</vt:lpstr>
      <vt:lpstr>Typical Budget Categories</vt:lpstr>
      <vt:lpstr>Budget Development</vt:lpstr>
      <vt:lpstr>KC Budget – Creating a PD Document (PD = Proposal Development) </vt:lpstr>
      <vt:lpstr>KC Budget   </vt:lpstr>
      <vt:lpstr>KC Budget – Adding Personnel   </vt:lpstr>
      <vt:lpstr>KC Budget – Adding TBN Personnel   </vt:lpstr>
      <vt:lpstr>KC Budget Tools – TBN Personnel     </vt:lpstr>
      <vt:lpstr>KC Budget Tools</vt:lpstr>
      <vt:lpstr>Questions - Personnel</vt:lpstr>
      <vt:lpstr>KC Budget – Non-Personnel</vt:lpstr>
      <vt:lpstr>KC Budget – Non-Personnel, cont.</vt:lpstr>
      <vt:lpstr>KC Budget – Non-Personnel, More.</vt:lpstr>
      <vt:lpstr>KC Budget - Other Direct Costs</vt:lpstr>
      <vt:lpstr>KC Budget - Other Direct Costs, Cont.</vt:lpstr>
      <vt:lpstr>KC Budget - Other Direct Costs, More</vt:lpstr>
      <vt:lpstr>KC Budget – Other Direct Costs, Sub.</vt:lpstr>
      <vt:lpstr>KC Budget – Summary Tab</vt:lpstr>
      <vt:lpstr>Questions – Non-Personnel</vt:lpstr>
      <vt:lpstr>KC Budget – F&amp;A  Direct vs. F&amp;A (indirect costs)</vt:lpstr>
      <vt:lpstr>MSU’s Federally Negotiated Indirect Cost Rate  </vt:lpstr>
      <vt:lpstr>Federally negotiated rates</vt:lpstr>
      <vt:lpstr>KC Budget - Cost Sharing</vt:lpstr>
      <vt:lpstr>KC Budget - Cost Sharing, Cont.</vt:lpstr>
      <vt:lpstr>The Budget Justification </vt:lpstr>
      <vt:lpstr>In Summary </vt:lpstr>
      <vt:lpstr>Questions</vt:lpstr>
    </vt:vector>
  </TitlesOfParts>
  <Company>University Relations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pjennings</dc:creator>
  <cp:lastModifiedBy>Kauffman, Melanie</cp:lastModifiedBy>
  <cp:revision>284</cp:revision>
  <cp:lastPrinted>2017-09-28T17:27:42Z</cp:lastPrinted>
  <dcterms:created xsi:type="dcterms:W3CDTF">2010-09-21T16:06:10Z</dcterms:created>
  <dcterms:modified xsi:type="dcterms:W3CDTF">2020-10-29T13:23:37Z</dcterms:modified>
</cp:coreProperties>
</file>