
<file path=[Content_Types].xml><?xml version="1.0" encoding="utf-8"?>
<Types xmlns="http://schemas.openxmlformats.org/package/2006/content-types">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301" r:id="rId4"/>
  </p:sldMasterIdLst>
  <p:notesMasterIdLst>
    <p:notesMasterId r:id="rId38"/>
  </p:notesMasterIdLst>
  <p:sldIdLst>
    <p:sldId id="258" r:id="rId5"/>
    <p:sldId id="286" r:id="rId6"/>
    <p:sldId id="288" r:id="rId7"/>
    <p:sldId id="262" r:id="rId8"/>
    <p:sldId id="312" r:id="rId9"/>
    <p:sldId id="291" r:id="rId10"/>
    <p:sldId id="313" r:id="rId11"/>
    <p:sldId id="307" r:id="rId12"/>
    <p:sldId id="306" r:id="rId13"/>
    <p:sldId id="292" r:id="rId14"/>
    <p:sldId id="293" r:id="rId15"/>
    <p:sldId id="294" r:id="rId16"/>
    <p:sldId id="314" r:id="rId17"/>
    <p:sldId id="295" r:id="rId18"/>
    <p:sldId id="299" r:id="rId19"/>
    <p:sldId id="315" r:id="rId20"/>
    <p:sldId id="316" r:id="rId21"/>
    <p:sldId id="329" r:id="rId22"/>
    <p:sldId id="300" r:id="rId23"/>
    <p:sldId id="301" r:id="rId24"/>
    <p:sldId id="302" r:id="rId25"/>
    <p:sldId id="303" r:id="rId26"/>
    <p:sldId id="304" r:id="rId27"/>
    <p:sldId id="320" r:id="rId28"/>
    <p:sldId id="323" r:id="rId29"/>
    <p:sldId id="324" r:id="rId30"/>
    <p:sldId id="326" r:id="rId31"/>
    <p:sldId id="327" r:id="rId32"/>
    <p:sldId id="330" r:id="rId33"/>
    <p:sldId id="325" r:id="rId34"/>
    <p:sldId id="259" r:id="rId35"/>
    <p:sldId id="331" r:id="rId36"/>
    <p:sldId id="285" r:id="rId3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34573" autoAdjust="0"/>
    <p:restoredTop sz="86390" autoAdjust="0"/>
  </p:normalViewPr>
  <p:slideViewPr>
    <p:cSldViewPr snapToGrid="0">
      <p:cViewPr varScale="1">
        <p:scale>
          <a:sx n="48" d="100"/>
          <a:sy n="48" d="100"/>
        </p:scale>
        <p:origin x="44" y="168"/>
      </p:cViewPr>
      <p:guideLst/>
    </p:cSldViewPr>
  </p:slideViewPr>
  <p:outlineViewPr>
    <p:cViewPr>
      <p:scale>
        <a:sx n="33" d="100"/>
        <a:sy n="33" d="100"/>
      </p:scale>
      <p:origin x="0" y="-9776"/>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A163980-002B-46AF-97DB-08557710DE6D}" type="datetimeFigureOut">
              <a:rPr lang="en-US" smtClean="0"/>
              <a:t>9/30/2020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ACD6FBA-8DC1-48FD-9CA4-FBD439FA7BAC}" type="slidenum">
              <a:rPr lang="en-US" smtClean="0"/>
              <a:t>‹#›</a:t>
            </a:fld>
            <a:endParaRPr lang="en-US"/>
          </a:p>
        </p:txBody>
      </p:sp>
    </p:spTree>
    <p:extLst>
      <p:ext uri="{BB962C8B-B14F-4D97-AF65-F5344CB8AC3E}">
        <p14:creationId xmlns:p14="http://schemas.microsoft.com/office/powerpoint/2010/main" val="125960959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ACD6FBA-8DC1-48FD-9CA4-FBD439FA7BAC}" type="slidenum">
              <a:rPr lang="en-US" smtClean="0"/>
              <a:t>1</a:t>
            </a:fld>
            <a:endParaRPr lang="en-US"/>
          </a:p>
        </p:txBody>
      </p:sp>
    </p:spTree>
    <p:extLst>
      <p:ext uri="{BB962C8B-B14F-4D97-AF65-F5344CB8AC3E}">
        <p14:creationId xmlns:p14="http://schemas.microsoft.com/office/powerpoint/2010/main" val="11065552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ACD6FBA-8DC1-48FD-9CA4-FBD439FA7BAC}" type="slidenum">
              <a:rPr lang="en-US" smtClean="0"/>
              <a:t>2</a:t>
            </a:fld>
            <a:endParaRPr lang="en-US"/>
          </a:p>
        </p:txBody>
      </p:sp>
    </p:spTree>
    <p:extLst>
      <p:ext uri="{BB962C8B-B14F-4D97-AF65-F5344CB8AC3E}">
        <p14:creationId xmlns:p14="http://schemas.microsoft.com/office/powerpoint/2010/main" val="126389117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ACD6FBA-8DC1-48FD-9CA4-FBD439FA7BAC}" type="slidenum">
              <a:rPr lang="en-US" smtClean="0"/>
              <a:t>4</a:t>
            </a:fld>
            <a:endParaRPr lang="en-US"/>
          </a:p>
        </p:txBody>
      </p:sp>
    </p:spTree>
    <p:extLst>
      <p:ext uri="{BB962C8B-B14F-4D97-AF65-F5344CB8AC3E}">
        <p14:creationId xmlns:p14="http://schemas.microsoft.com/office/powerpoint/2010/main" val="322258518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ACD6FBA-8DC1-48FD-9CA4-FBD439FA7BAC}" type="slidenum">
              <a:rPr lang="en-US" smtClean="0"/>
              <a:t>6</a:t>
            </a:fld>
            <a:endParaRPr lang="en-US"/>
          </a:p>
        </p:txBody>
      </p:sp>
    </p:spTree>
    <p:extLst>
      <p:ext uri="{BB962C8B-B14F-4D97-AF65-F5344CB8AC3E}">
        <p14:creationId xmlns:p14="http://schemas.microsoft.com/office/powerpoint/2010/main" val="271496227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ACD6FBA-8DC1-48FD-9CA4-FBD439FA7BAC}" type="slidenum">
              <a:rPr lang="en-US" smtClean="0"/>
              <a:t>10</a:t>
            </a:fld>
            <a:endParaRPr lang="en-US"/>
          </a:p>
        </p:txBody>
      </p:sp>
    </p:spTree>
    <p:extLst>
      <p:ext uri="{BB962C8B-B14F-4D97-AF65-F5344CB8AC3E}">
        <p14:creationId xmlns:p14="http://schemas.microsoft.com/office/powerpoint/2010/main" val="260129675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ACD6FBA-8DC1-48FD-9CA4-FBD439FA7BAC}" type="slidenum">
              <a:rPr lang="en-US" smtClean="0"/>
              <a:t>11</a:t>
            </a:fld>
            <a:endParaRPr lang="en-US"/>
          </a:p>
        </p:txBody>
      </p:sp>
    </p:spTree>
    <p:extLst>
      <p:ext uri="{BB962C8B-B14F-4D97-AF65-F5344CB8AC3E}">
        <p14:creationId xmlns:p14="http://schemas.microsoft.com/office/powerpoint/2010/main" val="286501853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ACD6FBA-8DC1-48FD-9CA4-FBD439FA7BAC}" type="slidenum">
              <a:rPr lang="en-US" smtClean="0"/>
              <a:t>25</a:t>
            </a:fld>
            <a:endParaRPr lang="en-US"/>
          </a:p>
        </p:txBody>
      </p:sp>
    </p:spTree>
    <p:extLst>
      <p:ext uri="{BB962C8B-B14F-4D97-AF65-F5344CB8AC3E}">
        <p14:creationId xmlns:p14="http://schemas.microsoft.com/office/powerpoint/2010/main" val="171869411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ACD6FBA-8DC1-48FD-9CA4-FBD439FA7BAC}" type="slidenum">
              <a:rPr lang="en-US" smtClean="0"/>
              <a:t>33</a:t>
            </a:fld>
            <a:endParaRPr lang="en-US"/>
          </a:p>
        </p:txBody>
      </p:sp>
    </p:spTree>
    <p:extLst>
      <p:ext uri="{BB962C8B-B14F-4D97-AF65-F5344CB8AC3E}">
        <p14:creationId xmlns:p14="http://schemas.microsoft.com/office/powerpoint/2010/main" val="424617425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778284CD-11D0-4122-9E47-7D03FB8BF228}" type="datetimeFigureOut">
              <a:rPr lang="en-US" smtClean="0"/>
              <a:t>9/30/2020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A09D8FE-4A83-4C07-91E6-027D6D662FBC}" type="slidenum">
              <a:rPr lang="en-US" smtClean="0"/>
              <a:t>‹#›</a:t>
            </a:fld>
            <a:endParaRPr lang="en-US"/>
          </a:p>
        </p:txBody>
      </p:sp>
    </p:spTree>
    <p:extLst>
      <p:ext uri="{BB962C8B-B14F-4D97-AF65-F5344CB8AC3E}">
        <p14:creationId xmlns:p14="http://schemas.microsoft.com/office/powerpoint/2010/main" val="343712808"/>
      </p:ext>
    </p:extLst>
  </p:cSld>
  <p:clrMapOvr>
    <a:masterClrMapping/>
  </p:clrMapOvr>
  <p:extLst>
    <p:ext uri="{DCECCB84-F9BA-43D5-87BE-67443E8EF086}">
      <p15:sldGuideLst xmlns:p15="http://schemas.microsoft.com/office/powerpoint/2012/main"/>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78284CD-11D0-4122-9E47-7D03FB8BF228}" type="datetimeFigureOut">
              <a:rPr lang="en-US" smtClean="0"/>
              <a:t>9/30/2020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A09D8FE-4A83-4C07-91E6-027D6D662FBC}" type="slidenum">
              <a:rPr lang="en-US" smtClean="0"/>
              <a:t>‹#›</a:t>
            </a:fld>
            <a:endParaRPr lang="en-US"/>
          </a:p>
        </p:txBody>
      </p:sp>
    </p:spTree>
    <p:extLst>
      <p:ext uri="{BB962C8B-B14F-4D97-AF65-F5344CB8AC3E}">
        <p14:creationId xmlns:p14="http://schemas.microsoft.com/office/powerpoint/2010/main" val="362120867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78284CD-11D0-4122-9E47-7D03FB8BF228}" type="datetimeFigureOut">
              <a:rPr lang="en-US" smtClean="0"/>
              <a:t>9/30/2020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A09D8FE-4A83-4C07-91E6-027D6D662FBC}" type="slidenum">
              <a:rPr lang="en-US" smtClean="0"/>
              <a:t>‹#›</a:t>
            </a:fld>
            <a:endParaRPr lang="en-US"/>
          </a:p>
        </p:txBody>
      </p:sp>
    </p:spTree>
    <p:extLst>
      <p:ext uri="{BB962C8B-B14F-4D97-AF65-F5344CB8AC3E}">
        <p14:creationId xmlns:p14="http://schemas.microsoft.com/office/powerpoint/2010/main" val="13705098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78284CD-11D0-4122-9E47-7D03FB8BF228}" type="datetimeFigureOut">
              <a:rPr lang="en-US" smtClean="0"/>
              <a:t>9/30/2020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A09D8FE-4A83-4C07-91E6-027D6D662FBC}" type="slidenum">
              <a:rPr lang="en-US" smtClean="0"/>
              <a:t>‹#›</a:t>
            </a:fld>
            <a:endParaRPr lang="en-US"/>
          </a:p>
        </p:txBody>
      </p:sp>
    </p:spTree>
    <p:extLst>
      <p:ext uri="{BB962C8B-B14F-4D97-AF65-F5344CB8AC3E}">
        <p14:creationId xmlns:p14="http://schemas.microsoft.com/office/powerpoint/2010/main" val="44863104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778284CD-11D0-4122-9E47-7D03FB8BF228}" type="datetimeFigureOut">
              <a:rPr lang="en-US" smtClean="0"/>
              <a:t>9/30/2020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A09D8FE-4A83-4C07-91E6-027D6D662FBC}" type="slidenum">
              <a:rPr lang="en-US" smtClean="0"/>
              <a:t>‹#›</a:t>
            </a:fld>
            <a:endParaRPr lang="en-US"/>
          </a:p>
        </p:txBody>
      </p:sp>
    </p:spTree>
    <p:extLst>
      <p:ext uri="{BB962C8B-B14F-4D97-AF65-F5344CB8AC3E}">
        <p14:creationId xmlns:p14="http://schemas.microsoft.com/office/powerpoint/2010/main" val="425429668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778284CD-11D0-4122-9E47-7D03FB8BF228}" type="datetimeFigureOut">
              <a:rPr lang="en-US" smtClean="0"/>
              <a:t>9/30/2020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A09D8FE-4A83-4C07-91E6-027D6D662FBC}" type="slidenum">
              <a:rPr lang="en-US" smtClean="0"/>
              <a:t>‹#›</a:t>
            </a:fld>
            <a:endParaRPr lang="en-US"/>
          </a:p>
        </p:txBody>
      </p:sp>
    </p:spTree>
    <p:extLst>
      <p:ext uri="{BB962C8B-B14F-4D97-AF65-F5344CB8AC3E}">
        <p14:creationId xmlns:p14="http://schemas.microsoft.com/office/powerpoint/2010/main" val="146702503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778284CD-11D0-4122-9E47-7D03FB8BF228}" type="datetimeFigureOut">
              <a:rPr lang="en-US" smtClean="0"/>
              <a:t>9/30/2020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A09D8FE-4A83-4C07-91E6-027D6D662FBC}" type="slidenum">
              <a:rPr lang="en-US" smtClean="0"/>
              <a:t>‹#›</a:t>
            </a:fld>
            <a:endParaRPr lang="en-US"/>
          </a:p>
        </p:txBody>
      </p:sp>
    </p:spTree>
    <p:extLst>
      <p:ext uri="{BB962C8B-B14F-4D97-AF65-F5344CB8AC3E}">
        <p14:creationId xmlns:p14="http://schemas.microsoft.com/office/powerpoint/2010/main" val="205481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778284CD-11D0-4122-9E47-7D03FB8BF228}" type="datetimeFigureOut">
              <a:rPr lang="en-US" smtClean="0"/>
              <a:t>9/30/2020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A09D8FE-4A83-4C07-91E6-027D6D662FBC}" type="slidenum">
              <a:rPr lang="en-US" smtClean="0"/>
              <a:t>‹#›</a:t>
            </a:fld>
            <a:endParaRPr lang="en-US"/>
          </a:p>
        </p:txBody>
      </p:sp>
    </p:spTree>
    <p:extLst>
      <p:ext uri="{BB962C8B-B14F-4D97-AF65-F5344CB8AC3E}">
        <p14:creationId xmlns:p14="http://schemas.microsoft.com/office/powerpoint/2010/main" val="37150825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78284CD-11D0-4122-9E47-7D03FB8BF228}" type="datetimeFigureOut">
              <a:rPr lang="en-US" smtClean="0"/>
              <a:t>9/30/2020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A09D8FE-4A83-4C07-91E6-027D6D662FBC}" type="slidenum">
              <a:rPr lang="en-US" smtClean="0"/>
              <a:t>‹#›</a:t>
            </a:fld>
            <a:endParaRPr lang="en-US"/>
          </a:p>
        </p:txBody>
      </p:sp>
    </p:spTree>
    <p:extLst>
      <p:ext uri="{BB962C8B-B14F-4D97-AF65-F5344CB8AC3E}">
        <p14:creationId xmlns:p14="http://schemas.microsoft.com/office/powerpoint/2010/main" val="343110533"/>
      </p:ext>
    </p:extLst>
  </p:cSld>
  <p:clrMapOvr>
    <a:masterClrMapping/>
  </p:clrMapOvr>
  <p:extLst>
    <p:ext uri="{DCECCB84-F9BA-43D5-87BE-67443E8EF086}">
      <p15:sldGuideLst xmlns:p15="http://schemas.microsoft.com/office/powerpoint/2012/main"/>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778284CD-11D0-4122-9E47-7D03FB8BF228}" type="datetimeFigureOut">
              <a:rPr lang="en-US" smtClean="0"/>
              <a:t>9/30/2020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A09D8FE-4A83-4C07-91E6-027D6D662FBC}" type="slidenum">
              <a:rPr lang="en-US" smtClean="0"/>
              <a:t>‹#›</a:t>
            </a:fld>
            <a:endParaRPr lang="en-US"/>
          </a:p>
        </p:txBody>
      </p:sp>
    </p:spTree>
    <p:extLst>
      <p:ext uri="{BB962C8B-B14F-4D97-AF65-F5344CB8AC3E}">
        <p14:creationId xmlns:p14="http://schemas.microsoft.com/office/powerpoint/2010/main" val="2238222395"/>
      </p:ext>
    </p:extLst>
  </p:cSld>
  <p:clrMapOvr>
    <a:masterClrMapping/>
  </p:clrMapOvr>
  <p:extLst>
    <p:ext uri="{DCECCB84-F9BA-43D5-87BE-67443E8EF086}">
      <p15:sldGuideLst xmlns:p15="http://schemas.microsoft.com/office/powerpoint/2012/main"/>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778284CD-11D0-4122-9E47-7D03FB8BF228}" type="datetimeFigureOut">
              <a:rPr lang="en-US" smtClean="0"/>
              <a:t>9/30/2020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A09D8FE-4A83-4C07-91E6-027D6D662FBC}" type="slidenum">
              <a:rPr lang="en-US" smtClean="0"/>
              <a:t>‹#›</a:t>
            </a:fld>
            <a:endParaRPr lang="en-US"/>
          </a:p>
        </p:txBody>
      </p:sp>
    </p:spTree>
    <p:extLst>
      <p:ext uri="{BB962C8B-B14F-4D97-AF65-F5344CB8AC3E}">
        <p14:creationId xmlns:p14="http://schemas.microsoft.com/office/powerpoint/2010/main" val="102160503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78284CD-11D0-4122-9E47-7D03FB8BF228}" type="datetimeFigureOut">
              <a:rPr lang="en-US" smtClean="0"/>
              <a:t>9/30/2020</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A09D8FE-4A83-4C07-91E6-027D6D662FBC}" type="slidenum">
              <a:rPr lang="en-US" smtClean="0"/>
              <a:t>‹#›</a:t>
            </a:fld>
            <a:endParaRPr lang="en-US"/>
          </a:p>
        </p:txBody>
      </p:sp>
    </p:spTree>
    <p:extLst>
      <p:ext uri="{BB962C8B-B14F-4D97-AF65-F5344CB8AC3E}">
        <p14:creationId xmlns:p14="http://schemas.microsoft.com/office/powerpoint/2010/main" val="1443934970"/>
      </p:ext>
    </p:extLst>
  </p:cSld>
  <p:clrMap bg1="lt1" tx1="dk1" bg2="lt2" tx2="dk2" accent1="accent1" accent2="accent2" accent3="accent3" accent4="accent4" accent5="accent5" accent6="accent6" hlink="hlink" folHlink="folHlink"/>
  <p:sldLayoutIdLst>
    <p:sldLayoutId id="2147484302" r:id="rId1"/>
    <p:sldLayoutId id="2147484303" r:id="rId2"/>
    <p:sldLayoutId id="2147484304" r:id="rId3"/>
    <p:sldLayoutId id="2147484305" r:id="rId4"/>
    <p:sldLayoutId id="2147484306" r:id="rId5"/>
    <p:sldLayoutId id="2147484307" r:id="rId6"/>
    <p:sldLayoutId id="2147484308" r:id="rId7"/>
    <p:sldLayoutId id="2147484309" r:id="rId8"/>
    <p:sldLayoutId id="2147484310" r:id="rId9"/>
    <p:sldLayoutId id="2147484311" r:id="rId10"/>
    <p:sldLayoutId id="2147484312"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hyperlink" Target="http://ezproxy.msu.edu/login?url=https://fconline.foundationcenter.org/ipl.php"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7.xml"/><Relationship Id="rId5" Type="http://schemas.openxmlformats.org/officeDocument/2006/relationships/image" Target="../media/image34.svg"/><Relationship Id="rId4" Type="http://schemas.openxmlformats.org/officeDocument/2006/relationships/image" Target="../media/image33.png"/></Relationships>
</file>

<file path=ppt/slides/_rels/slide28.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9.pn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hyperlink" Target="mailto:ezzoa@msu.edu" TargetMode="External"/><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7D8E67F2-F753-4E06-8229-4970A672583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6483095" cy="6854272"/>
          </a:xfrm>
          <a:prstGeom prst="rect">
            <a:avLst/>
          </a:prstGeom>
          <a:gradFill>
            <a:gsLst>
              <a:gs pos="0">
                <a:schemeClr val="accent1">
                  <a:lumMod val="100000"/>
                  <a:alpha val="82000"/>
                </a:schemeClr>
              </a:gs>
              <a:gs pos="25000">
                <a:schemeClr val="accent1">
                  <a:alpha val="60000"/>
                </a:schemeClr>
              </a:gs>
              <a:gs pos="94000">
                <a:schemeClr val="bg2">
                  <a:lumMod val="75000"/>
                </a:schemeClr>
              </a:gs>
              <a:gs pos="100000">
                <a:schemeClr val="bg2">
                  <a:lumMod val="7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6" name="Picture 25">
            <a:extLst>
              <a:ext uri="{FF2B5EF4-FFF2-40B4-BE49-F238E27FC236}">
                <a16:creationId xmlns:a16="http://schemas.microsoft.com/office/drawing/2014/main" id="{2EE1BDFD-564B-44A4-841A-50D6A8E75CB4}"/>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7" name="Title 16"/>
          <p:cNvSpPr>
            <a:spLocks noGrp="1"/>
          </p:cNvSpPr>
          <p:nvPr>
            <p:ph type="ctrTitle"/>
          </p:nvPr>
        </p:nvSpPr>
        <p:spPr>
          <a:xfrm>
            <a:off x="5391807" y="802954"/>
            <a:ext cx="6166334" cy="3769045"/>
          </a:xfrm>
        </p:spPr>
        <p:txBody>
          <a:bodyPr vert="horz" lIns="91440" tIns="45720" rIns="91440" bIns="45720" rtlCol="0" anchor="ctr">
            <a:noAutofit/>
          </a:bodyPr>
          <a:lstStyle/>
          <a:p>
            <a:r>
              <a:rPr lang="en-US" sz="5400" b="1" kern="1200" dirty="0">
                <a:solidFill>
                  <a:srgbClr val="000000"/>
                </a:solidFill>
                <a:latin typeface="+mn-lt"/>
                <a:ea typeface="+mj-ea"/>
                <a:cs typeface="+mj-cs"/>
              </a:rPr>
              <a:t>Finding Funding Beyond Grants.gov:</a:t>
            </a:r>
            <a:br>
              <a:rPr lang="en-US" sz="5400" b="1" kern="1200" dirty="0">
                <a:solidFill>
                  <a:srgbClr val="000000"/>
                </a:solidFill>
                <a:latin typeface="+mn-lt"/>
                <a:ea typeface="+mj-ea"/>
                <a:cs typeface="+mj-cs"/>
              </a:rPr>
            </a:br>
            <a:br>
              <a:rPr lang="en-US" sz="5400" kern="1200" dirty="0">
                <a:solidFill>
                  <a:srgbClr val="000000"/>
                </a:solidFill>
                <a:latin typeface="+mn-lt"/>
                <a:ea typeface="+mj-ea"/>
                <a:cs typeface="+mj-cs"/>
              </a:rPr>
            </a:br>
            <a:r>
              <a:rPr lang="en-US" sz="5400" b="1" kern="1200" dirty="0">
                <a:solidFill>
                  <a:srgbClr val="000000"/>
                </a:solidFill>
                <a:latin typeface="+mn-lt"/>
                <a:ea typeface="+mj-ea"/>
                <a:cs typeface="+mj-cs"/>
              </a:rPr>
              <a:t>Foundation Directory Online</a:t>
            </a:r>
          </a:p>
        </p:txBody>
      </p:sp>
      <p:sp>
        <p:nvSpPr>
          <p:cNvPr id="28" name="Freeform 60">
            <a:extLst>
              <a:ext uri="{FF2B5EF4-FFF2-40B4-BE49-F238E27FC236}">
                <a16:creationId xmlns:a16="http://schemas.microsoft.com/office/drawing/2014/main" id="{007B8288-68CC-4847-8419-CF535B6B7EE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763882" y="0"/>
            <a:ext cx="3880988" cy="2206512"/>
          </a:xfrm>
          <a:custGeom>
            <a:avLst/>
            <a:gdLst>
              <a:gd name="connsiteX0" fmla="*/ 20753 w 3960193"/>
              <a:gd name="connsiteY0" fmla="*/ 0 h 2251543"/>
              <a:gd name="connsiteX1" fmla="*/ 3939440 w 3960193"/>
              <a:gd name="connsiteY1" fmla="*/ 0 h 2251543"/>
              <a:gd name="connsiteX2" fmla="*/ 3949969 w 3960193"/>
              <a:gd name="connsiteY2" fmla="*/ 68994 h 2251543"/>
              <a:gd name="connsiteX3" fmla="*/ 3960193 w 3960193"/>
              <a:gd name="connsiteY3" fmla="*/ 271447 h 2251543"/>
              <a:gd name="connsiteX4" fmla="*/ 1980096 w 3960193"/>
              <a:gd name="connsiteY4" fmla="*/ 2251543 h 2251543"/>
              <a:gd name="connsiteX5" fmla="*/ 0 w 3960193"/>
              <a:gd name="connsiteY5" fmla="*/ 271447 h 2251543"/>
              <a:gd name="connsiteX6" fmla="*/ 10224 w 3960193"/>
              <a:gd name="connsiteY6" fmla="*/ 68994 h 22515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960193" h="2251543">
                <a:moveTo>
                  <a:pt x="20753" y="0"/>
                </a:moveTo>
                <a:lnTo>
                  <a:pt x="3939440" y="0"/>
                </a:lnTo>
                <a:lnTo>
                  <a:pt x="3949969" y="68994"/>
                </a:lnTo>
                <a:cubicBezTo>
                  <a:pt x="3956730" y="135559"/>
                  <a:pt x="3960193" y="203099"/>
                  <a:pt x="3960193" y="271447"/>
                </a:cubicBezTo>
                <a:cubicBezTo>
                  <a:pt x="3960193" y="1365024"/>
                  <a:pt x="3073674" y="2251543"/>
                  <a:pt x="1980096" y="2251543"/>
                </a:cubicBezTo>
                <a:cubicBezTo>
                  <a:pt x="886519" y="2251543"/>
                  <a:pt x="0" y="1365024"/>
                  <a:pt x="0" y="271447"/>
                </a:cubicBezTo>
                <a:cubicBezTo>
                  <a:pt x="0" y="203099"/>
                  <a:pt x="3463" y="135559"/>
                  <a:pt x="10224" y="68994"/>
                </a:cubicBezTo>
                <a:close/>
              </a:path>
            </a:pathLst>
          </a:custGeom>
          <a:solidFill>
            <a:srgbClr val="FFFFFF"/>
          </a:solidFill>
          <a:ln>
            <a:gradFill>
              <a:gsLst>
                <a:gs pos="0">
                  <a:schemeClr val="accent1">
                    <a:lumMod val="40000"/>
                    <a:lumOff val="60000"/>
                  </a:schemeClr>
                </a:gs>
                <a:gs pos="23000">
                  <a:schemeClr val="accent1">
                    <a:lumMod val="45000"/>
                    <a:lumOff val="55000"/>
                  </a:schemeClr>
                </a:gs>
                <a:gs pos="83000">
                  <a:schemeClr val="bg2">
                    <a:lumMod val="75000"/>
                  </a:schemeClr>
                </a:gs>
                <a:gs pos="100000">
                  <a:schemeClr val="bg2">
                    <a:lumMod val="7500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5" name="Picture 4" descr="MSU Libraries Logo">
            <a:extLst>
              <a:ext uri="{FF2B5EF4-FFF2-40B4-BE49-F238E27FC236}">
                <a16:creationId xmlns:a16="http://schemas.microsoft.com/office/drawing/2014/main" id="{D98F0301-FEFE-4067-A728-C2E3AB36595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909160" y="213398"/>
            <a:ext cx="1597361" cy="1360715"/>
          </a:xfrm>
          <a:prstGeom prst="rect">
            <a:avLst/>
          </a:prstGeom>
        </p:spPr>
      </p:pic>
      <p:sp>
        <p:nvSpPr>
          <p:cNvPr id="30" name="Freeform 68">
            <a:extLst>
              <a:ext uri="{FF2B5EF4-FFF2-40B4-BE49-F238E27FC236}">
                <a16:creationId xmlns:a16="http://schemas.microsoft.com/office/drawing/2014/main" id="{32BA8EA8-C1B6-4309-B674-F9F399B9628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912701"/>
            <a:ext cx="4942589" cy="3945299"/>
          </a:xfrm>
          <a:custGeom>
            <a:avLst/>
            <a:gdLst>
              <a:gd name="connsiteX0" fmla="*/ 2223943 w 4942589"/>
              <a:gd name="connsiteY0" fmla="*/ 0 h 3945299"/>
              <a:gd name="connsiteX1" fmla="*/ 4942589 w 4942589"/>
              <a:gd name="connsiteY1" fmla="*/ 2718646 h 3945299"/>
              <a:gd name="connsiteX2" fmla="*/ 4728945 w 4942589"/>
              <a:gd name="connsiteY2" fmla="*/ 3776866 h 3945299"/>
              <a:gd name="connsiteX3" fmla="*/ 4647806 w 4942589"/>
              <a:gd name="connsiteY3" fmla="*/ 3945299 h 3945299"/>
              <a:gd name="connsiteX4" fmla="*/ 0 w 4942589"/>
              <a:gd name="connsiteY4" fmla="*/ 3945299 h 3945299"/>
              <a:gd name="connsiteX5" fmla="*/ 0 w 4942589"/>
              <a:gd name="connsiteY5" fmla="*/ 1157971 h 3945299"/>
              <a:gd name="connsiteX6" fmla="*/ 126104 w 4942589"/>
              <a:gd name="connsiteY6" fmla="*/ 989335 h 3945299"/>
              <a:gd name="connsiteX7" fmla="*/ 2223943 w 4942589"/>
              <a:gd name="connsiteY7" fmla="*/ 0 h 39452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942589" h="3945299">
                <a:moveTo>
                  <a:pt x="2223943" y="0"/>
                </a:moveTo>
                <a:cubicBezTo>
                  <a:pt x="3725410" y="0"/>
                  <a:pt x="4942589" y="1217179"/>
                  <a:pt x="4942589" y="2718646"/>
                </a:cubicBezTo>
                <a:cubicBezTo>
                  <a:pt x="4942589" y="3094013"/>
                  <a:pt x="4866516" y="3451612"/>
                  <a:pt x="4728945" y="3776866"/>
                </a:cubicBezTo>
                <a:lnTo>
                  <a:pt x="4647806" y="3945299"/>
                </a:lnTo>
                <a:lnTo>
                  <a:pt x="0" y="3945299"/>
                </a:lnTo>
                <a:lnTo>
                  <a:pt x="0" y="1157971"/>
                </a:lnTo>
                <a:lnTo>
                  <a:pt x="126104" y="989335"/>
                </a:lnTo>
                <a:cubicBezTo>
                  <a:pt x="624744" y="385123"/>
                  <a:pt x="1379368" y="0"/>
                  <a:pt x="2223943" y="0"/>
                </a:cubicBezTo>
                <a:close/>
              </a:path>
            </a:pathLst>
          </a:custGeom>
          <a:solidFill>
            <a:srgbClr val="FFFFFF"/>
          </a:solidFill>
          <a:ln>
            <a:gradFill>
              <a:gsLst>
                <a:gs pos="0">
                  <a:schemeClr val="accent1">
                    <a:lumMod val="40000"/>
                    <a:lumOff val="60000"/>
                  </a:schemeClr>
                </a:gs>
                <a:gs pos="23000">
                  <a:schemeClr val="accent1">
                    <a:lumMod val="45000"/>
                    <a:lumOff val="55000"/>
                  </a:schemeClr>
                </a:gs>
                <a:gs pos="83000">
                  <a:schemeClr val="bg2">
                    <a:lumMod val="75000"/>
                  </a:schemeClr>
                </a:gs>
                <a:gs pos="100000">
                  <a:schemeClr val="bg2">
                    <a:lumMod val="7500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19" name="Picture 18" descr="MSU Libraries Logo"/>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33859" y="3875314"/>
            <a:ext cx="3134851" cy="2670429"/>
          </a:xfrm>
          <a:prstGeom prst="rect">
            <a:avLst/>
          </a:prstGeom>
        </p:spPr>
      </p:pic>
      <p:sp>
        <p:nvSpPr>
          <p:cNvPr id="18" name="Subtitle 17"/>
          <p:cNvSpPr>
            <a:spLocks noGrp="1"/>
          </p:cNvSpPr>
          <p:nvPr>
            <p:ph type="subTitle" idx="1"/>
          </p:nvPr>
        </p:nvSpPr>
        <p:spPr>
          <a:xfrm>
            <a:off x="6090574" y="4871545"/>
            <a:ext cx="4977578" cy="1189426"/>
          </a:xfrm>
        </p:spPr>
        <p:txBody>
          <a:bodyPr vert="horz" lIns="91440" tIns="45720" rIns="91440" bIns="45720" rtlCol="0" anchor="ctr">
            <a:normAutofit fontScale="70000" lnSpcReduction="20000"/>
          </a:bodyPr>
          <a:lstStyle/>
          <a:p>
            <a:pPr indent="-228600" algn="l">
              <a:spcBef>
                <a:spcPts val="0"/>
              </a:spcBef>
              <a:buFont typeface="Arial" panose="020B0604020202020204" pitchFamily="34" charset="0"/>
              <a:buChar char="•"/>
            </a:pPr>
            <a:endParaRPr lang="en-US" sz="2000" kern="1200" dirty="0">
              <a:solidFill>
                <a:srgbClr val="000000"/>
              </a:solidFill>
              <a:latin typeface="+mn-lt"/>
              <a:ea typeface="+mn-ea"/>
              <a:cs typeface="+mn-cs"/>
            </a:endParaRPr>
          </a:p>
          <a:p>
            <a:pPr algn="l">
              <a:spcBef>
                <a:spcPts val="0"/>
              </a:spcBef>
            </a:pPr>
            <a:r>
              <a:rPr lang="en-US" sz="4000" kern="1200" dirty="0">
                <a:solidFill>
                  <a:srgbClr val="000000"/>
                </a:solidFill>
                <a:latin typeface="+mn-lt"/>
                <a:ea typeface="+mn-ea"/>
                <a:cs typeface="+mn-cs"/>
              </a:rPr>
              <a:t>	Anita Ezzo</a:t>
            </a:r>
          </a:p>
          <a:p>
            <a:pPr algn="l">
              <a:spcBef>
                <a:spcPts val="0"/>
              </a:spcBef>
            </a:pPr>
            <a:r>
              <a:rPr lang="en-US" sz="4000" kern="1200" dirty="0">
                <a:solidFill>
                  <a:srgbClr val="000000"/>
                </a:solidFill>
                <a:latin typeface="+mn-lt"/>
                <a:ea typeface="+mn-ea"/>
                <a:cs typeface="+mn-cs"/>
              </a:rPr>
              <a:t>	Grants Librarian</a:t>
            </a:r>
          </a:p>
          <a:p>
            <a:pPr algn="l">
              <a:spcBef>
                <a:spcPts val="0"/>
              </a:spcBef>
            </a:pPr>
            <a:r>
              <a:rPr lang="en-US" sz="4000" dirty="0">
                <a:solidFill>
                  <a:srgbClr val="000000"/>
                </a:solidFill>
              </a:rPr>
              <a:t>	October 1, 2020</a:t>
            </a:r>
            <a:endParaRPr lang="en-US" sz="4000" kern="1200" dirty="0">
              <a:solidFill>
                <a:srgbClr val="000000"/>
              </a:solidFill>
              <a:latin typeface="+mn-lt"/>
              <a:ea typeface="+mn-ea"/>
              <a:cs typeface="+mn-cs"/>
            </a:endParaRPr>
          </a:p>
          <a:p>
            <a:pPr indent="-228600" algn="l">
              <a:buFont typeface="Arial" panose="020B0604020202020204" pitchFamily="34" charset="0"/>
              <a:buChar char="•"/>
            </a:pPr>
            <a:endParaRPr lang="en-US" sz="2000" kern="1200" dirty="0">
              <a:solidFill>
                <a:srgbClr val="000000"/>
              </a:solidFill>
              <a:latin typeface="+mn-lt"/>
              <a:ea typeface="+mn-ea"/>
              <a:cs typeface="+mn-cs"/>
            </a:endParaRPr>
          </a:p>
        </p:txBody>
      </p:sp>
    </p:spTree>
    <p:extLst>
      <p:ext uri="{BB962C8B-B14F-4D97-AF65-F5344CB8AC3E}">
        <p14:creationId xmlns:p14="http://schemas.microsoft.com/office/powerpoint/2010/main" val="122199735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Top 5 grantmakers listed by number of awards. ">
            <a:extLst>
              <a:ext uri="{FF2B5EF4-FFF2-40B4-BE49-F238E27FC236}">
                <a16:creationId xmlns:a16="http://schemas.microsoft.com/office/drawing/2014/main" id="{F4F448B4-4639-4978-A6D1-4FC12A0B180A}"/>
              </a:ext>
            </a:extLst>
          </p:cNvPr>
          <p:cNvPicPr>
            <a:picLocks noChangeAspect="1"/>
          </p:cNvPicPr>
          <p:nvPr/>
        </p:nvPicPr>
        <p:blipFill>
          <a:blip r:embed="rId3"/>
          <a:stretch>
            <a:fillRect/>
          </a:stretch>
        </p:blipFill>
        <p:spPr>
          <a:xfrm>
            <a:off x="252248" y="283779"/>
            <a:ext cx="11571890" cy="6459962"/>
          </a:xfrm>
          <a:prstGeom prst="rect">
            <a:avLst/>
          </a:prstGeom>
          <a:ln>
            <a:solidFill>
              <a:schemeClr val="tx1"/>
            </a:solidFill>
          </a:ln>
        </p:spPr>
      </p:pic>
      <p:sp>
        <p:nvSpPr>
          <p:cNvPr id="3" name="Oval 2" descr="Circle drawing attention to Grant Count column.">
            <a:extLst>
              <a:ext uri="{FF2B5EF4-FFF2-40B4-BE49-F238E27FC236}">
                <a16:creationId xmlns:a16="http://schemas.microsoft.com/office/drawing/2014/main" id="{6F0DADF4-5231-4F40-A05C-DCA670B93789}"/>
              </a:ext>
            </a:extLst>
          </p:cNvPr>
          <p:cNvSpPr/>
          <p:nvPr/>
        </p:nvSpPr>
        <p:spPr>
          <a:xfrm>
            <a:off x="10405241" y="3026979"/>
            <a:ext cx="1182414" cy="402021"/>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3" hidden="1">
            <a:extLst>
              <a:ext uri="{FF2B5EF4-FFF2-40B4-BE49-F238E27FC236}">
                <a16:creationId xmlns:a16="http://schemas.microsoft.com/office/drawing/2014/main" id="{13D630BC-3C44-4275-B1F3-CCC3EEF88D72}"/>
              </a:ext>
            </a:extLst>
          </p:cNvPr>
          <p:cNvSpPr>
            <a:spLocks noGrp="1"/>
          </p:cNvSpPr>
          <p:nvPr>
            <p:ph type="title" idx="4294967295"/>
          </p:nvPr>
        </p:nvSpPr>
        <p:spPr/>
        <p:txBody>
          <a:bodyPr/>
          <a:lstStyle/>
          <a:p>
            <a:r>
              <a:rPr lang="en-US" dirty="0"/>
              <a:t>Grant</a:t>
            </a:r>
            <a:r>
              <a:rPr lang="en-US" baseline="0" dirty="0"/>
              <a:t> Count</a:t>
            </a:r>
            <a:endParaRPr lang="en-US" dirty="0"/>
          </a:p>
        </p:txBody>
      </p:sp>
    </p:spTree>
    <p:extLst>
      <p:ext uri="{BB962C8B-B14F-4D97-AF65-F5344CB8AC3E}">
        <p14:creationId xmlns:p14="http://schemas.microsoft.com/office/powerpoint/2010/main" val="192177369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Expanded Grantmaker list, showing filter for excluding grantmakers not accepting applications. ">
            <a:extLst>
              <a:ext uri="{FF2B5EF4-FFF2-40B4-BE49-F238E27FC236}">
                <a16:creationId xmlns:a16="http://schemas.microsoft.com/office/drawing/2014/main" id="{D52D0F48-7330-413D-BDFC-1BFD254E9316}"/>
              </a:ext>
            </a:extLst>
          </p:cNvPr>
          <p:cNvPicPr>
            <a:picLocks noChangeAspect="1"/>
          </p:cNvPicPr>
          <p:nvPr/>
        </p:nvPicPr>
        <p:blipFill>
          <a:blip r:embed="rId3"/>
          <a:stretch>
            <a:fillRect/>
          </a:stretch>
        </p:blipFill>
        <p:spPr>
          <a:xfrm>
            <a:off x="520262" y="195936"/>
            <a:ext cx="11130455" cy="6478361"/>
          </a:xfrm>
          <a:prstGeom prst="rect">
            <a:avLst/>
          </a:prstGeom>
          <a:ln>
            <a:solidFill>
              <a:schemeClr val="tx1"/>
            </a:solidFill>
          </a:ln>
        </p:spPr>
      </p:pic>
      <p:sp>
        <p:nvSpPr>
          <p:cNvPr id="3" name="Rectangle 2" descr="Red box around the funder, W. K. Kellogg Foundation.">
            <a:extLst>
              <a:ext uri="{FF2B5EF4-FFF2-40B4-BE49-F238E27FC236}">
                <a16:creationId xmlns:a16="http://schemas.microsoft.com/office/drawing/2014/main" id="{86E2FABA-AB00-42AD-AD69-7875526D9EA8}"/>
              </a:ext>
            </a:extLst>
          </p:cNvPr>
          <p:cNvSpPr/>
          <p:nvPr/>
        </p:nvSpPr>
        <p:spPr>
          <a:xfrm>
            <a:off x="541283" y="4067503"/>
            <a:ext cx="2233448" cy="425669"/>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noFill/>
            </a:endParaRPr>
          </a:p>
        </p:txBody>
      </p:sp>
      <p:sp>
        <p:nvSpPr>
          <p:cNvPr id="4" name="Speech Bubble: Rectangle 3" descr="Text box indicating that excluding grantmakers not accepting applications is not recommended.">
            <a:extLst>
              <a:ext uri="{FF2B5EF4-FFF2-40B4-BE49-F238E27FC236}">
                <a16:creationId xmlns:a16="http://schemas.microsoft.com/office/drawing/2014/main" id="{63837BAB-81D0-4260-8D54-626461D4FE97}"/>
              </a:ext>
            </a:extLst>
          </p:cNvPr>
          <p:cNvSpPr/>
          <p:nvPr/>
        </p:nvSpPr>
        <p:spPr>
          <a:xfrm>
            <a:off x="2191407" y="1608083"/>
            <a:ext cx="2900855" cy="612648"/>
          </a:xfrm>
          <a:prstGeom prst="wedgeRectCallout">
            <a:avLst>
              <a:gd name="adj1" fmla="val -32789"/>
              <a:gd name="adj2" fmla="val -99621"/>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Not recommended</a:t>
            </a:r>
          </a:p>
        </p:txBody>
      </p:sp>
      <p:sp>
        <p:nvSpPr>
          <p:cNvPr id="5" name="Title 4" hidden="1">
            <a:extLst>
              <a:ext uri="{FF2B5EF4-FFF2-40B4-BE49-F238E27FC236}">
                <a16:creationId xmlns:a16="http://schemas.microsoft.com/office/drawing/2014/main" id="{727650FC-DA88-44C4-B1EC-43120C5E2308}"/>
              </a:ext>
            </a:extLst>
          </p:cNvPr>
          <p:cNvSpPr>
            <a:spLocks noGrp="1"/>
          </p:cNvSpPr>
          <p:nvPr>
            <p:ph type="title" idx="4294967295"/>
          </p:nvPr>
        </p:nvSpPr>
        <p:spPr/>
        <p:txBody>
          <a:bodyPr/>
          <a:lstStyle/>
          <a:p>
            <a:r>
              <a:rPr lang="en-US" dirty="0"/>
              <a:t>Foundation Example</a:t>
            </a:r>
          </a:p>
        </p:txBody>
      </p:sp>
    </p:spTree>
    <p:extLst>
      <p:ext uri="{BB962C8B-B14F-4D97-AF65-F5344CB8AC3E}">
        <p14:creationId xmlns:p14="http://schemas.microsoft.com/office/powerpoint/2010/main" val="112069447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Top of the profile for the W. K. Kellogg Foundation showing 3 infographics  depicting funding priorities, where the money is going, and the size of the awards.">
            <a:extLst>
              <a:ext uri="{FF2B5EF4-FFF2-40B4-BE49-F238E27FC236}">
                <a16:creationId xmlns:a16="http://schemas.microsoft.com/office/drawing/2014/main" id="{4E549555-1E68-4F61-9262-BB52D5047C82}"/>
              </a:ext>
            </a:extLst>
          </p:cNvPr>
          <p:cNvPicPr>
            <a:picLocks noChangeAspect="1"/>
          </p:cNvPicPr>
          <p:nvPr/>
        </p:nvPicPr>
        <p:blipFill>
          <a:blip r:embed="rId2"/>
          <a:stretch>
            <a:fillRect/>
          </a:stretch>
        </p:blipFill>
        <p:spPr>
          <a:xfrm>
            <a:off x="409902" y="662152"/>
            <a:ext cx="11450395" cy="5916914"/>
          </a:xfrm>
          <a:prstGeom prst="rect">
            <a:avLst/>
          </a:prstGeom>
          <a:ln>
            <a:solidFill>
              <a:schemeClr val="tx1"/>
            </a:solidFill>
          </a:ln>
        </p:spPr>
      </p:pic>
      <p:sp>
        <p:nvSpPr>
          <p:cNvPr id="3" name="Title 2" hidden="1">
            <a:extLst>
              <a:ext uri="{FF2B5EF4-FFF2-40B4-BE49-F238E27FC236}">
                <a16:creationId xmlns:a16="http://schemas.microsoft.com/office/drawing/2014/main" id="{FF934877-82C0-4153-A8C3-84EA6B60A5C4}"/>
              </a:ext>
            </a:extLst>
          </p:cNvPr>
          <p:cNvSpPr>
            <a:spLocks noGrp="1"/>
          </p:cNvSpPr>
          <p:nvPr>
            <p:ph type="title" idx="4294967295"/>
          </p:nvPr>
        </p:nvSpPr>
        <p:spPr/>
        <p:txBody>
          <a:bodyPr/>
          <a:lstStyle/>
          <a:p>
            <a:r>
              <a:rPr lang="en-US" dirty="0"/>
              <a:t>Foundation </a:t>
            </a:r>
            <a:r>
              <a:rPr lang="en-US" dirty="0" err="1"/>
              <a:t>Cont</a:t>
            </a:r>
            <a:endParaRPr lang="en-US" dirty="0"/>
          </a:p>
        </p:txBody>
      </p:sp>
    </p:spTree>
    <p:extLst>
      <p:ext uri="{BB962C8B-B14F-4D97-AF65-F5344CB8AC3E}">
        <p14:creationId xmlns:p14="http://schemas.microsoft.com/office/powerpoint/2010/main" val="385513341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14DE05-5AE8-4A44-811F-F9DBEABA8719}"/>
              </a:ext>
            </a:extLst>
          </p:cNvPr>
          <p:cNvSpPr>
            <a:spLocks noGrp="1"/>
          </p:cNvSpPr>
          <p:nvPr>
            <p:ph type="title"/>
          </p:nvPr>
        </p:nvSpPr>
        <p:spPr>
          <a:xfrm>
            <a:off x="838200" y="365125"/>
            <a:ext cx="10515600" cy="1195661"/>
          </a:xfrm>
        </p:spPr>
        <p:txBody>
          <a:bodyPr>
            <a:normAutofit fontScale="90000"/>
          </a:bodyPr>
          <a:lstStyle/>
          <a:p>
            <a:pPr algn="ctr"/>
            <a:r>
              <a:rPr lang="en-US" b="1" dirty="0">
                <a:solidFill>
                  <a:schemeClr val="accent6">
                    <a:lumMod val="50000"/>
                  </a:schemeClr>
                </a:solidFill>
                <a:latin typeface="+mn-lt"/>
              </a:rPr>
              <a:t>View Giving Limitations under Applications/RFPs</a:t>
            </a:r>
          </a:p>
        </p:txBody>
      </p:sp>
      <p:pic>
        <p:nvPicPr>
          <p:cNvPr id="4" name="Content Placeholder 3" descr="&quot;Applications/RFPs&quot; section of the funder profile, showing giving limitations.">
            <a:extLst>
              <a:ext uri="{FF2B5EF4-FFF2-40B4-BE49-F238E27FC236}">
                <a16:creationId xmlns:a16="http://schemas.microsoft.com/office/drawing/2014/main" id="{A46E4D9B-E61E-4505-B628-E8DEDB1E2497}"/>
              </a:ext>
            </a:extLst>
          </p:cNvPr>
          <p:cNvPicPr>
            <a:picLocks noGrp="1" noChangeAspect="1"/>
          </p:cNvPicPr>
          <p:nvPr>
            <p:ph idx="1"/>
          </p:nvPr>
        </p:nvPicPr>
        <p:blipFill>
          <a:blip r:embed="rId2"/>
          <a:stretch>
            <a:fillRect/>
          </a:stretch>
        </p:blipFill>
        <p:spPr>
          <a:xfrm>
            <a:off x="1975690" y="1560786"/>
            <a:ext cx="8207398" cy="4679239"/>
          </a:xfrm>
          <a:prstGeom prst="rect">
            <a:avLst/>
          </a:prstGeom>
          <a:ln>
            <a:solidFill>
              <a:schemeClr val="tx1"/>
            </a:solidFill>
          </a:ln>
        </p:spPr>
      </p:pic>
      <p:sp>
        <p:nvSpPr>
          <p:cNvPr id="5" name="Arrow: Right 4" descr="Red arrow pointing to Giving Limitations.">
            <a:extLst>
              <a:ext uri="{FF2B5EF4-FFF2-40B4-BE49-F238E27FC236}">
                <a16:creationId xmlns:a16="http://schemas.microsoft.com/office/drawing/2014/main" id="{8CD9F186-FF16-4791-8CC5-D3162A19E447}"/>
              </a:ext>
            </a:extLst>
          </p:cNvPr>
          <p:cNvSpPr/>
          <p:nvPr/>
        </p:nvSpPr>
        <p:spPr>
          <a:xfrm>
            <a:off x="2459420" y="5054898"/>
            <a:ext cx="978408" cy="484632"/>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9133669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Grants awarded section of the Funder profile, showing the most common grant amount and grants by year and size.">
            <a:extLst>
              <a:ext uri="{FF2B5EF4-FFF2-40B4-BE49-F238E27FC236}">
                <a16:creationId xmlns:a16="http://schemas.microsoft.com/office/drawing/2014/main" id="{17BD98CD-F74A-4C4E-902B-EB1285DDBC20}"/>
              </a:ext>
            </a:extLst>
          </p:cNvPr>
          <p:cNvPicPr>
            <a:picLocks noChangeAspect="1"/>
          </p:cNvPicPr>
          <p:nvPr/>
        </p:nvPicPr>
        <p:blipFill>
          <a:blip r:embed="rId2"/>
          <a:stretch>
            <a:fillRect/>
          </a:stretch>
        </p:blipFill>
        <p:spPr>
          <a:xfrm>
            <a:off x="173420" y="1119352"/>
            <a:ext cx="11841863" cy="4760040"/>
          </a:xfrm>
          <a:prstGeom prst="rect">
            <a:avLst/>
          </a:prstGeom>
          <a:ln>
            <a:solidFill>
              <a:schemeClr val="tx1"/>
            </a:solidFill>
          </a:ln>
        </p:spPr>
      </p:pic>
      <p:sp>
        <p:nvSpPr>
          <p:cNvPr id="3" name="Rectangle 2" descr="Red box around the first recipient in the list: Michigan State University. ">
            <a:extLst>
              <a:ext uri="{FF2B5EF4-FFF2-40B4-BE49-F238E27FC236}">
                <a16:creationId xmlns:a16="http://schemas.microsoft.com/office/drawing/2014/main" id="{645ADA21-B271-4732-A75F-07A640BBA82F}"/>
              </a:ext>
            </a:extLst>
          </p:cNvPr>
          <p:cNvSpPr/>
          <p:nvPr/>
        </p:nvSpPr>
        <p:spPr>
          <a:xfrm>
            <a:off x="2396359" y="3626069"/>
            <a:ext cx="1702675" cy="299545"/>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0000"/>
              </a:solidFill>
            </a:endParaRPr>
          </a:p>
        </p:txBody>
      </p:sp>
      <p:sp>
        <p:nvSpPr>
          <p:cNvPr id="4" name="Oval 3" descr="Circle drawing attention to the most common grant amount.">
            <a:extLst>
              <a:ext uri="{FF2B5EF4-FFF2-40B4-BE49-F238E27FC236}">
                <a16:creationId xmlns:a16="http://schemas.microsoft.com/office/drawing/2014/main" id="{9CDD7A68-33BB-483E-AB5A-A3072B169605}"/>
              </a:ext>
            </a:extLst>
          </p:cNvPr>
          <p:cNvSpPr/>
          <p:nvPr/>
        </p:nvSpPr>
        <p:spPr>
          <a:xfrm>
            <a:off x="5328745" y="2128345"/>
            <a:ext cx="3563007" cy="646386"/>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itle 4" hidden="1">
            <a:extLst>
              <a:ext uri="{FF2B5EF4-FFF2-40B4-BE49-F238E27FC236}">
                <a16:creationId xmlns:a16="http://schemas.microsoft.com/office/drawing/2014/main" id="{F64F72D9-DB14-4232-9ECE-496153A8CA9E}"/>
              </a:ext>
            </a:extLst>
          </p:cNvPr>
          <p:cNvSpPr>
            <a:spLocks noGrp="1"/>
          </p:cNvSpPr>
          <p:nvPr>
            <p:ph type="title" idx="4294967295"/>
          </p:nvPr>
        </p:nvSpPr>
        <p:spPr/>
        <p:txBody>
          <a:bodyPr/>
          <a:lstStyle/>
          <a:p>
            <a:r>
              <a:rPr lang="en-US" dirty="0"/>
              <a:t>Common dollars</a:t>
            </a:r>
          </a:p>
        </p:txBody>
      </p:sp>
    </p:spTree>
    <p:extLst>
      <p:ext uri="{BB962C8B-B14F-4D97-AF65-F5344CB8AC3E}">
        <p14:creationId xmlns:p14="http://schemas.microsoft.com/office/powerpoint/2010/main" val="339169496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Grant details for Michigan State University.">
            <a:extLst>
              <a:ext uri="{FF2B5EF4-FFF2-40B4-BE49-F238E27FC236}">
                <a16:creationId xmlns:a16="http://schemas.microsoft.com/office/drawing/2014/main" id="{064FD505-37A9-47B6-B7B9-91F51895E114}"/>
              </a:ext>
            </a:extLst>
          </p:cNvPr>
          <p:cNvPicPr>
            <a:picLocks noChangeAspect="1"/>
          </p:cNvPicPr>
          <p:nvPr/>
        </p:nvPicPr>
        <p:blipFill>
          <a:blip r:embed="rId2"/>
          <a:stretch>
            <a:fillRect/>
          </a:stretch>
        </p:blipFill>
        <p:spPr>
          <a:xfrm>
            <a:off x="308385" y="1758221"/>
            <a:ext cx="11499988" cy="3555509"/>
          </a:xfrm>
          <a:prstGeom prst="rect">
            <a:avLst/>
          </a:prstGeom>
          <a:ln>
            <a:solidFill>
              <a:schemeClr val="tx1"/>
            </a:solidFill>
          </a:ln>
        </p:spPr>
      </p:pic>
      <p:sp>
        <p:nvSpPr>
          <p:cNvPr id="3" name="Title 2" hidden="1">
            <a:extLst>
              <a:ext uri="{FF2B5EF4-FFF2-40B4-BE49-F238E27FC236}">
                <a16:creationId xmlns:a16="http://schemas.microsoft.com/office/drawing/2014/main" id="{9E412829-0211-4C1B-AD30-BE2544A12AB3}"/>
              </a:ext>
            </a:extLst>
          </p:cNvPr>
          <p:cNvSpPr>
            <a:spLocks noGrp="1"/>
          </p:cNvSpPr>
          <p:nvPr>
            <p:ph type="title" idx="4294967295"/>
          </p:nvPr>
        </p:nvSpPr>
        <p:spPr/>
        <p:txBody>
          <a:bodyPr/>
          <a:lstStyle/>
          <a:p>
            <a:r>
              <a:rPr lang="en-US" dirty="0"/>
              <a:t>Grant Details</a:t>
            </a:r>
          </a:p>
        </p:txBody>
      </p:sp>
    </p:spTree>
    <p:extLst>
      <p:ext uri="{BB962C8B-B14F-4D97-AF65-F5344CB8AC3E}">
        <p14:creationId xmlns:p14="http://schemas.microsoft.com/office/powerpoint/2010/main" val="211393035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Funding interests for the W. K. Kellogg Foundation.">
            <a:extLst>
              <a:ext uri="{FF2B5EF4-FFF2-40B4-BE49-F238E27FC236}">
                <a16:creationId xmlns:a16="http://schemas.microsoft.com/office/drawing/2014/main" id="{8460AE43-9153-42CC-86CF-E0F8D796D17C}"/>
              </a:ext>
            </a:extLst>
          </p:cNvPr>
          <p:cNvPicPr>
            <a:picLocks noChangeAspect="1"/>
          </p:cNvPicPr>
          <p:nvPr/>
        </p:nvPicPr>
        <p:blipFill>
          <a:blip r:embed="rId2"/>
          <a:stretch>
            <a:fillRect/>
          </a:stretch>
        </p:blipFill>
        <p:spPr>
          <a:xfrm>
            <a:off x="365913" y="1195075"/>
            <a:ext cx="11460174" cy="4467849"/>
          </a:xfrm>
          <a:prstGeom prst="rect">
            <a:avLst/>
          </a:prstGeom>
        </p:spPr>
      </p:pic>
      <p:sp>
        <p:nvSpPr>
          <p:cNvPr id="3" name="Title 2" hidden="1">
            <a:extLst>
              <a:ext uri="{FF2B5EF4-FFF2-40B4-BE49-F238E27FC236}">
                <a16:creationId xmlns:a16="http://schemas.microsoft.com/office/drawing/2014/main" id="{B95742F9-1F4D-4A6A-915C-97DE1201B7CD}"/>
              </a:ext>
            </a:extLst>
          </p:cNvPr>
          <p:cNvSpPr>
            <a:spLocks noGrp="1"/>
          </p:cNvSpPr>
          <p:nvPr>
            <p:ph type="title" idx="4294967295"/>
          </p:nvPr>
        </p:nvSpPr>
        <p:spPr/>
        <p:txBody>
          <a:bodyPr/>
          <a:lstStyle/>
          <a:p>
            <a:r>
              <a:rPr lang="en-US" dirty="0"/>
              <a:t>Funding Interests</a:t>
            </a:r>
          </a:p>
        </p:txBody>
      </p:sp>
    </p:spTree>
    <p:extLst>
      <p:ext uri="{BB962C8B-B14F-4D97-AF65-F5344CB8AC3E}">
        <p14:creationId xmlns:p14="http://schemas.microsoft.com/office/powerpoint/2010/main" val="196644187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Information About the Grantmaker, including Purpose &amp; Activities, Background, &amp; Program Areas, as well as  Other Funders to Consider. ">
            <a:extLst>
              <a:ext uri="{FF2B5EF4-FFF2-40B4-BE49-F238E27FC236}">
                <a16:creationId xmlns:a16="http://schemas.microsoft.com/office/drawing/2014/main" id="{E263AC82-E276-4E6A-8AE6-42BA1E5FB3A0}"/>
              </a:ext>
            </a:extLst>
          </p:cNvPr>
          <p:cNvPicPr>
            <a:picLocks noChangeAspect="1"/>
          </p:cNvPicPr>
          <p:nvPr/>
        </p:nvPicPr>
        <p:blipFill>
          <a:blip r:embed="rId2"/>
          <a:stretch>
            <a:fillRect/>
          </a:stretch>
        </p:blipFill>
        <p:spPr>
          <a:xfrm>
            <a:off x="370676" y="313890"/>
            <a:ext cx="11450648" cy="6230219"/>
          </a:xfrm>
          <a:prstGeom prst="rect">
            <a:avLst/>
          </a:prstGeom>
        </p:spPr>
      </p:pic>
      <p:sp>
        <p:nvSpPr>
          <p:cNvPr id="3" name="Title 2" hidden="1">
            <a:extLst>
              <a:ext uri="{FF2B5EF4-FFF2-40B4-BE49-F238E27FC236}">
                <a16:creationId xmlns:a16="http://schemas.microsoft.com/office/drawing/2014/main" id="{23CC4D55-E420-4D09-AD1A-DA04A07C4D69}"/>
              </a:ext>
            </a:extLst>
          </p:cNvPr>
          <p:cNvSpPr>
            <a:spLocks noGrp="1"/>
          </p:cNvSpPr>
          <p:nvPr>
            <p:ph type="title" idx="4294967295"/>
          </p:nvPr>
        </p:nvSpPr>
        <p:spPr/>
        <p:txBody>
          <a:bodyPr/>
          <a:lstStyle/>
          <a:p>
            <a:r>
              <a:rPr lang="en-US" dirty="0"/>
              <a:t>Foundation Details</a:t>
            </a:r>
          </a:p>
        </p:txBody>
      </p:sp>
    </p:spTree>
    <p:extLst>
      <p:ext uri="{BB962C8B-B14F-4D97-AF65-F5344CB8AC3E}">
        <p14:creationId xmlns:p14="http://schemas.microsoft.com/office/powerpoint/2010/main" val="29781907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Who's Who section of the funder profile, listing Officers, Trustees, and Key staff with Linkedin information.">
            <a:extLst>
              <a:ext uri="{FF2B5EF4-FFF2-40B4-BE49-F238E27FC236}">
                <a16:creationId xmlns:a16="http://schemas.microsoft.com/office/drawing/2014/main" id="{E0C55961-5797-5D4D-BFC0-FE07A626F104}"/>
              </a:ext>
            </a:extLst>
          </p:cNvPr>
          <p:cNvPicPr>
            <a:picLocks noChangeAspect="1"/>
          </p:cNvPicPr>
          <p:nvPr/>
        </p:nvPicPr>
        <p:blipFill>
          <a:blip r:embed="rId2"/>
          <a:stretch>
            <a:fillRect/>
          </a:stretch>
        </p:blipFill>
        <p:spPr>
          <a:xfrm>
            <a:off x="399011" y="748144"/>
            <a:ext cx="11557000" cy="5673437"/>
          </a:xfrm>
          <a:prstGeom prst="rect">
            <a:avLst/>
          </a:prstGeom>
        </p:spPr>
      </p:pic>
      <p:sp>
        <p:nvSpPr>
          <p:cNvPr id="3" name="Title 2" hidden="1">
            <a:extLst>
              <a:ext uri="{FF2B5EF4-FFF2-40B4-BE49-F238E27FC236}">
                <a16:creationId xmlns:a16="http://schemas.microsoft.com/office/drawing/2014/main" id="{762ECEF8-C2C3-45C4-9D78-D6568735F3EC}"/>
              </a:ext>
            </a:extLst>
          </p:cNvPr>
          <p:cNvSpPr>
            <a:spLocks noGrp="1"/>
          </p:cNvSpPr>
          <p:nvPr>
            <p:ph type="title" idx="4294967295"/>
          </p:nvPr>
        </p:nvSpPr>
        <p:spPr/>
        <p:txBody>
          <a:bodyPr/>
          <a:lstStyle/>
          <a:p>
            <a:r>
              <a:rPr lang="en-US" dirty="0"/>
              <a:t>Who</a:t>
            </a:r>
          </a:p>
        </p:txBody>
      </p:sp>
    </p:spTree>
    <p:extLst>
      <p:ext uri="{BB962C8B-B14F-4D97-AF65-F5344CB8AC3E}">
        <p14:creationId xmlns:p14="http://schemas.microsoft.com/office/powerpoint/2010/main" val="19020322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Grants section of our search listing the 5 largest of the 713 grants are listed.">
            <a:extLst>
              <a:ext uri="{FF2B5EF4-FFF2-40B4-BE49-F238E27FC236}">
                <a16:creationId xmlns:a16="http://schemas.microsoft.com/office/drawing/2014/main" id="{0F649220-46F8-4D67-9C0D-B4199A5D8E5D}"/>
              </a:ext>
            </a:extLst>
          </p:cNvPr>
          <p:cNvPicPr>
            <a:picLocks noChangeAspect="1"/>
          </p:cNvPicPr>
          <p:nvPr/>
        </p:nvPicPr>
        <p:blipFill>
          <a:blip r:embed="rId2"/>
          <a:stretch>
            <a:fillRect/>
          </a:stretch>
        </p:blipFill>
        <p:spPr>
          <a:xfrm>
            <a:off x="234608" y="312974"/>
            <a:ext cx="11722784" cy="2748231"/>
          </a:xfrm>
          <a:prstGeom prst="rect">
            <a:avLst/>
          </a:prstGeom>
          <a:ln>
            <a:solidFill>
              <a:schemeClr val="tx1"/>
            </a:solidFill>
          </a:ln>
        </p:spPr>
      </p:pic>
      <p:pic>
        <p:nvPicPr>
          <p:cNvPr id="3" name="Picture 2" descr="Details on the grant awarded to the Michigan Department of Community Health. ">
            <a:extLst>
              <a:ext uri="{FF2B5EF4-FFF2-40B4-BE49-F238E27FC236}">
                <a16:creationId xmlns:a16="http://schemas.microsoft.com/office/drawing/2014/main" id="{A9BDB514-C6CC-4A55-93FF-8EEFB92E3ADA}"/>
              </a:ext>
            </a:extLst>
          </p:cNvPr>
          <p:cNvPicPr>
            <a:picLocks noChangeAspect="1"/>
          </p:cNvPicPr>
          <p:nvPr/>
        </p:nvPicPr>
        <p:blipFill>
          <a:blip r:embed="rId3"/>
          <a:stretch>
            <a:fillRect/>
          </a:stretch>
        </p:blipFill>
        <p:spPr>
          <a:xfrm>
            <a:off x="677918" y="3263462"/>
            <a:ext cx="10720552" cy="3493492"/>
          </a:xfrm>
          <a:prstGeom prst="rect">
            <a:avLst/>
          </a:prstGeom>
          <a:ln>
            <a:solidFill>
              <a:schemeClr val="tx1"/>
            </a:solidFill>
          </a:ln>
        </p:spPr>
      </p:pic>
      <p:sp>
        <p:nvSpPr>
          <p:cNvPr id="4" name="Rectangle 3" descr="Red box highlighting the Michigan Dept of Community Health as grant recipient.">
            <a:extLst>
              <a:ext uri="{FF2B5EF4-FFF2-40B4-BE49-F238E27FC236}">
                <a16:creationId xmlns:a16="http://schemas.microsoft.com/office/drawing/2014/main" id="{461F1379-7125-49CB-8458-C34A69B2739D}"/>
              </a:ext>
            </a:extLst>
          </p:cNvPr>
          <p:cNvSpPr/>
          <p:nvPr/>
        </p:nvSpPr>
        <p:spPr>
          <a:xfrm>
            <a:off x="299545" y="1008993"/>
            <a:ext cx="1813034" cy="283779"/>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descr="Red circle highlighting Michigan Dept of Community Health as the recipient in the grant details information.">
            <a:extLst>
              <a:ext uri="{FF2B5EF4-FFF2-40B4-BE49-F238E27FC236}">
                <a16:creationId xmlns:a16="http://schemas.microsoft.com/office/drawing/2014/main" id="{C03016A3-22C7-49E8-9A03-96F8AF73DBFC}"/>
              </a:ext>
            </a:extLst>
          </p:cNvPr>
          <p:cNvSpPr/>
          <p:nvPr/>
        </p:nvSpPr>
        <p:spPr>
          <a:xfrm>
            <a:off x="793530" y="3757225"/>
            <a:ext cx="3179380" cy="1145852"/>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 name="Straight Arrow Connector 5" descr="Arrow pointing to the Grant details box for the Michigan Dept of Community Health grant.">
            <a:extLst>
              <a:ext uri="{FF2B5EF4-FFF2-40B4-BE49-F238E27FC236}">
                <a16:creationId xmlns:a16="http://schemas.microsoft.com/office/drawing/2014/main" id="{FCBA70A2-8E3E-4F3F-831C-25B5E5B0E0EF}"/>
              </a:ext>
            </a:extLst>
          </p:cNvPr>
          <p:cNvCxnSpPr>
            <a:cxnSpLocks/>
          </p:cNvCxnSpPr>
          <p:nvPr/>
        </p:nvCxnSpPr>
        <p:spPr>
          <a:xfrm>
            <a:off x="1245476" y="1292772"/>
            <a:ext cx="993227" cy="2464453"/>
          </a:xfrm>
          <a:prstGeom prst="straightConnector1">
            <a:avLst/>
          </a:prstGeom>
          <a:ln w="76200">
            <a:solidFill>
              <a:schemeClr val="accent6">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5" name="Title 4" hidden="1">
            <a:extLst>
              <a:ext uri="{FF2B5EF4-FFF2-40B4-BE49-F238E27FC236}">
                <a16:creationId xmlns:a16="http://schemas.microsoft.com/office/drawing/2014/main" id="{35707F23-339E-4966-97C4-10AB3D810773}"/>
              </a:ext>
            </a:extLst>
          </p:cNvPr>
          <p:cNvSpPr>
            <a:spLocks noGrp="1"/>
          </p:cNvSpPr>
          <p:nvPr>
            <p:ph type="title" idx="4294967295"/>
          </p:nvPr>
        </p:nvSpPr>
        <p:spPr/>
        <p:txBody>
          <a:bodyPr/>
          <a:lstStyle/>
          <a:p>
            <a:r>
              <a:rPr lang="en-US" dirty="0"/>
              <a:t>Recipients</a:t>
            </a:r>
          </a:p>
        </p:txBody>
      </p:sp>
    </p:spTree>
    <p:extLst>
      <p:ext uri="{BB962C8B-B14F-4D97-AF65-F5344CB8AC3E}">
        <p14:creationId xmlns:p14="http://schemas.microsoft.com/office/powerpoint/2010/main" val="151138325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FD1E42-D2FE-413E-BCE5-578EF94AFE01}"/>
              </a:ext>
            </a:extLst>
          </p:cNvPr>
          <p:cNvSpPr>
            <a:spLocks noGrp="1"/>
          </p:cNvSpPr>
          <p:nvPr>
            <p:ph type="title"/>
          </p:nvPr>
        </p:nvSpPr>
        <p:spPr/>
        <p:txBody>
          <a:bodyPr>
            <a:normAutofit/>
          </a:bodyPr>
          <a:lstStyle/>
          <a:p>
            <a:pPr algn="ctr"/>
            <a:r>
              <a:rPr lang="en-US" b="1" dirty="0">
                <a:solidFill>
                  <a:schemeClr val="accent6">
                    <a:lumMod val="50000"/>
                  </a:schemeClr>
                </a:solidFill>
                <a:latin typeface="Calibri" panose="020F0502020204030204" pitchFamily="34" charset="0"/>
                <a:cs typeface="Calibri" panose="020F0502020204030204" pitchFamily="34" charset="0"/>
                <a:hlinkClick r:id="rId3">
                  <a:extLst>
                    <a:ext uri="{A12FA001-AC4F-418D-AE19-62706E023703}">
                      <ahyp:hlinkClr xmlns:ahyp="http://schemas.microsoft.com/office/drawing/2018/hyperlinkcolor" val="tx"/>
                    </a:ext>
                  </a:extLst>
                </a:hlinkClick>
              </a:rPr>
              <a:t>Foundation Directory Online Professional</a:t>
            </a:r>
            <a:endParaRPr lang="en-US" b="1" dirty="0">
              <a:solidFill>
                <a:schemeClr val="accent6">
                  <a:lumMod val="50000"/>
                </a:schemeClr>
              </a:solidFill>
              <a:latin typeface="Calibri" panose="020F0502020204030204" pitchFamily="34" charset="0"/>
              <a:cs typeface="Calibri" panose="020F0502020204030204" pitchFamily="34" charset="0"/>
            </a:endParaRPr>
          </a:p>
        </p:txBody>
      </p:sp>
      <p:sp>
        <p:nvSpPr>
          <p:cNvPr id="3" name="Content Placeholder 2">
            <a:extLst>
              <a:ext uri="{FF2B5EF4-FFF2-40B4-BE49-F238E27FC236}">
                <a16:creationId xmlns:a16="http://schemas.microsoft.com/office/drawing/2014/main" id="{E5CCAAB6-7E5F-4A43-9323-601BC4B1FF6B}"/>
              </a:ext>
            </a:extLst>
          </p:cNvPr>
          <p:cNvSpPr>
            <a:spLocks noGrp="1"/>
          </p:cNvSpPr>
          <p:nvPr>
            <p:ph idx="1"/>
          </p:nvPr>
        </p:nvSpPr>
        <p:spPr>
          <a:xfrm>
            <a:off x="838200" y="1891862"/>
            <a:ext cx="10515600" cy="4285101"/>
          </a:xfrm>
          <a:ln w="76200">
            <a:solidFill>
              <a:schemeClr val="accent6">
                <a:lumMod val="50000"/>
              </a:schemeClr>
            </a:solidFill>
          </a:ln>
        </p:spPr>
        <p:txBody>
          <a:bodyPr>
            <a:normAutofit lnSpcReduction="10000"/>
          </a:bodyPr>
          <a:lstStyle/>
          <a:p>
            <a:pPr marL="0" lvl="0" indent="0">
              <a:spcBef>
                <a:spcPts val="1600"/>
              </a:spcBef>
              <a:buNone/>
            </a:pPr>
            <a:r>
              <a:rPr lang="en-US" sz="4400" b="1" dirty="0">
                <a:latin typeface="Calibri" panose="020F0502020204030204" pitchFamily="34" charset="0"/>
                <a:cs typeface="Calibri" panose="020F0502020204030204" pitchFamily="34" charset="0"/>
              </a:rPr>
              <a:t>Unsurpassed in:</a:t>
            </a:r>
          </a:p>
          <a:p>
            <a:pPr>
              <a:spcBef>
                <a:spcPts val="1600"/>
              </a:spcBef>
            </a:pPr>
            <a:r>
              <a:rPr lang="en-US" sz="4400" b="1" dirty="0">
                <a:latin typeface="Calibri" panose="020F0502020204030204" pitchFamily="34" charset="0"/>
                <a:cs typeface="Calibri" panose="020F0502020204030204" pitchFamily="34" charset="0"/>
              </a:rPr>
              <a:t>Scope: </a:t>
            </a:r>
            <a:r>
              <a:rPr lang="en-US" sz="4400" dirty="0">
                <a:latin typeface="Calibri" panose="020F0502020204030204" pitchFamily="34" charset="0"/>
                <a:cs typeface="Calibri" panose="020F0502020204030204" pitchFamily="34" charset="0"/>
              </a:rPr>
              <a:t>228K+ funders, ~1M recipients, 18.5M+ grants</a:t>
            </a:r>
          </a:p>
          <a:p>
            <a:pPr>
              <a:spcBef>
                <a:spcPts val="1600"/>
              </a:spcBef>
            </a:pPr>
            <a:r>
              <a:rPr lang="en-US" sz="4400" b="1" dirty="0">
                <a:latin typeface="Calibri" panose="020F0502020204030204" pitchFamily="34" charset="0"/>
                <a:cs typeface="Calibri" panose="020F0502020204030204" pitchFamily="34" charset="0"/>
              </a:rPr>
              <a:t>Depth: </a:t>
            </a:r>
            <a:r>
              <a:rPr lang="en-US" sz="4400" dirty="0">
                <a:latin typeface="Calibri" panose="020F0502020204030204" pitchFamily="34" charset="0"/>
                <a:cs typeface="Calibri" panose="020F0502020204030204" pitchFamily="34" charset="0"/>
              </a:rPr>
              <a:t>Detailed profiles of funders, grants, recipients</a:t>
            </a:r>
          </a:p>
          <a:p>
            <a:pPr>
              <a:spcBef>
                <a:spcPts val="1600"/>
              </a:spcBef>
            </a:pPr>
            <a:r>
              <a:rPr lang="en-US" sz="4400" b="1" dirty="0">
                <a:latin typeface="Calibri" panose="020F0502020204030204" pitchFamily="34" charset="0"/>
                <a:cs typeface="Calibri" panose="020F0502020204030204" pitchFamily="34" charset="0"/>
              </a:rPr>
              <a:t>Currency:</a:t>
            </a:r>
            <a:r>
              <a:rPr lang="en-US" sz="4400" dirty="0">
                <a:latin typeface="Calibri" panose="020F0502020204030204" pitchFamily="34" charset="0"/>
                <a:cs typeface="Calibri" panose="020F0502020204030204" pitchFamily="34" charset="0"/>
              </a:rPr>
              <a:t> Updated daily</a:t>
            </a:r>
            <a:endParaRPr lang="en-US" sz="4400" b="1" dirty="0">
              <a:latin typeface="Calibri" panose="020F0502020204030204" pitchFamily="34" charset="0"/>
              <a:cs typeface="Calibri" panose="020F0502020204030204" pitchFamily="34" charset="0"/>
            </a:endParaRPr>
          </a:p>
          <a:p>
            <a:pPr marL="0" indent="0">
              <a:buNone/>
            </a:pPr>
            <a:endParaRPr lang="en-US" dirty="0"/>
          </a:p>
        </p:txBody>
      </p:sp>
    </p:spTree>
    <p:extLst>
      <p:ext uri="{BB962C8B-B14F-4D97-AF65-F5344CB8AC3E}">
        <p14:creationId xmlns:p14="http://schemas.microsoft.com/office/powerpoint/2010/main" val="22739922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EBEF073-A8C2-4E42-AA91-ECD729655222}"/>
              </a:ext>
            </a:extLst>
          </p:cNvPr>
          <p:cNvSpPr>
            <a:spLocks noGrp="1"/>
          </p:cNvSpPr>
          <p:nvPr>
            <p:ph type="title"/>
          </p:nvPr>
        </p:nvSpPr>
        <p:spPr/>
        <p:txBody>
          <a:bodyPr/>
          <a:lstStyle/>
          <a:p>
            <a:pPr algn="ctr"/>
            <a:r>
              <a:rPr lang="en-US" b="1" dirty="0">
                <a:solidFill>
                  <a:schemeClr val="accent6">
                    <a:lumMod val="50000"/>
                  </a:schemeClr>
                </a:solidFill>
                <a:latin typeface="+mn-lt"/>
              </a:rPr>
              <a:t>Grant Recipients</a:t>
            </a:r>
          </a:p>
        </p:txBody>
      </p:sp>
      <p:pic>
        <p:nvPicPr>
          <p:cNvPr id="5" name="Content Placeholder 4" descr="Grant recipients search results, showing top 5 by grant count">
            <a:extLst>
              <a:ext uri="{FF2B5EF4-FFF2-40B4-BE49-F238E27FC236}">
                <a16:creationId xmlns:a16="http://schemas.microsoft.com/office/drawing/2014/main" id="{B14FE313-FD97-49C9-8BA7-559C03CBDB90}"/>
              </a:ext>
            </a:extLst>
          </p:cNvPr>
          <p:cNvPicPr>
            <a:picLocks noGrp="1" noChangeAspect="1"/>
          </p:cNvPicPr>
          <p:nvPr>
            <p:ph idx="1"/>
          </p:nvPr>
        </p:nvPicPr>
        <p:blipFill>
          <a:blip r:embed="rId2"/>
          <a:stretch>
            <a:fillRect/>
          </a:stretch>
        </p:blipFill>
        <p:spPr>
          <a:xfrm>
            <a:off x="274727" y="2569779"/>
            <a:ext cx="11653206" cy="2608395"/>
          </a:xfrm>
          <a:prstGeom prst="rect">
            <a:avLst/>
          </a:prstGeom>
          <a:ln>
            <a:solidFill>
              <a:schemeClr val="tx1"/>
            </a:solidFill>
          </a:ln>
        </p:spPr>
      </p:pic>
      <p:sp>
        <p:nvSpPr>
          <p:cNvPr id="6" name="Rectangle 5" descr="Red box highlighting the first recipient in the list: the Michigan Dept of Education.">
            <a:extLst>
              <a:ext uri="{FF2B5EF4-FFF2-40B4-BE49-F238E27FC236}">
                <a16:creationId xmlns:a16="http://schemas.microsoft.com/office/drawing/2014/main" id="{EFEAE3D0-D930-4AE3-B0EC-A41615E8E14D}"/>
              </a:ext>
            </a:extLst>
          </p:cNvPr>
          <p:cNvSpPr/>
          <p:nvPr/>
        </p:nvSpPr>
        <p:spPr>
          <a:xfrm>
            <a:off x="274727" y="3184634"/>
            <a:ext cx="1979742" cy="244366"/>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22718373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E6627C38-3A85-49CE-9447-1060657BEF9A}"/>
              </a:ext>
            </a:extLst>
          </p:cNvPr>
          <p:cNvSpPr>
            <a:spLocks noGrp="1"/>
          </p:cNvSpPr>
          <p:nvPr>
            <p:ph type="title"/>
          </p:nvPr>
        </p:nvSpPr>
        <p:spPr>
          <a:xfrm>
            <a:off x="838200" y="365125"/>
            <a:ext cx="10515600" cy="1085303"/>
          </a:xfrm>
        </p:spPr>
        <p:txBody>
          <a:bodyPr/>
          <a:lstStyle/>
          <a:p>
            <a:pPr algn="ctr"/>
            <a:r>
              <a:rPr lang="en-US" b="1" dirty="0">
                <a:solidFill>
                  <a:schemeClr val="accent6">
                    <a:lumMod val="50000"/>
                  </a:schemeClr>
                </a:solidFill>
                <a:latin typeface="+mn-lt"/>
              </a:rPr>
              <a:t>Recipient Profile</a:t>
            </a:r>
          </a:p>
        </p:txBody>
      </p:sp>
      <p:pic>
        <p:nvPicPr>
          <p:cNvPr id="7" name="Content Placeholder 6" descr="Recipient profile for the Michigan Dept. of Education which shows who is giving them money and the size of their grants.">
            <a:extLst>
              <a:ext uri="{FF2B5EF4-FFF2-40B4-BE49-F238E27FC236}">
                <a16:creationId xmlns:a16="http://schemas.microsoft.com/office/drawing/2014/main" id="{FC16352A-0485-475F-9D83-D23778B013F3}"/>
              </a:ext>
            </a:extLst>
          </p:cNvPr>
          <p:cNvPicPr>
            <a:picLocks noGrp="1" noChangeAspect="1"/>
          </p:cNvPicPr>
          <p:nvPr>
            <p:ph idx="1"/>
          </p:nvPr>
        </p:nvPicPr>
        <p:blipFill>
          <a:blip r:embed="rId2"/>
          <a:stretch>
            <a:fillRect/>
          </a:stretch>
        </p:blipFill>
        <p:spPr>
          <a:xfrm>
            <a:off x="2893640" y="1450428"/>
            <a:ext cx="6404720" cy="4726535"/>
          </a:xfrm>
          <a:prstGeom prst="rect">
            <a:avLst/>
          </a:prstGeom>
          <a:ln>
            <a:solidFill>
              <a:schemeClr val="tx1"/>
            </a:solidFill>
          </a:ln>
        </p:spPr>
      </p:pic>
      <p:sp>
        <p:nvSpPr>
          <p:cNvPr id="8" name="Rectangle 7" descr="Red box highlighting Michigan Dept. of Education as the entity being profiled.">
            <a:extLst>
              <a:ext uri="{FF2B5EF4-FFF2-40B4-BE49-F238E27FC236}">
                <a16:creationId xmlns:a16="http://schemas.microsoft.com/office/drawing/2014/main" id="{8F73AAAE-3010-4756-91DD-C34C99301E22}"/>
              </a:ext>
            </a:extLst>
          </p:cNvPr>
          <p:cNvSpPr/>
          <p:nvPr/>
        </p:nvSpPr>
        <p:spPr>
          <a:xfrm>
            <a:off x="4635062" y="1623848"/>
            <a:ext cx="2916621" cy="283780"/>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83400675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17CD66-9E02-400D-B280-55F6A04317D2}"/>
              </a:ext>
            </a:extLst>
          </p:cNvPr>
          <p:cNvSpPr>
            <a:spLocks noGrp="1"/>
          </p:cNvSpPr>
          <p:nvPr>
            <p:ph type="title"/>
          </p:nvPr>
        </p:nvSpPr>
        <p:spPr>
          <a:xfrm>
            <a:off x="838200" y="365126"/>
            <a:ext cx="10515600" cy="1038006"/>
          </a:xfrm>
        </p:spPr>
        <p:txBody>
          <a:bodyPr/>
          <a:lstStyle/>
          <a:p>
            <a:pPr algn="ctr"/>
            <a:r>
              <a:rPr lang="en-US" b="1" dirty="0">
                <a:solidFill>
                  <a:schemeClr val="accent6">
                    <a:lumMod val="50000"/>
                  </a:schemeClr>
                </a:solidFill>
                <a:latin typeface="Calibri" panose="020F0502020204030204" pitchFamily="34" charset="0"/>
                <a:cs typeface="Calibri" panose="020F0502020204030204" pitchFamily="34" charset="0"/>
              </a:rPr>
              <a:t>Save Your Results</a:t>
            </a:r>
          </a:p>
        </p:txBody>
      </p:sp>
      <p:pic>
        <p:nvPicPr>
          <p:cNvPr id="8" name="Content Placeholder 7" descr="Top 5 grantmaker results.">
            <a:extLst>
              <a:ext uri="{FF2B5EF4-FFF2-40B4-BE49-F238E27FC236}">
                <a16:creationId xmlns:a16="http://schemas.microsoft.com/office/drawing/2014/main" id="{B2F742B4-F130-4188-8569-88E97FD55DCA}"/>
              </a:ext>
            </a:extLst>
          </p:cNvPr>
          <p:cNvPicPr>
            <a:picLocks noGrp="1" noChangeAspect="1"/>
          </p:cNvPicPr>
          <p:nvPr>
            <p:ph idx="1"/>
          </p:nvPr>
        </p:nvPicPr>
        <p:blipFill>
          <a:blip r:embed="rId2"/>
          <a:stretch>
            <a:fillRect/>
          </a:stretch>
        </p:blipFill>
        <p:spPr>
          <a:xfrm>
            <a:off x="315309" y="2048564"/>
            <a:ext cx="11256580" cy="2760872"/>
          </a:xfrm>
          <a:prstGeom prst="rect">
            <a:avLst/>
          </a:prstGeom>
          <a:ln>
            <a:solidFill>
              <a:schemeClr val="tx1"/>
            </a:solidFill>
          </a:ln>
        </p:spPr>
      </p:pic>
      <p:pic>
        <p:nvPicPr>
          <p:cNvPr id="9" name="Picture 8" descr="Enlargement of the View All button.">
            <a:extLst>
              <a:ext uri="{FF2B5EF4-FFF2-40B4-BE49-F238E27FC236}">
                <a16:creationId xmlns:a16="http://schemas.microsoft.com/office/drawing/2014/main" id="{06E28A25-147C-459A-8412-A15347CD1AB0}"/>
              </a:ext>
            </a:extLst>
          </p:cNvPr>
          <p:cNvPicPr>
            <a:picLocks noChangeAspect="1"/>
          </p:cNvPicPr>
          <p:nvPr/>
        </p:nvPicPr>
        <p:blipFill>
          <a:blip r:embed="rId3"/>
          <a:stretch>
            <a:fillRect/>
          </a:stretch>
        </p:blipFill>
        <p:spPr>
          <a:xfrm>
            <a:off x="6844703" y="4556234"/>
            <a:ext cx="4727186" cy="1128424"/>
          </a:xfrm>
          <a:prstGeom prst="rect">
            <a:avLst/>
          </a:prstGeom>
          <a:ln w="57150">
            <a:solidFill>
              <a:srgbClr val="FF0000"/>
            </a:solidFill>
          </a:ln>
        </p:spPr>
      </p:pic>
    </p:spTree>
    <p:extLst>
      <p:ext uri="{BB962C8B-B14F-4D97-AF65-F5344CB8AC3E}">
        <p14:creationId xmlns:p14="http://schemas.microsoft.com/office/powerpoint/2010/main" val="52862287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Expanded list of Grantmakers with grantmakers of interest marked.">
            <a:extLst>
              <a:ext uri="{FF2B5EF4-FFF2-40B4-BE49-F238E27FC236}">
                <a16:creationId xmlns:a16="http://schemas.microsoft.com/office/drawing/2014/main" id="{1AA20F81-07C7-49C4-82DB-0522B513A37A}"/>
              </a:ext>
            </a:extLst>
          </p:cNvPr>
          <p:cNvPicPr>
            <a:picLocks noChangeAspect="1"/>
          </p:cNvPicPr>
          <p:nvPr/>
        </p:nvPicPr>
        <p:blipFill>
          <a:blip r:embed="rId2"/>
          <a:stretch>
            <a:fillRect/>
          </a:stretch>
        </p:blipFill>
        <p:spPr>
          <a:xfrm>
            <a:off x="256360" y="1033128"/>
            <a:ext cx="11679280" cy="4791744"/>
          </a:xfrm>
          <a:prstGeom prst="rect">
            <a:avLst/>
          </a:prstGeom>
          <a:ln>
            <a:solidFill>
              <a:schemeClr val="tx1"/>
            </a:solidFill>
          </a:ln>
        </p:spPr>
      </p:pic>
      <p:pic>
        <p:nvPicPr>
          <p:cNvPr id="3" name="Picture 2" descr="Enlargement of the Tools icons for saving results.">
            <a:extLst>
              <a:ext uri="{FF2B5EF4-FFF2-40B4-BE49-F238E27FC236}">
                <a16:creationId xmlns:a16="http://schemas.microsoft.com/office/drawing/2014/main" id="{689D75D1-AFAB-4CB4-A1AE-348B16B26F3A}"/>
              </a:ext>
            </a:extLst>
          </p:cNvPr>
          <p:cNvPicPr>
            <a:picLocks noChangeAspect="1"/>
          </p:cNvPicPr>
          <p:nvPr/>
        </p:nvPicPr>
        <p:blipFill>
          <a:blip r:embed="rId3"/>
          <a:stretch>
            <a:fillRect/>
          </a:stretch>
        </p:blipFill>
        <p:spPr>
          <a:xfrm>
            <a:off x="7225464" y="250169"/>
            <a:ext cx="3243983" cy="1219075"/>
          </a:xfrm>
          <a:prstGeom prst="rect">
            <a:avLst/>
          </a:prstGeom>
          <a:ln w="57150">
            <a:solidFill>
              <a:srgbClr val="FF0000"/>
            </a:solidFill>
          </a:ln>
        </p:spPr>
      </p:pic>
      <p:sp>
        <p:nvSpPr>
          <p:cNvPr id="4" name="Speech Bubble: Rectangle 3" descr="Text box showing marking of desired grantmaker records.">
            <a:extLst>
              <a:ext uri="{FF2B5EF4-FFF2-40B4-BE49-F238E27FC236}">
                <a16:creationId xmlns:a16="http://schemas.microsoft.com/office/drawing/2014/main" id="{A55A4B45-517C-42EA-A848-8A84CB257784}"/>
              </a:ext>
            </a:extLst>
          </p:cNvPr>
          <p:cNvSpPr/>
          <p:nvPr/>
        </p:nvSpPr>
        <p:spPr>
          <a:xfrm>
            <a:off x="382484" y="5995183"/>
            <a:ext cx="2896744" cy="612648"/>
          </a:xfrm>
          <a:prstGeom prst="wedgeRectCallout">
            <a:avLst>
              <a:gd name="adj1" fmla="val -39234"/>
              <a:gd name="adj2" fmla="val -99621"/>
            </a:avLst>
          </a:prstGeom>
          <a:solidFill>
            <a:schemeClr val="accent1">
              <a:lumMod val="75000"/>
            </a:schemeClr>
          </a:solidFill>
          <a:ln w="38100">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Mark </a:t>
            </a:r>
            <a:r>
              <a:rPr lang="en-US" sz="2400" dirty="0" err="1"/>
              <a:t>grantmakers</a:t>
            </a:r>
            <a:r>
              <a:rPr lang="en-US" sz="2400" dirty="0"/>
              <a:t> of interest</a:t>
            </a:r>
          </a:p>
        </p:txBody>
      </p:sp>
      <p:sp>
        <p:nvSpPr>
          <p:cNvPr id="5" name="Title 4" hidden="1">
            <a:extLst>
              <a:ext uri="{FF2B5EF4-FFF2-40B4-BE49-F238E27FC236}">
                <a16:creationId xmlns:a16="http://schemas.microsoft.com/office/drawing/2014/main" id="{036C545A-15FF-4643-9E47-CB9A5FE396DB}"/>
              </a:ext>
            </a:extLst>
          </p:cNvPr>
          <p:cNvSpPr>
            <a:spLocks noGrp="1"/>
          </p:cNvSpPr>
          <p:nvPr>
            <p:ph type="title" idx="4294967295"/>
          </p:nvPr>
        </p:nvSpPr>
        <p:spPr/>
        <p:txBody>
          <a:bodyPr/>
          <a:lstStyle/>
          <a:p>
            <a:r>
              <a:rPr lang="en-US" dirty="0"/>
              <a:t>Grant</a:t>
            </a:r>
            <a:r>
              <a:rPr lang="en-US" baseline="0" dirty="0"/>
              <a:t>makers</a:t>
            </a:r>
            <a:endParaRPr lang="en-US" dirty="0"/>
          </a:p>
        </p:txBody>
      </p:sp>
    </p:spTree>
    <p:extLst>
      <p:ext uri="{BB962C8B-B14F-4D97-AF65-F5344CB8AC3E}">
        <p14:creationId xmlns:p14="http://schemas.microsoft.com/office/powerpoint/2010/main" val="234083555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Keyword search for COVID-19 or coronavirus, with a geographic focus of Michigan.">
            <a:extLst>
              <a:ext uri="{FF2B5EF4-FFF2-40B4-BE49-F238E27FC236}">
                <a16:creationId xmlns:a16="http://schemas.microsoft.com/office/drawing/2014/main" id="{8DC9DCD1-A029-E844-A551-2E064CC76F79}"/>
              </a:ext>
            </a:extLst>
          </p:cNvPr>
          <p:cNvPicPr>
            <a:picLocks noChangeAspect="1"/>
          </p:cNvPicPr>
          <p:nvPr/>
        </p:nvPicPr>
        <p:blipFill>
          <a:blip r:embed="rId2"/>
          <a:stretch>
            <a:fillRect/>
          </a:stretch>
        </p:blipFill>
        <p:spPr>
          <a:xfrm>
            <a:off x="213948" y="378797"/>
            <a:ext cx="11764104" cy="4536360"/>
          </a:xfrm>
          <a:prstGeom prst="rect">
            <a:avLst/>
          </a:prstGeom>
        </p:spPr>
      </p:pic>
      <p:pic>
        <p:nvPicPr>
          <p:cNvPr id="7" name="Picture 6" descr="Results of search: 37 grantmakers, 224 grants and 170 recipients.">
            <a:extLst>
              <a:ext uri="{FF2B5EF4-FFF2-40B4-BE49-F238E27FC236}">
                <a16:creationId xmlns:a16="http://schemas.microsoft.com/office/drawing/2014/main" id="{862612CA-2008-8E4E-A15F-0682371F5B5F}"/>
              </a:ext>
            </a:extLst>
          </p:cNvPr>
          <p:cNvPicPr>
            <a:picLocks noChangeAspect="1"/>
          </p:cNvPicPr>
          <p:nvPr/>
        </p:nvPicPr>
        <p:blipFill>
          <a:blip r:embed="rId3"/>
          <a:stretch>
            <a:fillRect/>
          </a:stretch>
        </p:blipFill>
        <p:spPr>
          <a:xfrm>
            <a:off x="1649186" y="4751172"/>
            <a:ext cx="9212119" cy="1872140"/>
          </a:xfrm>
          <a:prstGeom prst="rect">
            <a:avLst/>
          </a:prstGeom>
        </p:spPr>
      </p:pic>
      <p:sp>
        <p:nvSpPr>
          <p:cNvPr id="8" name="Rectangle 7" descr="Red rectangle highlighting the keyword search box.">
            <a:extLst>
              <a:ext uri="{FF2B5EF4-FFF2-40B4-BE49-F238E27FC236}">
                <a16:creationId xmlns:a16="http://schemas.microsoft.com/office/drawing/2014/main" id="{366E16C1-A290-8643-BEFD-182AB9783410}"/>
              </a:ext>
            </a:extLst>
          </p:cNvPr>
          <p:cNvSpPr/>
          <p:nvPr/>
        </p:nvSpPr>
        <p:spPr>
          <a:xfrm>
            <a:off x="6096000" y="4056611"/>
            <a:ext cx="2865120" cy="694561"/>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hidden="1">
            <a:extLst>
              <a:ext uri="{FF2B5EF4-FFF2-40B4-BE49-F238E27FC236}">
                <a16:creationId xmlns:a16="http://schemas.microsoft.com/office/drawing/2014/main" id="{49BBD229-9FC6-4843-8DA0-000D22CBB626}"/>
              </a:ext>
            </a:extLst>
          </p:cNvPr>
          <p:cNvSpPr>
            <a:spLocks noGrp="1"/>
          </p:cNvSpPr>
          <p:nvPr>
            <p:ph type="title" idx="4294967295"/>
          </p:nvPr>
        </p:nvSpPr>
        <p:spPr/>
        <p:txBody>
          <a:bodyPr/>
          <a:lstStyle/>
          <a:p>
            <a:r>
              <a:rPr lang="en-US" dirty="0"/>
              <a:t>Results screen</a:t>
            </a:r>
          </a:p>
        </p:txBody>
      </p:sp>
    </p:spTree>
    <p:extLst>
      <p:ext uri="{BB962C8B-B14F-4D97-AF65-F5344CB8AC3E}">
        <p14:creationId xmlns:p14="http://schemas.microsoft.com/office/powerpoint/2010/main" val="330205394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Top five results from the Grantmakers and Grants lists.">
            <a:extLst>
              <a:ext uri="{FF2B5EF4-FFF2-40B4-BE49-F238E27FC236}">
                <a16:creationId xmlns:a16="http://schemas.microsoft.com/office/drawing/2014/main" id="{F24268F2-F89C-D441-A6BA-13F8F63ED7D8}"/>
              </a:ext>
            </a:extLst>
          </p:cNvPr>
          <p:cNvPicPr>
            <a:picLocks noChangeAspect="1"/>
          </p:cNvPicPr>
          <p:nvPr/>
        </p:nvPicPr>
        <p:blipFill>
          <a:blip r:embed="rId3"/>
          <a:stretch>
            <a:fillRect/>
          </a:stretch>
        </p:blipFill>
        <p:spPr>
          <a:xfrm>
            <a:off x="365760" y="1014153"/>
            <a:ext cx="11611226" cy="5083985"/>
          </a:xfrm>
          <a:prstGeom prst="rect">
            <a:avLst/>
          </a:prstGeom>
        </p:spPr>
      </p:pic>
      <p:sp>
        <p:nvSpPr>
          <p:cNvPr id="5" name="Rectangle 4" descr="Red box around the first Grant recipient in the list of 224 grants.">
            <a:extLst>
              <a:ext uri="{FF2B5EF4-FFF2-40B4-BE49-F238E27FC236}">
                <a16:creationId xmlns:a16="http://schemas.microsoft.com/office/drawing/2014/main" id="{98616500-07BC-7445-864E-068A08155F8F}"/>
              </a:ext>
            </a:extLst>
          </p:cNvPr>
          <p:cNvSpPr/>
          <p:nvPr/>
        </p:nvSpPr>
        <p:spPr>
          <a:xfrm>
            <a:off x="365760" y="4771505"/>
            <a:ext cx="2743200" cy="299259"/>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hidden="1">
            <a:extLst>
              <a:ext uri="{FF2B5EF4-FFF2-40B4-BE49-F238E27FC236}">
                <a16:creationId xmlns:a16="http://schemas.microsoft.com/office/drawing/2014/main" id="{6C2A9999-8A6F-4F17-A29A-D9E296CE29D4}"/>
              </a:ext>
            </a:extLst>
          </p:cNvPr>
          <p:cNvSpPr>
            <a:spLocks noGrp="1"/>
          </p:cNvSpPr>
          <p:nvPr>
            <p:ph type="title" idx="4294967295"/>
          </p:nvPr>
        </p:nvSpPr>
        <p:spPr/>
        <p:txBody>
          <a:bodyPr/>
          <a:lstStyle/>
          <a:p>
            <a:r>
              <a:rPr lang="en-US" dirty="0"/>
              <a:t>Grantmakers view</a:t>
            </a:r>
          </a:p>
        </p:txBody>
      </p:sp>
    </p:spTree>
    <p:extLst>
      <p:ext uri="{BB962C8B-B14F-4D97-AF65-F5344CB8AC3E}">
        <p14:creationId xmlns:p14="http://schemas.microsoft.com/office/powerpoint/2010/main" val="266078834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Details on the $15 million 2019 Coronavirus grant awarded by Balmer Giving LLC.">
            <a:extLst>
              <a:ext uri="{FF2B5EF4-FFF2-40B4-BE49-F238E27FC236}">
                <a16:creationId xmlns:a16="http://schemas.microsoft.com/office/drawing/2014/main" id="{0C9C6D25-891E-244E-8829-E9FB29530388}"/>
              </a:ext>
            </a:extLst>
          </p:cNvPr>
          <p:cNvPicPr>
            <a:picLocks noChangeAspect="1"/>
          </p:cNvPicPr>
          <p:nvPr/>
        </p:nvPicPr>
        <p:blipFill>
          <a:blip r:embed="rId2"/>
          <a:stretch>
            <a:fillRect/>
          </a:stretch>
        </p:blipFill>
        <p:spPr>
          <a:xfrm>
            <a:off x="249232" y="1518557"/>
            <a:ext cx="11771954" cy="3962267"/>
          </a:xfrm>
          <a:prstGeom prst="rect">
            <a:avLst/>
          </a:prstGeom>
        </p:spPr>
      </p:pic>
      <p:sp>
        <p:nvSpPr>
          <p:cNvPr id="3" name="Oval 2" descr="Red oval around Subjects and Population Groups information of the Grant Details. ">
            <a:extLst>
              <a:ext uri="{FF2B5EF4-FFF2-40B4-BE49-F238E27FC236}">
                <a16:creationId xmlns:a16="http://schemas.microsoft.com/office/drawing/2014/main" id="{7520ED97-5D41-1845-A56C-6DF413C82646}"/>
              </a:ext>
            </a:extLst>
          </p:cNvPr>
          <p:cNvSpPr/>
          <p:nvPr/>
        </p:nvSpPr>
        <p:spPr>
          <a:xfrm>
            <a:off x="3574473" y="3429000"/>
            <a:ext cx="4838007" cy="1724891"/>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3" hidden="1">
            <a:extLst>
              <a:ext uri="{FF2B5EF4-FFF2-40B4-BE49-F238E27FC236}">
                <a16:creationId xmlns:a16="http://schemas.microsoft.com/office/drawing/2014/main" id="{99E59082-99C6-4F29-98AC-E1D3269F500D}"/>
              </a:ext>
            </a:extLst>
          </p:cNvPr>
          <p:cNvSpPr>
            <a:spLocks noGrp="1"/>
          </p:cNvSpPr>
          <p:nvPr>
            <p:ph type="title" idx="4294967295"/>
          </p:nvPr>
        </p:nvSpPr>
        <p:spPr/>
        <p:txBody>
          <a:bodyPr/>
          <a:lstStyle/>
          <a:p>
            <a:r>
              <a:rPr lang="en-US" dirty="0"/>
              <a:t>Population groups</a:t>
            </a:r>
          </a:p>
        </p:txBody>
      </p:sp>
    </p:spTree>
    <p:extLst>
      <p:ext uri="{BB962C8B-B14F-4D97-AF65-F5344CB8AC3E}">
        <p14:creationId xmlns:p14="http://schemas.microsoft.com/office/powerpoint/2010/main" val="274810173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earch for McKnight Foundation by Organization Name: matching grantmaker and recipient organizations pop up in a window below the search box.">
            <a:extLst>
              <a:ext uri="{FF2B5EF4-FFF2-40B4-BE49-F238E27FC236}">
                <a16:creationId xmlns:a16="http://schemas.microsoft.com/office/drawing/2014/main" id="{2EE7E2BD-3030-2B4C-ADF7-35E7625FB77E}"/>
              </a:ext>
            </a:extLst>
          </p:cNvPr>
          <p:cNvPicPr>
            <a:picLocks noChangeAspect="1"/>
          </p:cNvPicPr>
          <p:nvPr/>
        </p:nvPicPr>
        <p:blipFill>
          <a:blip r:embed="rId2"/>
          <a:stretch>
            <a:fillRect/>
          </a:stretch>
        </p:blipFill>
        <p:spPr>
          <a:xfrm>
            <a:off x="374603" y="371929"/>
            <a:ext cx="11442794" cy="3817686"/>
          </a:xfrm>
          <a:prstGeom prst="rect">
            <a:avLst/>
          </a:prstGeom>
        </p:spPr>
      </p:pic>
      <p:pic>
        <p:nvPicPr>
          <p:cNvPr id="3" name="Picture 2" descr="Resulting search screen showing how the McKnight Foundation's official name was added to the Organization Name box after selecting it from the list.">
            <a:extLst>
              <a:ext uri="{FF2B5EF4-FFF2-40B4-BE49-F238E27FC236}">
                <a16:creationId xmlns:a16="http://schemas.microsoft.com/office/drawing/2014/main" id="{2D410B15-D041-894C-9D47-691CF8BAC824}"/>
              </a:ext>
            </a:extLst>
          </p:cNvPr>
          <p:cNvPicPr>
            <a:picLocks noChangeAspect="1"/>
          </p:cNvPicPr>
          <p:nvPr/>
        </p:nvPicPr>
        <p:blipFill>
          <a:blip r:embed="rId3"/>
          <a:stretch>
            <a:fillRect/>
          </a:stretch>
        </p:blipFill>
        <p:spPr>
          <a:xfrm>
            <a:off x="2327564" y="4341284"/>
            <a:ext cx="9489833" cy="2144787"/>
          </a:xfrm>
          <a:prstGeom prst="rect">
            <a:avLst/>
          </a:prstGeom>
        </p:spPr>
      </p:pic>
      <p:pic>
        <p:nvPicPr>
          <p:cNvPr id="7" name="Graphic 6" descr="Checkmark next to McKnight Foundation, Minneapolis, MN, grantmaker.">
            <a:extLst>
              <a:ext uri="{FF2B5EF4-FFF2-40B4-BE49-F238E27FC236}">
                <a16:creationId xmlns:a16="http://schemas.microsoft.com/office/drawing/2014/main" id="{47EB0B20-9A2E-AA41-B7D2-160F627A3FE6}"/>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540593" y="3254332"/>
            <a:ext cx="457200" cy="457200"/>
          </a:xfrm>
          <a:prstGeom prst="rect">
            <a:avLst/>
          </a:prstGeom>
        </p:spPr>
      </p:pic>
      <p:cxnSp>
        <p:nvCxnSpPr>
          <p:cNvPr id="9" name="Straight Arrow Connector 8" descr="Arrow pointing to the resulting Organization Name search box populated with the McKnight Foundation's offical name. ">
            <a:extLst>
              <a:ext uri="{FF2B5EF4-FFF2-40B4-BE49-F238E27FC236}">
                <a16:creationId xmlns:a16="http://schemas.microsoft.com/office/drawing/2014/main" id="{12574F9C-3AAC-D74B-A344-071FCE9F6EA1}"/>
              </a:ext>
            </a:extLst>
          </p:cNvPr>
          <p:cNvCxnSpPr>
            <a:cxnSpLocks/>
          </p:cNvCxnSpPr>
          <p:nvPr/>
        </p:nvCxnSpPr>
        <p:spPr>
          <a:xfrm>
            <a:off x="997793" y="3657600"/>
            <a:ext cx="1551709" cy="1280160"/>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pic>
        <p:nvPicPr>
          <p:cNvPr id="10" name="Graphic 9" descr="Badge Tick1">
            <a:extLst>
              <a:ext uri="{FF2B5EF4-FFF2-40B4-BE49-F238E27FC236}">
                <a16:creationId xmlns:a16="http://schemas.microsoft.com/office/drawing/2014/main" id="{68309829-BAE8-6747-9AD8-038A3E6673D8}"/>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5638800" y="3429000"/>
            <a:ext cx="457200" cy="457200"/>
          </a:xfrm>
          <a:prstGeom prst="rect">
            <a:avLst/>
          </a:prstGeom>
        </p:spPr>
      </p:pic>
      <p:sp>
        <p:nvSpPr>
          <p:cNvPr id="4" name="Title 3" hidden="1">
            <a:extLst>
              <a:ext uri="{FF2B5EF4-FFF2-40B4-BE49-F238E27FC236}">
                <a16:creationId xmlns:a16="http://schemas.microsoft.com/office/drawing/2014/main" id="{5F657649-3CC9-4A2F-89BF-2188362806D3}"/>
              </a:ext>
            </a:extLst>
          </p:cNvPr>
          <p:cNvSpPr>
            <a:spLocks noGrp="1"/>
          </p:cNvSpPr>
          <p:nvPr>
            <p:ph type="title" idx="4294967295"/>
          </p:nvPr>
        </p:nvSpPr>
        <p:spPr/>
        <p:txBody>
          <a:bodyPr/>
          <a:lstStyle/>
          <a:p>
            <a:r>
              <a:rPr lang="en-US" dirty="0"/>
              <a:t>Foundation more</a:t>
            </a:r>
          </a:p>
        </p:txBody>
      </p:sp>
    </p:spTree>
    <p:extLst>
      <p:ext uri="{BB962C8B-B14F-4D97-AF65-F5344CB8AC3E}">
        <p14:creationId xmlns:p14="http://schemas.microsoft.com/office/powerpoint/2010/main" val="266079289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Results screen for McKnight Foundation Organization Name search.">
            <a:extLst>
              <a:ext uri="{FF2B5EF4-FFF2-40B4-BE49-F238E27FC236}">
                <a16:creationId xmlns:a16="http://schemas.microsoft.com/office/drawing/2014/main" id="{C15A95E9-03E3-3047-ADC7-6464D4A20399}"/>
              </a:ext>
            </a:extLst>
          </p:cNvPr>
          <p:cNvPicPr>
            <a:picLocks noChangeAspect="1"/>
          </p:cNvPicPr>
          <p:nvPr/>
        </p:nvPicPr>
        <p:blipFill>
          <a:blip r:embed="rId2"/>
          <a:stretch>
            <a:fillRect/>
          </a:stretch>
        </p:blipFill>
        <p:spPr>
          <a:xfrm>
            <a:off x="401328" y="980902"/>
            <a:ext cx="11468331" cy="5225961"/>
          </a:xfrm>
          <a:prstGeom prst="rect">
            <a:avLst/>
          </a:prstGeom>
        </p:spPr>
      </p:pic>
      <p:sp>
        <p:nvSpPr>
          <p:cNvPr id="3" name="Rectangle 2" descr="Red rectangle around the Grantmaker result for McKnight Foundation search.">
            <a:extLst>
              <a:ext uri="{FF2B5EF4-FFF2-40B4-BE49-F238E27FC236}">
                <a16:creationId xmlns:a16="http://schemas.microsoft.com/office/drawing/2014/main" id="{0C078C8D-07B9-114C-9B10-5EE126F85F01}"/>
              </a:ext>
            </a:extLst>
          </p:cNvPr>
          <p:cNvSpPr/>
          <p:nvPr/>
        </p:nvSpPr>
        <p:spPr>
          <a:xfrm>
            <a:off x="432262" y="2360815"/>
            <a:ext cx="3607723" cy="382385"/>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3" hidden="1">
            <a:extLst>
              <a:ext uri="{FF2B5EF4-FFF2-40B4-BE49-F238E27FC236}">
                <a16:creationId xmlns:a16="http://schemas.microsoft.com/office/drawing/2014/main" id="{1130CAAB-7F94-4D70-8E2D-3DCDAB339991}"/>
              </a:ext>
            </a:extLst>
          </p:cNvPr>
          <p:cNvSpPr>
            <a:spLocks noGrp="1"/>
          </p:cNvSpPr>
          <p:nvPr>
            <p:ph type="title" idx="4294967295"/>
          </p:nvPr>
        </p:nvSpPr>
        <p:spPr/>
        <p:txBody>
          <a:bodyPr/>
          <a:lstStyle/>
          <a:p>
            <a:r>
              <a:rPr lang="en-US" dirty="0"/>
              <a:t>Total dollars</a:t>
            </a:r>
          </a:p>
        </p:txBody>
      </p:sp>
    </p:spTree>
    <p:extLst>
      <p:ext uri="{BB962C8B-B14F-4D97-AF65-F5344CB8AC3E}">
        <p14:creationId xmlns:p14="http://schemas.microsoft.com/office/powerpoint/2010/main" val="403764431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19329C-C5C7-5948-BCBD-FDAC3C228425}"/>
              </a:ext>
            </a:extLst>
          </p:cNvPr>
          <p:cNvSpPr>
            <a:spLocks noGrp="1"/>
          </p:cNvSpPr>
          <p:nvPr>
            <p:ph type="title"/>
          </p:nvPr>
        </p:nvSpPr>
        <p:spPr>
          <a:xfrm>
            <a:off x="432261" y="365125"/>
            <a:ext cx="11172305" cy="1325563"/>
          </a:xfrm>
        </p:spPr>
        <p:txBody>
          <a:bodyPr/>
          <a:lstStyle/>
          <a:p>
            <a:pPr algn="ctr"/>
            <a:r>
              <a:rPr lang="en-US" b="1" dirty="0"/>
              <a:t>Access FDO via the Libraries’ A-Z Database List https://</a:t>
            </a:r>
            <a:r>
              <a:rPr lang="en-US" b="1" dirty="0" err="1"/>
              <a:t>libguides.lib.msu.edu</a:t>
            </a:r>
            <a:r>
              <a:rPr lang="en-US" b="1" dirty="0"/>
              <a:t>/</a:t>
            </a:r>
            <a:r>
              <a:rPr lang="en-US" b="1" dirty="0" err="1"/>
              <a:t>az.php</a:t>
            </a:r>
            <a:endParaRPr lang="en-US" b="1" dirty="0"/>
          </a:p>
        </p:txBody>
      </p:sp>
      <p:pic>
        <p:nvPicPr>
          <p:cNvPr id="4" name="Content Placeholder 3" descr="Libraries’ A-Z list of databases, showing  search for Foundation Directory.">
            <a:extLst>
              <a:ext uri="{FF2B5EF4-FFF2-40B4-BE49-F238E27FC236}">
                <a16:creationId xmlns:a16="http://schemas.microsoft.com/office/drawing/2014/main" id="{5F7CB3CF-78EE-B44B-8248-747A7B9AB68C}"/>
              </a:ext>
            </a:extLst>
          </p:cNvPr>
          <p:cNvPicPr>
            <a:picLocks noGrp="1" noChangeAspect="1"/>
          </p:cNvPicPr>
          <p:nvPr>
            <p:ph idx="1"/>
          </p:nvPr>
        </p:nvPicPr>
        <p:blipFill>
          <a:blip r:embed="rId2"/>
          <a:stretch>
            <a:fillRect/>
          </a:stretch>
        </p:blipFill>
        <p:spPr>
          <a:xfrm>
            <a:off x="1263535" y="1743917"/>
            <a:ext cx="9921471" cy="4748958"/>
          </a:xfrm>
          <a:prstGeom prst="rect">
            <a:avLst/>
          </a:prstGeom>
        </p:spPr>
      </p:pic>
      <p:sp>
        <p:nvSpPr>
          <p:cNvPr id="5" name="Oval 4" descr="Red oval highlighting search for Foundation Directory in the Librarie's A-Z list of Databases.">
            <a:extLst>
              <a:ext uri="{FF2B5EF4-FFF2-40B4-BE49-F238E27FC236}">
                <a16:creationId xmlns:a16="http://schemas.microsoft.com/office/drawing/2014/main" id="{BB26AF35-52F5-FE44-A5BA-138234DBFACA}"/>
              </a:ext>
            </a:extLst>
          </p:cNvPr>
          <p:cNvSpPr/>
          <p:nvPr/>
        </p:nvSpPr>
        <p:spPr>
          <a:xfrm>
            <a:off x="3940233" y="2626822"/>
            <a:ext cx="3624349" cy="980902"/>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121021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FD1E42-D2FE-413E-BCE5-578EF94AFE01}"/>
              </a:ext>
            </a:extLst>
          </p:cNvPr>
          <p:cNvSpPr>
            <a:spLocks noGrp="1"/>
          </p:cNvSpPr>
          <p:nvPr>
            <p:ph type="title"/>
          </p:nvPr>
        </p:nvSpPr>
        <p:spPr/>
        <p:txBody>
          <a:bodyPr>
            <a:normAutofit/>
          </a:bodyPr>
          <a:lstStyle/>
          <a:p>
            <a:pPr algn="ctr"/>
            <a:r>
              <a:rPr lang="en-US" b="1" dirty="0">
                <a:solidFill>
                  <a:schemeClr val="accent6">
                    <a:lumMod val="50000"/>
                  </a:schemeClr>
                </a:solidFill>
                <a:latin typeface="Calibri" panose="020F0502020204030204" pitchFamily="34" charset="0"/>
                <a:cs typeface="Calibri" panose="020F0502020204030204" pitchFamily="34" charset="0"/>
              </a:rPr>
              <a:t>Data Sources</a:t>
            </a:r>
          </a:p>
        </p:txBody>
      </p:sp>
      <p:sp>
        <p:nvSpPr>
          <p:cNvPr id="3" name="Content Placeholder 2">
            <a:extLst>
              <a:ext uri="{FF2B5EF4-FFF2-40B4-BE49-F238E27FC236}">
                <a16:creationId xmlns:a16="http://schemas.microsoft.com/office/drawing/2014/main" id="{E5CCAAB6-7E5F-4A43-9323-601BC4B1FF6B}"/>
              </a:ext>
            </a:extLst>
          </p:cNvPr>
          <p:cNvSpPr>
            <a:spLocks noGrp="1"/>
          </p:cNvSpPr>
          <p:nvPr>
            <p:ph idx="1"/>
          </p:nvPr>
        </p:nvSpPr>
        <p:spPr>
          <a:xfrm>
            <a:off x="838200" y="1690688"/>
            <a:ext cx="10515600" cy="4486275"/>
          </a:xfrm>
          <a:ln w="76200">
            <a:solidFill>
              <a:schemeClr val="accent6">
                <a:lumMod val="50000"/>
              </a:schemeClr>
            </a:solidFill>
          </a:ln>
        </p:spPr>
        <p:txBody>
          <a:bodyPr>
            <a:noAutofit/>
          </a:bodyPr>
          <a:lstStyle/>
          <a:p>
            <a:pPr marL="457200" lvl="0" indent="-342900">
              <a:spcBef>
                <a:spcPts val="0"/>
              </a:spcBef>
              <a:buSzPts val="1800"/>
              <a:buChar char="●"/>
            </a:pPr>
            <a:r>
              <a:rPr lang="en-US" sz="4400" dirty="0"/>
              <a:t>Grantmaker websites</a:t>
            </a:r>
          </a:p>
          <a:p>
            <a:pPr marL="457200" lvl="0" indent="-342900">
              <a:spcBef>
                <a:spcPts val="0"/>
              </a:spcBef>
              <a:buSzPts val="1800"/>
              <a:buChar char="●"/>
            </a:pPr>
            <a:r>
              <a:rPr lang="en-US" sz="4400" dirty="0"/>
              <a:t>Annual reports</a:t>
            </a:r>
          </a:p>
          <a:p>
            <a:pPr marL="457200" lvl="0" indent="-342900">
              <a:spcBef>
                <a:spcPts val="0"/>
              </a:spcBef>
              <a:buSzPts val="1800"/>
              <a:buChar char="●"/>
            </a:pPr>
            <a:r>
              <a:rPr lang="en-US" sz="4400" dirty="0"/>
              <a:t>Published application guidelines</a:t>
            </a:r>
          </a:p>
          <a:p>
            <a:pPr marL="457200" lvl="0" indent="-342900">
              <a:spcBef>
                <a:spcPts val="0"/>
              </a:spcBef>
              <a:buSzPts val="1800"/>
              <a:buChar char="●"/>
            </a:pPr>
            <a:r>
              <a:rPr lang="en-US" sz="4400" dirty="0"/>
              <a:t>Direct reporting from </a:t>
            </a:r>
            <a:r>
              <a:rPr lang="en-US" sz="4400" dirty="0" err="1"/>
              <a:t>grantmakers</a:t>
            </a:r>
            <a:endParaRPr lang="en-US" sz="4400" dirty="0"/>
          </a:p>
          <a:p>
            <a:pPr marL="457200" lvl="0" indent="-342900">
              <a:spcBef>
                <a:spcPts val="0"/>
              </a:spcBef>
              <a:buSzPts val="1800"/>
              <a:buChar char="●"/>
            </a:pPr>
            <a:r>
              <a:rPr lang="en-US" sz="4400" dirty="0"/>
              <a:t>Philanthropic press</a:t>
            </a:r>
          </a:p>
          <a:p>
            <a:pPr marL="457200" lvl="0" indent="-342900">
              <a:spcBef>
                <a:spcPts val="0"/>
              </a:spcBef>
              <a:buSzPts val="1800"/>
              <a:buChar char="●"/>
            </a:pPr>
            <a:r>
              <a:rPr lang="en-US" sz="4400" dirty="0"/>
              <a:t>Federal government grants</a:t>
            </a:r>
          </a:p>
          <a:p>
            <a:pPr marL="457200" lvl="0" indent="-342900">
              <a:spcBef>
                <a:spcPts val="0"/>
              </a:spcBef>
              <a:buSzPts val="1800"/>
              <a:buChar char="●"/>
            </a:pPr>
            <a:r>
              <a:rPr lang="en-US" sz="4400" dirty="0"/>
              <a:t>30+ other information sources</a:t>
            </a:r>
          </a:p>
          <a:p>
            <a:pPr marL="114300" lvl="0" indent="0">
              <a:spcBef>
                <a:spcPts val="0"/>
              </a:spcBef>
              <a:buSzPts val="1800"/>
              <a:buNone/>
            </a:pPr>
            <a:br>
              <a:rPr lang="en-US" sz="4000" dirty="0"/>
            </a:br>
            <a:endParaRPr lang="en-US" sz="4000" dirty="0"/>
          </a:p>
        </p:txBody>
      </p:sp>
    </p:spTree>
    <p:extLst>
      <p:ext uri="{BB962C8B-B14F-4D97-AF65-F5344CB8AC3E}">
        <p14:creationId xmlns:p14="http://schemas.microsoft.com/office/powerpoint/2010/main" val="75964806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43B404-1140-734B-8830-A7331CC24D06}"/>
              </a:ext>
            </a:extLst>
          </p:cNvPr>
          <p:cNvSpPr>
            <a:spLocks noGrp="1"/>
          </p:cNvSpPr>
          <p:nvPr>
            <p:ph type="title"/>
          </p:nvPr>
        </p:nvSpPr>
        <p:spPr>
          <a:xfrm>
            <a:off x="838200" y="332509"/>
            <a:ext cx="10515600" cy="897775"/>
          </a:xfrm>
        </p:spPr>
        <p:txBody>
          <a:bodyPr>
            <a:normAutofit fontScale="90000"/>
          </a:bodyPr>
          <a:lstStyle/>
          <a:p>
            <a:pPr algn="ctr"/>
            <a:r>
              <a:rPr lang="en-US" b="1" dirty="0">
                <a:latin typeface="Calibri" panose="020F0502020204030204" pitchFamily="34" charset="0"/>
                <a:cs typeface="Calibri" panose="020F0502020204030204" pitchFamily="34" charset="0"/>
              </a:rPr>
              <a:t>Via the Grants Research Guide https://</a:t>
            </a:r>
            <a:r>
              <a:rPr lang="en-US" b="1" dirty="0" err="1">
                <a:latin typeface="Calibri" panose="020F0502020204030204" pitchFamily="34" charset="0"/>
                <a:cs typeface="Calibri" panose="020F0502020204030204" pitchFamily="34" charset="0"/>
              </a:rPr>
              <a:t>libguides.lib.msu.edu</a:t>
            </a:r>
            <a:r>
              <a:rPr lang="en-US" b="1" dirty="0">
                <a:latin typeface="Calibri" panose="020F0502020204030204" pitchFamily="34" charset="0"/>
                <a:cs typeface="Calibri" panose="020F0502020204030204" pitchFamily="34" charset="0"/>
              </a:rPr>
              <a:t>/grants</a:t>
            </a:r>
            <a:endParaRPr lang="en-US" dirty="0"/>
          </a:p>
        </p:txBody>
      </p:sp>
      <p:pic>
        <p:nvPicPr>
          <p:cNvPr id="4" name="Content Placeholder 3" descr="The landing page of the Grants and Related Resources Guide which provides background information on FDO.">
            <a:extLst>
              <a:ext uri="{FF2B5EF4-FFF2-40B4-BE49-F238E27FC236}">
                <a16:creationId xmlns:a16="http://schemas.microsoft.com/office/drawing/2014/main" id="{E01E5336-999B-6D47-862E-421E2CCF168B}"/>
              </a:ext>
            </a:extLst>
          </p:cNvPr>
          <p:cNvPicPr>
            <a:picLocks noGrp="1" noChangeAspect="1"/>
          </p:cNvPicPr>
          <p:nvPr>
            <p:ph idx="1"/>
          </p:nvPr>
        </p:nvPicPr>
        <p:blipFill>
          <a:blip r:embed="rId2"/>
          <a:stretch>
            <a:fillRect/>
          </a:stretch>
        </p:blipFill>
        <p:spPr>
          <a:xfrm>
            <a:off x="838200" y="1392061"/>
            <a:ext cx="10515600" cy="3005908"/>
          </a:xfrm>
          <a:prstGeom prst="rect">
            <a:avLst/>
          </a:prstGeom>
        </p:spPr>
      </p:pic>
      <p:pic>
        <p:nvPicPr>
          <p:cNvPr id="5" name="Picture 4" descr="Section of the landing page showing links to several online tutorials and guides to the terminology used in the FDO database.">
            <a:extLst>
              <a:ext uri="{FF2B5EF4-FFF2-40B4-BE49-F238E27FC236}">
                <a16:creationId xmlns:a16="http://schemas.microsoft.com/office/drawing/2014/main" id="{9D77DDF8-EB3F-7A43-A8B8-8910501DB59A}"/>
              </a:ext>
            </a:extLst>
          </p:cNvPr>
          <p:cNvPicPr>
            <a:picLocks noChangeAspect="1"/>
          </p:cNvPicPr>
          <p:nvPr/>
        </p:nvPicPr>
        <p:blipFill>
          <a:blip r:embed="rId3"/>
          <a:stretch>
            <a:fillRect/>
          </a:stretch>
        </p:blipFill>
        <p:spPr>
          <a:xfrm>
            <a:off x="4139739" y="2534847"/>
            <a:ext cx="7214061" cy="4128184"/>
          </a:xfrm>
          <a:prstGeom prst="rect">
            <a:avLst/>
          </a:prstGeom>
        </p:spPr>
      </p:pic>
      <p:sp>
        <p:nvSpPr>
          <p:cNvPr id="7" name="Oval 6" descr="Red oval highlighting FDO tutorial information.">
            <a:extLst>
              <a:ext uri="{FF2B5EF4-FFF2-40B4-BE49-F238E27FC236}">
                <a16:creationId xmlns:a16="http://schemas.microsoft.com/office/drawing/2014/main" id="{82F8D2D0-2369-8342-96B0-763B3DB63893}"/>
              </a:ext>
            </a:extLst>
          </p:cNvPr>
          <p:cNvSpPr/>
          <p:nvPr/>
        </p:nvSpPr>
        <p:spPr>
          <a:xfrm>
            <a:off x="7281949" y="3429001"/>
            <a:ext cx="831273" cy="361604"/>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descr="Red oval highlighting FDO taxonomy/terminology information.">
            <a:extLst>
              <a:ext uri="{FF2B5EF4-FFF2-40B4-BE49-F238E27FC236}">
                <a16:creationId xmlns:a16="http://schemas.microsoft.com/office/drawing/2014/main" id="{59051F55-DF30-EB42-96AB-E9C8240BF16B}"/>
              </a:ext>
            </a:extLst>
          </p:cNvPr>
          <p:cNvSpPr/>
          <p:nvPr/>
        </p:nvSpPr>
        <p:spPr>
          <a:xfrm>
            <a:off x="5037513" y="5619404"/>
            <a:ext cx="1246909" cy="315883"/>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9123800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Content Placeholder 8" descr="The Researching Potential Funders tab of the Grants &amp; Related Resources Guide with  links to the Foundation Directory Online, Faculty Insight, and other grants databases. ">
            <a:extLst>
              <a:ext uri="{FF2B5EF4-FFF2-40B4-BE49-F238E27FC236}">
                <a16:creationId xmlns:a16="http://schemas.microsoft.com/office/drawing/2014/main" id="{6B23269D-AC77-426B-B6B4-4A11D851918F}"/>
              </a:ext>
            </a:extLst>
          </p:cNvPr>
          <p:cNvPicPr>
            <a:picLocks noGrp="1" noChangeAspect="1"/>
          </p:cNvPicPr>
          <p:nvPr>
            <p:ph idx="4294967295"/>
          </p:nvPr>
        </p:nvPicPr>
        <p:blipFill>
          <a:blip r:embed="rId2"/>
          <a:stretch>
            <a:fillRect/>
          </a:stretch>
        </p:blipFill>
        <p:spPr>
          <a:xfrm>
            <a:off x="415637" y="380729"/>
            <a:ext cx="11338559" cy="4626522"/>
          </a:xfrm>
          <a:prstGeom prst="rect">
            <a:avLst/>
          </a:prstGeom>
          <a:ln>
            <a:solidFill>
              <a:schemeClr val="tx1"/>
            </a:solidFill>
          </a:ln>
        </p:spPr>
      </p:pic>
      <p:pic>
        <p:nvPicPr>
          <p:cNvPr id="10" name="Picture 9" descr="Insert showing 2 other subscription grants databases: GrantSelect and GrantStation.">
            <a:extLst>
              <a:ext uri="{FF2B5EF4-FFF2-40B4-BE49-F238E27FC236}">
                <a16:creationId xmlns:a16="http://schemas.microsoft.com/office/drawing/2014/main" id="{C320791A-4047-4AAB-9CD7-AEFA99DA2C75}"/>
              </a:ext>
            </a:extLst>
          </p:cNvPr>
          <p:cNvPicPr>
            <a:picLocks noChangeAspect="1"/>
          </p:cNvPicPr>
          <p:nvPr/>
        </p:nvPicPr>
        <p:blipFill>
          <a:blip r:embed="rId3"/>
          <a:stretch>
            <a:fillRect/>
          </a:stretch>
        </p:blipFill>
        <p:spPr>
          <a:xfrm>
            <a:off x="4389121" y="4742466"/>
            <a:ext cx="7365076" cy="1780881"/>
          </a:xfrm>
          <a:prstGeom prst="rect">
            <a:avLst/>
          </a:prstGeom>
          <a:ln>
            <a:solidFill>
              <a:schemeClr val="tx1"/>
            </a:solidFill>
          </a:ln>
        </p:spPr>
      </p:pic>
      <p:sp>
        <p:nvSpPr>
          <p:cNvPr id="2" name="Title 1" hidden="1">
            <a:extLst>
              <a:ext uri="{FF2B5EF4-FFF2-40B4-BE49-F238E27FC236}">
                <a16:creationId xmlns:a16="http://schemas.microsoft.com/office/drawing/2014/main" id="{C43ADA54-834F-4A55-87C9-2EB5D4408A6A}"/>
              </a:ext>
            </a:extLst>
          </p:cNvPr>
          <p:cNvSpPr>
            <a:spLocks noGrp="1"/>
          </p:cNvSpPr>
          <p:nvPr>
            <p:ph type="title" idx="4294967295"/>
          </p:nvPr>
        </p:nvSpPr>
        <p:spPr/>
        <p:txBody>
          <a:bodyPr/>
          <a:lstStyle/>
          <a:p>
            <a:r>
              <a:rPr lang="en-US" dirty="0"/>
              <a:t>Potential Funders</a:t>
            </a:r>
          </a:p>
        </p:txBody>
      </p:sp>
    </p:spTree>
    <p:extLst>
      <p:ext uri="{BB962C8B-B14F-4D97-AF65-F5344CB8AC3E}">
        <p14:creationId xmlns:p14="http://schemas.microsoft.com/office/powerpoint/2010/main" val="97045308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64B972-4DF9-D846-81B0-940CAB3CE254}"/>
              </a:ext>
            </a:extLst>
          </p:cNvPr>
          <p:cNvSpPr>
            <a:spLocks noGrp="1"/>
          </p:cNvSpPr>
          <p:nvPr>
            <p:ph type="title"/>
          </p:nvPr>
        </p:nvSpPr>
        <p:spPr/>
        <p:txBody>
          <a:bodyPr/>
          <a:lstStyle/>
          <a:p>
            <a:pPr algn="ctr"/>
            <a:r>
              <a:rPr lang="en-US" b="1" dirty="0"/>
              <a:t>Proposal Writing Resources</a:t>
            </a:r>
          </a:p>
        </p:txBody>
      </p:sp>
      <p:pic>
        <p:nvPicPr>
          <p:cNvPr id="4" name="Content Placeholder 3" descr="Proposal Writing resources on the Grants Research Guide.">
            <a:extLst>
              <a:ext uri="{FF2B5EF4-FFF2-40B4-BE49-F238E27FC236}">
                <a16:creationId xmlns:a16="http://schemas.microsoft.com/office/drawing/2014/main" id="{D3CDC500-2B5E-9A4F-AAF6-5E814AB28422}"/>
              </a:ext>
            </a:extLst>
          </p:cNvPr>
          <p:cNvPicPr>
            <a:picLocks noGrp="1" noChangeAspect="1"/>
          </p:cNvPicPr>
          <p:nvPr>
            <p:ph idx="1"/>
          </p:nvPr>
        </p:nvPicPr>
        <p:blipFill>
          <a:blip r:embed="rId2"/>
          <a:stretch>
            <a:fillRect/>
          </a:stretch>
        </p:blipFill>
        <p:spPr>
          <a:xfrm>
            <a:off x="266007" y="2039754"/>
            <a:ext cx="11709631" cy="4194791"/>
          </a:xfrm>
          <a:prstGeom prst="rect">
            <a:avLst/>
          </a:prstGeom>
        </p:spPr>
      </p:pic>
    </p:spTree>
    <p:extLst>
      <p:ext uri="{BB962C8B-B14F-4D97-AF65-F5344CB8AC3E}">
        <p14:creationId xmlns:p14="http://schemas.microsoft.com/office/powerpoint/2010/main" val="407094385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195661"/>
          </a:xfrm>
        </p:spPr>
        <p:txBody>
          <a:bodyPr>
            <a:normAutofit/>
          </a:bodyPr>
          <a:lstStyle/>
          <a:p>
            <a:pPr algn="ctr"/>
            <a:r>
              <a:rPr lang="en-US" b="1" dirty="0">
                <a:solidFill>
                  <a:schemeClr val="accent6">
                    <a:lumMod val="50000"/>
                  </a:schemeClr>
                </a:solidFill>
                <a:latin typeface="Calibri" panose="020F0502020204030204" pitchFamily="34" charset="0"/>
                <a:cs typeface="Calibri" panose="020F0502020204030204" pitchFamily="34" charset="0"/>
              </a:rPr>
              <a:t>Questions? Assistance?</a:t>
            </a:r>
          </a:p>
        </p:txBody>
      </p:sp>
      <p:sp>
        <p:nvSpPr>
          <p:cNvPr id="3" name="Content Placeholder 2"/>
          <p:cNvSpPr>
            <a:spLocks noGrp="1"/>
          </p:cNvSpPr>
          <p:nvPr>
            <p:ph idx="1"/>
          </p:nvPr>
        </p:nvSpPr>
        <p:spPr>
          <a:xfrm>
            <a:off x="838200" y="2024743"/>
            <a:ext cx="10515600" cy="3673928"/>
          </a:xfrm>
        </p:spPr>
        <p:txBody>
          <a:bodyPr>
            <a:normAutofit/>
          </a:bodyPr>
          <a:lstStyle/>
          <a:p>
            <a:pPr marL="0" indent="0">
              <a:buNone/>
            </a:pPr>
            <a:r>
              <a:rPr lang="en-US" sz="4000" dirty="0">
                <a:latin typeface="Times New Roman" panose="02020603050405020304" pitchFamily="18" charset="0"/>
                <a:cs typeface="Times New Roman" panose="02020603050405020304" pitchFamily="18" charset="0"/>
              </a:rPr>
              <a:t>Contact:</a:t>
            </a:r>
          </a:p>
          <a:p>
            <a:pPr marL="0" indent="0">
              <a:buNone/>
            </a:pPr>
            <a:endParaRPr lang="en-US" sz="4000" dirty="0">
              <a:latin typeface="Times New Roman" panose="02020603050405020304" pitchFamily="18" charset="0"/>
              <a:cs typeface="Times New Roman" panose="02020603050405020304" pitchFamily="18" charset="0"/>
            </a:endParaRPr>
          </a:p>
          <a:p>
            <a:pPr marL="0" indent="0">
              <a:buNone/>
            </a:pPr>
            <a:r>
              <a:rPr lang="en-US" sz="4000" dirty="0">
                <a:latin typeface="Times New Roman" panose="02020603050405020304" pitchFamily="18" charset="0"/>
                <a:cs typeface="Times New Roman" panose="02020603050405020304" pitchFamily="18" charset="0"/>
              </a:rPr>
              <a:t>Anita Ezzo</a:t>
            </a:r>
          </a:p>
          <a:p>
            <a:pPr marL="0" indent="0">
              <a:buNone/>
            </a:pPr>
            <a:r>
              <a:rPr lang="en-US" sz="4000" dirty="0">
                <a:latin typeface="Times New Roman" panose="02020603050405020304" pitchFamily="18" charset="0"/>
                <a:cs typeface="Times New Roman" panose="02020603050405020304" pitchFamily="18" charset="0"/>
              </a:rPr>
              <a:t>Grants Librarian</a:t>
            </a:r>
          </a:p>
          <a:p>
            <a:pPr marL="0" indent="0">
              <a:buNone/>
            </a:pPr>
            <a:r>
              <a:rPr lang="en-US" sz="4000" dirty="0">
                <a:latin typeface="Times New Roman" panose="02020603050405020304" pitchFamily="18" charset="0"/>
                <a:cs typeface="Times New Roman" panose="02020603050405020304" pitchFamily="18" charset="0"/>
                <a:hlinkClick r:id="rId3"/>
              </a:rPr>
              <a:t>ezzoa@msu.edu</a:t>
            </a:r>
            <a:endParaRPr lang="en-US" sz="4000" dirty="0">
              <a:latin typeface="Times New Roman" panose="02020603050405020304" pitchFamily="18" charset="0"/>
              <a:cs typeface="Times New Roman" panose="02020603050405020304" pitchFamily="18" charset="0"/>
            </a:endParaRPr>
          </a:p>
          <a:p>
            <a:pPr marL="0" indent="0">
              <a:buNone/>
            </a:pPr>
            <a:endParaRPr lang="en-US" sz="4400" dirty="0"/>
          </a:p>
        </p:txBody>
      </p:sp>
    </p:spTree>
    <p:extLst>
      <p:ext uri="{BB962C8B-B14F-4D97-AF65-F5344CB8AC3E}">
        <p14:creationId xmlns:p14="http://schemas.microsoft.com/office/powerpoint/2010/main" val="135709130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The FDO search box."/>
          <p:cNvPicPr>
            <a:picLocks noChangeAspect="1"/>
          </p:cNvPicPr>
          <p:nvPr/>
        </p:nvPicPr>
        <p:blipFill>
          <a:blip r:embed="rId3"/>
          <a:stretch>
            <a:fillRect/>
          </a:stretch>
        </p:blipFill>
        <p:spPr>
          <a:xfrm>
            <a:off x="60865" y="1779814"/>
            <a:ext cx="11923075" cy="3967843"/>
          </a:xfrm>
          <a:prstGeom prst="rect">
            <a:avLst/>
          </a:prstGeom>
        </p:spPr>
      </p:pic>
      <p:sp>
        <p:nvSpPr>
          <p:cNvPr id="3" name="Oval 2" descr="Circle drawing attention to the Michigan State University subscription information."/>
          <p:cNvSpPr/>
          <p:nvPr/>
        </p:nvSpPr>
        <p:spPr>
          <a:xfrm>
            <a:off x="7821386" y="1616529"/>
            <a:ext cx="2530928" cy="587828"/>
          </a:xfrm>
          <a:prstGeom prst="ellipse">
            <a:avLst/>
          </a:prstGeom>
          <a:noFill/>
          <a:ln w="38100">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3" hidden="1">
            <a:extLst>
              <a:ext uri="{FF2B5EF4-FFF2-40B4-BE49-F238E27FC236}">
                <a16:creationId xmlns:a16="http://schemas.microsoft.com/office/drawing/2014/main" id="{A6A88105-C4E7-4474-A441-8785FF8B7FA3}"/>
              </a:ext>
            </a:extLst>
          </p:cNvPr>
          <p:cNvSpPr>
            <a:spLocks noGrp="1"/>
          </p:cNvSpPr>
          <p:nvPr>
            <p:ph type="title" idx="4294967295"/>
          </p:nvPr>
        </p:nvSpPr>
        <p:spPr/>
        <p:txBody>
          <a:bodyPr/>
          <a:lstStyle/>
          <a:p>
            <a:r>
              <a:rPr lang="en-US" dirty="0"/>
              <a:t>How</a:t>
            </a:r>
            <a:r>
              <a:rPr lang="en-US" baseline="0" dirty="0"/>
              <a:t> to start search</a:t>
            </a:r>
            <a:endParaRPr lang="en-US" dirty="0"/>
          </a:p>
        </p:txBody>
      </p:sp>
    </p:spTree>
    <p:extLst>
      <p:ext uri="{BB962C8B-B14F-4D97-AF65-F5344CB8AC3E}">
        <p14:creationId xmlns:p14="http://schemas.microsoft.com/office/powerpoint/2010/main" val="351785793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E13052-1F59-4E93-9A6D-604BB67C3F8E}"/>
              </a:ext>
            </a:extLst>
          </p:cNvPr>
          <p:cNvSpPr>
            <a:spLocks noGrp="1"/>
          </p:cNvSpPr>
          <p:nvPr>
            <p:ph type="title"/>
          </p:nvPr>
        </p:nvSpPr>
        <p:spPr>
          <a:xfrm>
            <a:off x="567559" y="365125"/>
            <a:ext cx="11083158" cy="1325563"/>
          </a:xfrm>
        </p:spPr>
        <p:txBody>
          <a:bodyPr/>
          <a:lstStyle/>
          <a:p>
            <a:pPr algn="ctr"/>
            <a:r>
              <a:rPr lang="en-US" b="1" dirty="0">
                <a:solidFill>
                  <a:schemeClr val="accent6">
                    <a:lumMod val="50000"/>
                  </a:schemeClr>
                </a:solidFill>
                <a:latin typeface="+mn-lt"/>
              </a:rPr>
              <a:t>Search by Describing Who, What, Where </a:t>
            </a:r>
          </a:p>
        </p:txBody>
      </p:sp>
      <p:pic>
        <p:nvPicPr>
          <p:cNvPr id="4" name="Content Placeholder 3" descr="FDO search box showing my search for &quot;Health afterschool program for low income children in Lansing, MI.&quot; ">
            <a:extLst>
              <a:ext uri="{FF2B5EF4-FFF2-40B4-BE49-F238E27FC236}">
                <a16:creationId xmlns:a16="http://schemas.microsoft.com/office/drawing/2014/main" id="{F7183F5C-22F2-4BDD-9A71-EAF23B4C90C1}"/>
              </a:ext>
            </a:extLst>
          </p:cNvPr>
          <p:cNvPicPr>
            <a:picLocks noGrp="1" noChangeAspect="1"/>
          </p:cNvPicPr>
          <p:nvPr>
            <p:ph idx="1"/>
          </p:nvPr>
        </p:nvPicPr>
        <p:blipFill>
          <a:blip r:embed="rId2"/>
          <a:stretch>
            <a:fillRect/>
          </a:stretch>
        </p:blipFill>
        <p:spPr>
          <a:xfrm>
            <a:off x="880266" y="3105808"/>
            <a:ext cx="10663888" cy="1766410"/>
          </a:xfrm>
          <a:prstGeom prst="rect">
            <a:avLst/>
          </a:prstGeom>
        </p:spPr>
      </p:pic>
      <p:sp>
        <p:nvSpPr>
          <p:cNvPr id="3" name="Oval 2" descr="Red oval highlighting the Advanced Search &amp; Filters option.">
            <a:extLst>
              <a:ext uri="{FF2B5EF4-FFF2-40B4-BE49-F238E27FC236}">
                <a16:creationId xmlns:a16="http://schemas.microsoft.com/office/drawing/2014/main" id="{2561A144-D72A-314B-B2E7-CF4A59121F8E}"/>
              </a:ext>
            </a:extLst>
          </p:cNvPr>
          <p:cNvSpPr/>
          <p:nvPr/>
        </p:nvSpPr>
        <p:spPr>
          <a:xfrm>
            <a:off x="9160625" y="3275215"/>
            <a:ext cx="2383529" cy="532013"/>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22153549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dvance search screen showing how my search terms got translated into the database’s controlled vocabulary terms and parsed into the corresponding Subject Area, Geographic Focus, Population Served and Support Strategy boxes. ">
            <a:extLst>
              <a:ext uri="{FF2B5EF4-FFF2-40B4-BE49-F238E27FC236}">
                <a16:creationId xmlns:a16="http://schemas.microsoft.com/office/drawing/2014/main" id="{33FB3D2F-0251-4BE7-A8FF-F4F4F0635D5F}"/>
              </a:ext>
            </a:extLst>
          </p:cNvPr>
          <p:cNvPicPr>
            <a:picLocks noChangeAspect="1"/>
          </p:cNvPicPr>
          <p:nvPr/>
        </p:nvPicPr>
        <p:blipFill>
          <a:blip r:embed="rId3"/>
          <a:stretch>
            <a:fillRect/>
          </a:stretch>
        </p:blipFill>
        <p:spPr>
          <a:xfrm>
            <a:off x="161654" y="456436"/>
            <a:ext cx="11867121" cy="5786710"/>
          </a:xfrm>
          <a:prstGeom prst="rect">
            <a:avLst/>
          </a:prstGeom>
          <a:ln>
            <a:solidFill>
              <a:schemeClr val="tx1"/>
            </a:solidFill>
          </a:ln>
        </p:spPr>
      </p:pic>
      <p:sp>
        <p:nvSpPr>
          <p:cNvPr id="3" name="Title 2" hidden="1">
            <a:extLst>
              <a:ext uri="{FF2B5EF4-FFF2-40B4-BE49-F238E27FC236}">
                <a16:creationId xmlns:a16="http://schemas.microsoft.com/office/drawing/2014/main" id="{3674C5C9-CFFD-4EFC-864A-F6386B055F53}"/>
              </a:ext>
            </a:extLst>
          </p:cNvPr>
          <p:cNvSpPr>
            <a:spLocks noGrp="1"/>
          </p:cNvSpPr>
          <p:nvPr>
            <p:ph type="title" idx="4294967295"/>
          </p:nvPr>
        </p:nvSpPr>
        <p:spPr/>
        <p:txBody>
          <a:bodyPr/>
          <a:lstStyle/>
          <a:p>
            <a:r>
              <a:rPr lang="en-US" dirty="0"/>
              <a:t>Search Filters</a:t>
            </a:r>
          </a:p>
        </p:txBody>
      </p:sp>
    </p:spTree>
    <p:extLst>
      <p:ext uri="{BB962C8B-B14F-4D97-AF65-F5344CB8AC3E}">
        <p14:creationId xmlns:p14="http://schemas.microsoft.com/office/powerpoint/2010/main" val="147335813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69EEB4E-2583-4C2A-BB13-F35101C153C8}"/>
              </a:ext>
            </a:extLst>
          </p:cNvPr>
          <p:cNvSpPr>
            <a:spLocks noGrp="1"/>
          </p:cNvSpPr>
          <p:nvPr>
            <p:ph type="title"/>
          </p:nvPr>
        </p:nvSpPr>
        <p:spPr>
          <a:xfrm>
            <a:off x="838200" y="365126"/>
            <a:ext cx="10515600" cy="1053772"/>
          </a:xfrm>
        </p:spPr>
        <p:txBody>
          <a:bodyPr/>
          <a:lstStyle/>
          <a:p>
            <a:pPr algn="ctr"/>
            <a:r>
              <a:rPr lang="en-US" b="1" dirty="0">
                <a:solidFill>
                  <a:schemeClr val="accent6">
                    <a:lumMod val="50000"/>
                  </a:schemeClr>
                </a:solidFill>
                <a:latin typeface="+mn-lt"/>
              </a:rPr>
              <a:t>Search Results</a:t>
            </a:r>
          </a:p>
        </p:txBody>
      </p:sp>
      <p:pic>
        <p:nvPicPr>
          <p:cNvPr id="6" name="Content Placeholder 5" descr="Search results screen showing 77 grantmakers, 713 grants, and 82 recipients.">
            <a:extLst>
              <a:ext uri="{FF2B5EF4-FFF2-40B4-BE49-F238E27FC236}">
                <a16:creationId xmlns:a16="http://schemas.microsoft.com/office/drawing/2014/main" id="{3A6578AE-288F-4E85-BBAC-C6D131386F11}"/>
              </a:ext>
            </a:extLst>
          </p:cNvPr>
          <p:cNvPicPr>
            <a:picLocks noGrp="1" noChangeAspect="1"/>
          </p:cNvPicPr>
          <p:nvPr>
            <p:ph idx="1"/>
          </p:nvPr>
        </p:nvPicPr>
        <p:blipFill>
          <a:blip r:embed="rId2"/>
          <a:stretch>
            <a:fillRect/>
          </a:stretch>
        </p:blipFill>
        <p:spPr>
          <a:xfrm>
            <a:off x="1481959" y="1418898"/>
            <a:ext cx="9251299" cy="5027334"/>
          </a:xfrm>
          <a:prstGeom prst="rect">
            <a:avLst/>
          </a:prstGeom>
          <a:ln>
            <a:solidFill>
              <a:schemeClr val="tx1"/>
            </a:solidFill>
          </a:ln>
        </p:spPr>
      </p:pic>
    </p:spTree>
    <p:extLst>
      <p:ext uri="{BB962C8B-B14F-4D97-AF65-F5344CB8AC3E}">
        <p14:creationId xmlns:p14="http://schemas.microsoft.com/office/powerpoint/2010/main" val="156286743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A0ED05-6EC5-4A1A-A3CA-CA9AC0FF9754}"/>
              </a:ext>
            </a:extLst>
          </p:cNvPr>
          <p:cNvSpPr>
            <a:spLocks noGrp="1"/>
          </p:cNvSpPr>
          <p:nvPr>
            <p:ph type="title"/>
          </p:nvPr>
        </p:nvSpPr>
        <p:spPr/>
        <p:txBody>
          <a:bodyPr/>
          <a:lstStyle/>
          <a:p>
            <a:pPr algn="ctr"/>
            <a:r>
              <a:rPr lang="en-US" b="1" dirty="0">
                <a:solidFill>
                  <a:schemeClr val="accent6">
                    <a:lumMod val="50000"/>
                  </a:schemeClr>
                </a:solidFill>
                <a:latin typeface="+mn-lt"/>
              </a:rPr>
              <a:t>Broaden Search by Using Less-specific Terms</a:t>
            </a:r>
          </a:p>
        </p:txBody>
      </p:sp>
      <p:pic>
        <p:nvPicPr>
          <p:cNvPr id="4" name="Content Placeholder 3" descr="Expanded search results as a result of using broader terms.">
            <a:extLst>
              <a:ext uri="{FF2B5EF4-FFF2-40B4-BE49-F238E27FC236}">
                <a16:creationId xmlns:a16="http://schemas.microsoft.com/office/drawing/2014/main" id="{9B018C16-9860-492B-ACE1-89C4392A3604}"/>
              </a:ext>
            </a:extLst>
          </p:cNvPr>
          <p:cNvPicPr>
            <a:picLocks noGrp="1" noChangeAspect="1"/>
          </p:cNvPicPr>
          <p:nvPr>
            <p:ph idx="1"/>
          </p:nvPr>
        </p:nvPicPr>
        <p:blipFill>
          <a:blip r:embed="rId2"/>
          <a:stretch>
            <a:fillRect/>
          </a:stretch>
        </p:blipFill>
        <p:spPr>
          <a:xfrm>
            <a:off x="644993" y="1825625"/>
            <a:ext cx="8411061" cy="4351338"/>
          </a:xfrm>
          <a:prstGeom prst="rect">
            <a:avLst/>
          </a:prstGeom>
        </p:spPr>
      </p:pic>
      <p:sp>
        <p:nvSpPr>
          <p:cNvPr id="5" name="Oval 4" descr="Circle noting expanded Grantmaker results.">
            <a:extLst>
              <a:ext uri="{FF2B5EF4-FFF2-40B4-BE49-F238E27FC236}">
                <a16:creationId xmlns:a16="http://schemas.microsoft.com/office/drawing/2014/main" id="{DED3D092-F6EE-4856-BD6A-8B61BFF483AF}"/>
              </a:ext>
            </a:extLst>
          </p:cNvPr>
          <p:cNvSpPr/>
          <p:nvPr/>
        </p:nvSpPr>
        <p:spPr>
          <a:xfrm>
            <a:off x="853964" y="5454869"/>
            <a:ext cx="1526629" cy="722094"/>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Content Placeholder 7" descr="Enlarged Population Served dropbox showing hierarchy of terms for Economically Disadvantaged People.">
            <a:extLst>
              <a:ext uri="{FF2B5EF4-FFF2-40B4-BE49-F238E27FC236}">
                <a16:creationId xmlns:a16="http://schemas.microsoft.com/office/drawing/2014/main" id="{444A9A10-7D67-4A18-9266-9A8025812EB9}"/>
              </a:ext>
            </a:extLst>
          </p:cNvPr>
          <p:cNvPicPr>
            <a:picLocks noChangeAspect="1"/>
          </p:cNvPicPr>
          <p:nvPr/>
        </p:nvPicPr>
        <p:blipFill>
          <a:blip r:embed="rId3"/>
          <a:stretch>
            <a:fillRect/>
          </a:stretch>
        </p:blipFill>
        <p:spPr>
          <a:xfrm>
            <a:off x="7680554" y="3074276"/>
            <a:ext cx="4055906" cy="3626068"/>
          </a:xfrm>
          <a:prstGeom prst="rect">
            <a:avLst/>
          </a:prstGeom>
          <a:ln>
            <a:solidFill>
              <a:schemeClr val="tx1"/>
            </a:solidFill>
          </a:ln>
        </p:spPr>
      </p:pic>
    </p:spTree>
    <p:extLst>
      <p:ext uri="{BB962C8B-B14F-4D97-AF65-F5344CB8AC3E}">
        <p14:creationId xmlns:p14="http://schemas.microsoft.com/office/powerpoint/2010/main" val="298407717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A6998E-50E9-4EE1-8B53-D8EA1F6A0FBF}"/>
              </a:ext>
            </a:extLst>
          </p:cNvPr>
          <p:cNvSpPr>
            <a:spLocks noGrp="1"/>
          </p:cNvSpPr>
          <p:nvPr>
            <p:ph type="title"/>
          </p:nvPr>
        </p:nvSpPr>
        <p:spPr>
          <a:xfrm>
            <a:off x="362608" y="365125"/>
            <a:ext cx="11366938" cy="1306019"/>
          </a:xfrm>
        </p:spPr>
        <p:txBody>
          <a:bodyPr>
            <a:noAutofit/>
          </a:bodyPr>
          <a:lstStyle/>
          <a:p>
            <a:pPr algn="ctr"/>
            <a:r>
              <a:rPr lang="en-US" b="1" dirty="0">
                <a:solidFill>
                  <a:schemeClr val="accent6">
                    <a:lumMod val="50000"/>
                  </a:schemeClr>
                </a:solidFill>
                <a:latin typeface="+mn-lt"/>
              </a:rPr>
              <a:t>Broaden Search: Remove “Population Served” &amp; “Support Strategy” Fields</a:t>
            </a:r>
          </a:p>
        </p:txBody>
      </p:sp>
      <p:pic>
        <p:nvPicPr>
          <p:cNvPr id="4" name="Content Placeholder 3" descr="Expanded search results after removing Population Served and Support Strategy fields.">
            <a:extLst>
              <a:ext uri="{FF2B5EF4-FFF2-40B4-BE49-F238E27FC236}">
                <a16:creationId xmlns:a16="http://schemas.microsoft.com/office/drawing/2014/main" id="{8A5E4ADE-A31C-4C7D-9DF5-B9CA070D29AD}"/>
              </a:ext>
            </a:extLst>
          </p:cNvPr>
          <p:cNvPicPr>
            <a:picLocks noGrp="1" noChangeAspect="1"/>
          </p:cNvPicPr>
          <p:nvPr>
            <p:ph idx="1"/>
          </p:nvPr>
        </p:nvPicPr>
        <p:blipFill>
          <a:blip r:embed="rId2"/>
          <a:stretch>
            <a:fillRect/>
          </a:stretch>
        </p:blipFill>
        <p:spPr>
          <a:xfrm>
            <a:off x="1920073" y="1844565"/>
            <a:ext cx="8958207" cy="4648309"/>
          </a:xfrm>
          <a:prstGeom prst="rect">
            <a:avLst/>
          </a:prstGeom>
        </p:spPr>
      </p:pic>
      <p:sp>
        <p:nvSpPr>
          <p:cNvPr id="5" name="Oval 4" descr="Circle drawing attention to increased grantmaker results.">
            <a:extLst>
              <a:ext uri="{FF2B5EF4-FFF2-40B4-BE49-F238E27FC236}">
                <a16:creationId xmlns:a16="http://schemas.microsoft.com/office/drawing/2014/main" id="{A2BAB116-4AA1-4F0C-9FC2-DC2F25BE4463}"/>
              </a:ext>
            </a:extLst>
          </p:cNvPr>
          <p:cNvSpPr/>
          <p:nvPr/>
        </p:nvSpPr>
        <p:spPr>
          <a:xfrm>
            <a:off x="2222938" y="5675586"/>
            <a:ext cx="1513490" cy="817288"/>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75878942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EB34D57C31C1374C9CAED64018C78D60" ma:contentTypeVersion="7" ma:contentTypeDescription="Create a new document." ma:contentTypeScope="" ma:versionID="705fdb91b9b88ab0ed2f67c94a4c2da3">
  <xsd:schema xmlns:xsd="http://www.w3.org/2001/XMLSchema" xmlns:xs="http://www.w3.org/2001/XMLSchema" xmlns:p="http://schemas.microsoft.com/office/2006/metadata/properties" xmlns:ns3="baaf80da-f0d9-4844-8383-67062d9a6d98" xmlns:ns4="9590a940-5d0a-4794-b1df-0a5c9d3c6e80" targetNamespace="http://schemas.microsoft.com/office/2006/metadata/properties" ma:root="true" ma:fieldsID="38a523db18a88862b4eb673423882215" ns3:_="" ns4:_="">
    <xsd:import namespace="baaf80da-f0d9-4844-8383-67062d9a6d98"/>
    <xsd:import namespace="9590a940-5d0a-4794-b1df-0a5c9d3c6e80"/>
    <xsd:element name="properties">
      <xsd:complexType>
        <xsd:sequence>
          <xsd:element name="documentManagement">
            <xsd:complexType>
              <xsd:all>
                <xsd:element ref="ns3:MediaServiceMetadata" minOccurs="0"/>
                <xsd:element ref="ns3:MediaServiceFastMetadata" minOccurs="0"/>
                <xsd:element ref="ns3:MediaServiceAutoKeyPoints" minOccurs="0"/>
                <xsd:element ref="ns3:MediaServiceKeyPoints" minOccurs="0"/>
                <xsd:element ref="ns4:SharedWithUsers" minOccurs="0"/>
                <xsd:element ref="ns4:SharedWithDetails" minOccurs="0"/>
                <xsd:element ref="ns4:SharingHintHash"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aaf80da-f0d9-4844-8383-67062d9a6d98"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9590a940-5d0a-4794-b1df-0a5c9d3c6e80"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element name="SharingHintHash" ma:index="14"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7EEEB120-DE94-4866-9D7F-DD7377B0350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baaf80da-f0d9-4844-8383-67062d9a6d98"/>
    <ds:schemaRef ds:uri="9590a940-5d0a-4794-b1df-0a5c9d3c6e80"/>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4CE3D24D-8B6A-4176-90A6-E6F81CB95B6B}">
  <ds:schemaRefs>
    <ds:schemaRef ds:uri="http://schemas.microsoft.com/sharepoint/v3/contenttype/forms"/>
  </ds:schemaRefs>
</ds:datastoreItem>
</file>

<file path=customXml/itemProps3.xml><?xml version="1.0" encoding="utf-8"?>
<ds:datastoreItem xmlns:ds="http://schemas.openxmlformats.org/officeDocument/2006/customXml" ds:itemID="{5910CA11-339E-4D43-9D03-D27CC34E6C21}">
  <ds:schemaRefs>
    <ds:schemaRef ds:uri="http://schemas.microsoft.com/office/2006/metadata/properties"/>
    <ds:schemaRef ds:uri="http://purl.org/dc/terms/"/>
    <ds:schemaRef ds:uri="9590a940-5d0a-4794-b1df-0a5c9d3c6e80"/>
    <ds:schemaRef ds:uri="http://schemas.microsoft.com/office/2006/documentManagement/types"/>
    <ds:schemaRef ds:uri="http://www.w3.org/XML/1998/namespace"/>
    <ds:schemaRef ds:uri="http://schemas.microsoft.com/office/infopath/2007/PartnerControls"/>
    <ds:schemaRef ds:uri="http://purl.org/dc/elements/1.1/"/>
    <ds:schemaRef ds:uri="http://schemas.openxmlformats.org/package/2006/metadata/core-properties"/>
    <ds:schemaRef ds:uri="baaf80da-f0d9-4844-8383-67062d9a6d98"/>
    <ds:schemaRef ds:uri="http://purl.org/dc/dcmitype/"/>
  </ds:schemaRefs>
</ds:datastoreItem>
</file>

<file path=docProps/app.xml><?xml version="1.0" encoding="utf-8"?>
<Properties xmlns="http://schemas.openxmlformats.org/officeDocument/2006/extended-properties" xmlns:vt="http://schemas.openxmlformats.org/officeDocument/2006/docPropsVTypes">
  <TotalTime>8418</TotalTime>
  <Words>230</Words>
  <Application>Microsoft Office PowerPoint</Application>
  <PresentationFormat>Widescreen</PresentationFormat>
  <Paragraphs>64</Paragraphs>
  <Slides>33</Slides>
  <Notes>8</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33</vt:i4>
      </vt:variant>
    </vt:vector>
  </HeadingPairs>
  <TitlesOfParts>
    <vt:vector size="38" baseType="lpstr">
      <vt:lpstr>Arial</vt:lpstr>
      <vt:lpstr>Calibri</vt:lpstr>
      <vt:lpstr>Calibri Light</vt:lpstr>
      <vt:lpstr>Times New Roman</vt:lpstr>
      <vt:lpstr>Office Theme</vt:lpstr>
      <vt:lpstr>Finding Funding Beyond Grants.gov:  Foundation Directory Online</vt:lpstr>
      <vt:lpstr>Foundation Directory Online Professional</vt:lpstr>
      <vt:lpstr>Data Sources</vt:lpstr>
      <vt:lpstr>How to start search</vt:lpstr>
      <vt:lpstr>Search by Describing Who, What, Where </vt:lpstr>
      <vt:lpstr>Search Filters</vt:lpstr>
      <vt:lpstr>Search Results</vt:lpstr>
      <vt:lpstr>Broaden Search by Using Less-specific Terms</vt:lpstr>
      <vt:lpstr>Broaden Search: Remove “Population Served” &amp; “Support Strategy” Fields</vt:lpstr>
      <vt:lpstr>Grant Count</vt:lpstr>
      <vt:lpstr>Foundation Example</vt:lpstr>
      <vt:lpstr>Foundation Cont</vt:lpstr>
      <vt:lpstr>View Giving Limitations under Applications/RFPs</vt:lpstr>
      <vt:lpstr>Common dollars</vt:lpstr>
      <vt:lpstr>Grant Details</vt:lpstr>
      <vt:lpstr>Funding Interests</vt:lpstr>
      <vt:lpstr>Foundation Details</vt:lpstr>
      <vt:lpstr>Who</vt:lpstr>
      <vt:lpstr>Recipients</vt:lpstr>
      <vt:lpstr>Grant Recipients</vt:lpstr>
      <vt:lpstr>Recipient Profile</vt:lpstr>
      <vt:lpstr>Save Your Results</vt:lpstr>
      <vt:lpstr>Grantmakers</vt:lpstr>
      <vt:lpstr>Results screen</vt:lpstr>
      <vt:lpstr>Grantmakers view</vt:lpstr>
      <vt:lpstr>Population groups</vt:lpstr>
      <vt:lpstr>Foundation more</vt:lpstr>
      <vt:lpstr>Total dollars</vt:lpstr>
      <vt:lpstr>Access FDO via the Libraries’ A-Z Database List https://libguides.lib.msu.edu/az.php</vt:lpstr>
      <vt:lpstr>Via the Grants Research Guide https://libguides.lib.msu.edu/grants</vt:lpstr>
      <vt:lpstr>Potential Funders</vt:lpstr>
      <vt:lpstr>Proposal Writing Resources</vt:lpstr>
      <vt:lpstr>Questions? Assistance?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Finding Funding Beyond Grants.gov:  Foundation Directory Online</dc:title>
  <dc:creator>Ezzo, Anita</dc:creator>
  <cp:lastModifiedBy>Kauffman, Melanie</cp:lastModifiedBy>
  <cp:revision>60</cp:revision>
  <dcterms:created xsi:type="dcterms:W3CDTF">2019-10-22T16:26:58Z</dcterms:created>
  <dcterms:modified xsi:type="dcterms:W3CDTF">2020-09-30T13:55:34Z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0x010100EB34D57C31C1374C9CAED64018C78D60</vt:lpwstr>
  </property>
</Properties>
</file>