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rawings/drawing1.xml" ContentType="application/vnd.openxmlformats-officedocument.drawingml.chartshape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64" r:id="rId3"/>
    <p:sldMasterId id="2147483770" r:id="rId4"/>
    <p:sldMasterId id="2147483778" r:id="rId5"/>
  </p:sldMasterIdLst>
  <p:notesMasterIdLst>
    <p:notesMasterId r:id="rId77"/>
  </p:notesMasterIdLst>
  <p:handoutMasterIdLst>
    <p:handoutMasterId r:id="rId78"/>
  </p:handoutMasterIdLst>
  <p:sldIdLst>
    <p:sldId id="386" r:id="rId6"/>
    <p:sldId id="346" r:id="rId7"/>
    <p:sldId id="418" r:id="rId8"/>
    <p:sldId id="419" r:id="rId9"/>
    <p:sldId id="420" r:id="rId10"/>
    <p:sldId id="421" r:id="rId11"/>
    <p:sldId id="422" r:id="rId12"/>
    <p:sldId id="263" r:id="rId13"/>
    <p:sldId id="423" r:id="rId14"/>
    <p:sldId id="549" r:id="rId15"/>
    <p:sldId id="394" r:id="rId16"/>
    <p:sldId id="395" r:id="rId17"/>
    <p:sldId id="397" r:id="rId18"/>
    <p:sldId id="569" r:id="rId19"/>
    <p:sldId id="398" r:id="rId20"/>
    <p:sldId id="424" r:id="rId21"/>
    <p:sldId id="387" r:id="rId22"/>
    <p:sldId id="388" r:id="rId23"/>
    <p:sldId id="389" r:id="rId24"/>
    <p:sldId id="390" r:id="rId25"/>
    <p:sldId id="568" r:id="rId26"/>
    <p:sldId id="561" r:id="rId27"/>
    <p:sldId id="562" r:id="rId28"/>
    <p:sldId id="565" r:id="rId29"/>
    <p:sldId id="566" r:id="rId30"/>
    <p:sldId id="567" r:id="rId31"/>
    <p:sldId id="399" r:id="rId32"/>
    <p:sldId id="400" r:id="rId33"/>
    <p:sldId id="401" r:id="rId34"/>
    <p:sldId id="402" r:id="rId35"/>
    <p:sldId id="403" r:id="rId36"/>
    <p:sldId id="404" r:id="rId37"/>
    <p:sldId id="405" r:id="rId38"/>
    <p:sldId id="406" r:id="rId39"/>
    <p:sldId id="407" r:id="rId40"/>
    <p:sldId id="408" r:id="rId41"/>
    <p:sldId id="409" r:id="rId42"/>
    <p:sldId id="410" r:id="rId43"/>
    <p:sldId id="411" r:id="rId44"/>
    <p:sldId id="546" r:id="rId45"/>
    <p:sldId id="489" r:id="rId46"/>
    <p:sldId id="575" r:id="rId47"/>
    <p:sldId id="430" r:id="rId48"/>
    <p:sldId id="257" r:id="rId49"/>
    <p:sldId id="576" r:id="rId50"/>
    <p:sldId id="577" r:id="rId51"/>
    <p:sldId id="382" r:id="rId52"/>
    <p:sldId id="578" r:id="rId53"/>
    <p:sldId id="416" r:id="rId54"/>
    <p:sldId id="579" r:id="rId55"/>
    <p:sldId id="316" r:id="rId56"/>
    <p:sldId id="317" r:id="rId57"/>
    <p:sldId id="286" r:id="rId58"/>
    <p:sldId id="315" r:id="rId59"/>
    <p:sldId id="307" r:id="rId60"/>
    <p:sldId id="319" r:id="rId61"/>
    <p:sldId id="320" r:id="rId62"/>
    <p:sldId id="318" r:id="rId63"/>
    <p:sldId id="309" r:id="rId64"/>
    <p:sldId id="491" r:id="rId65"/>
    <p:sldId id="380" r:id="rId66"/>
    <p:sldId id="260" r:id="rId67"/>
    <p:sldId id="495" r:id="rId68"/>
    <p:sldId id="454" r:id="rId69"/>
    <p:sldId id="455" r:id="rId70"/>
    <p:sldId id="456" r:id="rId71"/>
    <p:sldId id="457" r:id="rId72"/>
    <p:sldId id="458" r:id="rId73"/>
    <p:sldId id="459" r:id="rId74"/>
    <p:sldId id="448" r:id="rId75"/>
    <p:sldId id="560" r:id="rId76"/>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453B"/>
    <a:srgbClr val="004221"/>
    <a:srgbClr val="595959"/>
    <a:srgbClr val="D1FFE8"/>
    <a:srgbClr val="A7FF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14" autoAdjust="0"/>
    <p:restoredTop sz="86410" autoAdjust="0"/>
  </p:normalViewPr>
  <p:slideViewPr>
    <p:cSldViewPr>
      <p:cViewPr varScale="1">
        <p:scale>
          <a:sx n="98" d="100"/>
          <a:sy n="98" d="100"/>
        </p:scale>
        <p:origin x="97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haseman1\Documents\Work\Business-CONNECT\Data\Bus-Con%20data%20FY%2018.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ic-server-03\ic\bc\Tech%20Projects\CGA%20Data\Data%20Comp%202015%20Private%20Use\CGA%20data%20since%202010%20More%20column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aseline="0"/>
            </a:pPr>
            <a:r>
              <a:rPr lang="en-US" sz="1400" baseline="0" dirty="0"/>
              <a:t>Corporate support of MSU Research</a:t>
            </a:r>
          </a:p>
        </c:rich>
      </c:tx>
      <c:layout>
        <c:manualLayout>
          <c:xMode val="edge"/>
          <c:yMode val="edge"/>
          <c:x val="4.4261196587414391E-2"/>
          <c:y val="3.9080403983507893E-2"/>
        </c:manualLayout>
      </c:layout>
      <c:overlay val="0"/>
      <c:spPr>
        <a:noFill/>
        <a:ln w="9525"/>
      </c:spPr>
    </c:title>
    <c:autoTitleDeleted val="0"/>
    <c:plotArea>
      <c:layout/>
      <c:barChart>
        <c:barDir val="col"/>
        <c:grouping val="clustered"/>
        <c:varyColors val="0"/>
        <c:ser>
          <c:idx val="1"/>
          <c:order val="0"/>
          <c:invertIfNegative val="0"/>
          <c:cat>
            <c:numRef>
              <c:f>Sheet1!$B$6:$B$13</c:f>
              <c:numCache>
                <c:formatCode>General</c:formatCode>
                <c:ptCount val="8"/>
                <c:pt idx="0">
                  <c:v>2018</c:v>
                </c:pt>
                <c:pt idx="1">
                  <c:v>2017</c:v>
                </c:pt>
                <c:pt idx="2">
                  <c:v>2016</c:v>
                </c:pt>
                <c:pt idx="3">
                  <c:v>2015</c:v>
                </c:pt>
                <c:pt idx="4">
                  <c:v>2014</c:v>
                </c:pt>
                <c:pt idx="5">
                  <c:v>2013</c:v>
                </c:pt>
                <c:pt idx="6">
                  <c:v>2012</c:v>
                </c:pt>
                <c:pt idx="7">
                  <c:v>2011</c:v>
                </c:pt>
              </c:numCache>
            </c:numRef>
          </c:cat>
          <c:val>
            <c:numRef>
              <c:f>Sheet1!$B$6:$B$13</c:f>
              <c:numCache>
                <c:formatCode>General</c:formatCode>
                <c:ptCount val="8"/>
                <c:pt idx="0">
                  <c:v>2018</c:v>
                </c:pt>
                <c:pt idx="1">
                  <c:v>2017</c:v>
                </c:pt>
                <c:pt idx="2">
                  <c:v>2016</c:v>
                </c:pt>
                <c:pt idx="3">
                  <c:v>2015</c:v>
                </c:pt>
                <c:pt idx="4">
                  <c:v>2014</c:v>
                </c:pt>
                <c:pt idx="5">
                  <c:v>2013</c:v>
                </c:pt>
                <c:pt idx="6">
                  <c:v>2012</c:v>
                </c:pt>
                <c:pt idx="7">
                  <c:v>2011</c:v>
                </c:pt>
              </c:numCache>
            </c:numRef>
          </c:val>
          <c:extLst>
            <c:ext xmlns:c16="http://schemas.microsoft.com/office/drawing/2014/chart" uri="{C3380CC4-5D6E-409C-BE32-E72D297353CC}">
              <c16:uniqueId val="{00000000-D432-4E03-92D0-AFE920279D19}"/>
            </c:ext>
          </c:extLst>
        </c:ser>
        <c:ser>
          <c:idx val="0"/>
          <c:order val="1"/>
          <c:invertIfNegative val="0"/>
          <c:trendline>
            <c:name>Trendline</c:name>
            <c:trendlineType val="linear"/>
            <c:dispRSqr val="0"/>
            <c:dispEq val="0"/>
          </c:trendline>
          <c:cat>
            <c:numRef>
              <c:f>Sheet1!$B$6:$B$13</c:f>
              <c:numCache>
                <c:formatCode>General</c:formatCode>
                <c:ptCount val="8"/>
                <c:pt idx="0">
                  <c:v>2018</c:v>
                </c:pt>
                <c:pt idx="1">
                  <c:v>2017</c:v>
                </c:pt>
                <c:pt idx="2">
                  <c:v>2016</c:v>
                </c:pt>
                <c:pt idx="3">
                  <c:v>2015</c:v>
                </c:pt>
                <c:pt idx="4">
                  <c:v>2014</c:v>
                </c:pt>
                <c:pt idx="5">
                  <c:v>2013</c:v>
                </c:pt>
                <c:pt idx="6">
                  <c:v>2012</c:v>
                </c:pt>
                <c:pt idx="7">
                  <c:v>2011</c:v>
                </c:pt>
              </c:numCache>
            </c:numRef>
          </c:cat>
          <c:val>
            <c:numRef>
              <c:f>Sheet1!$C$6:$C$13</c:f>
              <c:numCache>
                <c:formatCode>"$"#,##0;[Red]"$"#,##0</c:formatCode>
                <c:ptCount val="8"/>
                <c:pt idx="0">
                  <c:v>23800000</c:v>
                </c:pt>
                <c:pt idx="1">
                  <c:v>38600000</c:v>
                </c:pt>
                <c:pt idx="2">
                  <c:v>27009672.249999985</c:v>
                </c:pt>
                <c:pt idx="3">
                  <c:v>22825359.009999994</c:v>
                </c:pt>
                <c:pt idx="4">
                  <c:v>33848594.969999991</c:v>
                </c:pt>
                <c:pt idx="5">
                  <c:v>18116127.640000001</c:v>
                </c:pt>
                <c:pt idx="6">
                  <c:v>16262535.750000002</c:v>
                </c:pt>
                <c:pt idx="7">
                  <c:v>15246093.449999996</c:v>
                </c:pt>
              </c:numCache>
            </c:numRef>
          </c:val>
          <c:extLst>
            <c:ext xmlns:c16="http://schemas.microsoft.com/office/drawing/2014/chart" uri="{C3380CC4-5D6E-409C-BE32-E72D297353CC}">
              <c16:uniqueId val="{00000001-D432-4E03-92D0-AFE920279D19}"/>
            </c:ext>
          </c:extLst>
        </c:ser>
        <c:dLbls>
          <c:showLegendKey val="0"/>
          <c:showVal val="0"/>
          <c:showCatName val="0"/>
          <c:showSerName val="0"/>
          <c:showPercent val="0"/>
          <c:showBubbleSize val="0"/>
        </c:dLbls>
        <c:gapWidth val="150"/>
        <c:axId val="109814376"/>
        <c:axId val="109814768"/>
      </c:barChart>
      <c:catAx>
        <c:axId val="109814376"/>
        <c:scaling>
          <c:orientation val="maxMin"/>
        </c:scaling>
        <c:delete val="0"/>
        <c:axPos val="b"/>
        <c:numFmt formatCode="General" sourceLinked="1"/>
        <c:majorTickMark val="none"/>
        <c:minorTickMark val="none"/>
        <c:tickLblPos val="nextTo"/>
        <c:crossAx val="109814768"/>
        <c:crosses val="autoZero"/>
        <c:auto val="0"/>
        <c:lblAlgn val="ctr"/>
        <c:lblOffset val="100"/>
        <c:noMultiLvlLbl val="0"/>
      </c:catAx>
      <c:valAx>
        <c:axId val="109814768"/>
        <c:scaling>
          <c:orientation val="minMax"/>
        </c:scaling>
        <c:delete val="0"/>
        <c:axPos val="r"/>
        <c:majorGridlines/>
        <c:numFmt formatCode="_(&quot;$&quot;* #,##0_);_(&quot;$&quot;* \(#,##0\);_(&quot;$&quot;* &quot;-&quot;_);_(@_)" sourceLinked="0"/>
        <c:majorTickMark val="none"/>
        <c:minorTickMark val="none"/>
        <c:tickLblPos val="nextTo"/>
        <c:crossAx val="109814376"/>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nchor="t" anchorCtr="1"/>
          <a:lstStyle/>
          <a:p>
            <a:pPr>
              <a:defRPr/>
            </a:pPr>
            <a:r>
              <a:rPr lang="en-US" dirty="0"/>
              <a:t>Distribution of Corporate-Sponsored Research</a:t>
            </a:r>
          </a:p>
        </c:rich>
      </c:tx>
      <c:layout>
        <c:manualLayout>
          <c:xMode val="edge"/>
          <c:yMode val="edge"/>
          <c:x val="5.712167229096362E-2"/>
          <c:y val="2.6933483285700648E-2"/>
        </c:manualLayout>
      </c:layout>
      <c:overlay val="0"/>
      <c:spPr>
        <a:noFill/>
        <a:ln>
          <a:noFill/>
        </a:ln>
      </c:spPr>
    </c:title>
    <c:autoTitleDeleted val="0"/>
    <c:view3D>
      <c:rotX val="30"/>
      <c:rotY val="0"/>
      <c:rAngAx val="0"/>
    </c:view3D>
    <c:floor>
      <c:thickness val="0"/>
    </c:floor>
    <c:sideWall>
      <c:thickness val="0"/>
    </c:sideWall>
    <c:backWall>
      <c:thickness val="0"/>
    </c:backWall>
    <c:plotArea>
      <c:layout>
        <c:manualLayout>
          <c:layoutTarget val="inner"/>
          <c:xMode val="edge"/>
          <c:yMode val="edge"/>
          <c:x val="6.8842106452779495E-2"/>
          <c:y val="0.2367544574169608"/>
          <c:w val="0.57677872009971054"/>
          <c:h val="0.76324554258303923"/>
        </c:manualLayout>
      </c:layout>
      <c:pie3DChart>
        <c:varyColors val="1"/>
        <c:ser>
          <c:idx val="0"/>
          <c:order val="0"/>
          <c:explosion val="25"/>
          <c:dLbls>
            <c:spPr>
              <a:noFill/>
              <a:ln>
                <a:noFill/>
              </a:ln>
              <a:effectLst/>
            </c:spPr>
            <c:txPr>
              <a:bodyPr wrap="square" lIns="38100" tIns="19050" rIns="38100" bIns="19050" anchor="ctr">
                <a:spAutoFit/>
              </a:bodyPr>
              <a:lstStyle/>
              <a:p>
                <a:pPr>
                  <a:defRPr sz="1400" b="1"/>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Sheet1!$E$8:$E$15</c:f>
              <c:strCache>
                <c:ptCount val="8"/>
                <c:pt idx="0">
                  <c:v>Agriculture &amp; Natural Resources</c:v>
                </c:pt>
                <c:pt idx="1">
                  <c:v>Biology &amp; Biotechnology</c:v>
                </c:pt>
                <c:pt idx="2">
                  <c:v>Business &amp; Information Management</c:v>
                </c:pt>
                <c:pt idx="3">
                  <c:v>Electronics &amp; Computers</c:v>
                </c:pt>
                <c:pt idx="4">
                  <c:v>Energy</c:v>
                </c:pt>
                <c:pt idx="5">
                  <c:v>Human Health</c:v>
                </c:pt>
                <c:pt idx="6">
                  <c:v>Mechanical &amp; Materials</c:v>
                </c:pt>
                <c:pt idx="7">
                  <c:v>Political &amp; Social</c:v>
                </c:pt>
              </c:strCache>
            </c:strRef>
          </c:cat>
          <c:val>
            <c:numRef>
              <c:f>Sheet1!$F$8:$F$15</c:f>
              <c:numCache>
                <c:formatCode>_("$"* #,##0_);_("$"* \(#,##0\);_("$"* "-"_);_(@_)</c:formatCode>
                <c:ptCount val="8"/>
                <c:pt idx="0">
                  <c:v>5609763.1899999995</c:v>
                </c:pt>
                <c:pt idx="1">
                  <c:v>6083239.1200000001</c:v>
                </c:pt>
                <c:pt idx="2">
                  <c:v>538602</c:v>
                </c:pt>
                <c:pt idx="3">
                  <c:v>2515348.66</c:v>
                </c:pt>
                <c:pt idx="4">
                  <c:v>335832</c:v>
                </c:pt>
                <c:pt idx="5">
                  <c:v>2378310.7000000002</c:v>
                </c:pt>
                <c:pt idx="6">
                  <c:v>4675644.72</c:v>
                </c:pt>
                <c:pt idx="7">
                  <c:v>1204377.22</c:v>
                </c:pt>
              </c:numCache>
            </c:numRef>
          </c:val>
          <c:extLst>
            <c:ext xmlns:c16="http://schemas.microsoft.com/office/drawing/2014/chart" uri="{C3380CC4-5D6E-409C-BE32-E72D297353CC}">
              <c16:uniqueId val="{00000000-75C2-4002-8C79-43E11AA4F054}"/>
            </c:ext>
          </c:extLst>
        </c:ser>
        <c:dLbls>
          <c:showLegendKey val="0"/>
          <c:showVal val="0"/>
          <c:showCatName val="0"/>
          <c:showSerName val="0"/>
          <c:showPercent val="0"/>
          <c:showBubbleSize val="0"/>
          <c:showLeaderLines val="1"/>
        </c:dLbls>
      </c:pie3DChart>
    </c:plotArea>
    <c:legend>
      <c:legendPos val="r"/>
      <c:layout>
        <c:manualLayout>
          <c:xMode val="edge"/>
          <c:yMode val="edge"/>
          <c:x val="0.62951571864021494"/>
          <c:y val="0.13930468820707756"/>
          <c:w val="0.3542235773145278"/>
          <c:h val="0.76558828853289884"/>
        </c:manualLayout>
      </c:layout>
      <c:overlay val="0"/>
      <c:txPr>
        <a:bodyPr/>
        <a:lstStyle/>
        <a:p>
          <a:pPr>
            <a:defRPr sz="1200" b="1"/>
          </a:pPr>
          <a:endParaRPr lang="en-US"/>
        </a:p>
      </c:txPr>
    </c:legend>
    <c:plotVisOnly val="1"/>
    <c:dispBlanksAs val="gap"/>
    <c:showDLblsOverMax val="0"/>
  </c:chart>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24.png"/></Relationships>
</file>

<file path=ppt/drawings/drawing1.xml><?xml version="1.0" encoding="utf-8"?>
<c:userShapes xmlns:c="http://schemas.openxmlformats.org/drawingml/2006/chart">
  <cdr:relSizeAnchor xmlns:cdr="http://schemas.openxmlformats.org/drawingml/2006/chartDrawing">
    <cdr:from>
      <cdr:x>0.0718</cdr:x>
      <cdr:y>0.04857</cdr:y>
    </cdr:from>
    <cdr:to>
      <cdr:x>0.68016</cdr:x>
      <cdr:y>0.12578</cdr:y>
    </cdr:to>
    <cdr:sp macro="" textlink="">
      <cdr:nvSpPr>
        <cdr:cNvPr id="2" name="TextBox 1"/>
        <cdr:cNvSpPr txBox="1"/>
      </cdr:nvSpPr>
      <cdr:spPr>
        <a:xfrm xmlns:a="http://schemas.openxmlformats.org/drawingml/2006/main">
          <a:off x="523875" y="185738"/>
          <a:ext cx="4438650" cy="2952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3036888" cy="463550"/>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lvl1pPr>
              <a:defRPr sz="1200"/>
            </a:lvl1pPr>
          </a:lstStyle>
          <a:p>
            <a:pPr>
              <a:defRPr/>
            </a:pPr>
            <a:endParaRPr lang="en-US" dirty="0"/>
          </a:p>
        </p:txBody>
      </p:sp>
      <p:sp>
        <p:nvSpPr>
          <p:cNvPr id="29699" name="Rectangle 3"/>
          <p:cNvSpPr>
            <a:spLocks noGrp="1" noChangeArrowheads="1"/>
          </p:cNvSpPr>
          <p:nvPr>
            <p:ph type="dt" sz="quarter" idx="1"/>
          </p:nvPr>
        </p:nvSpPr>
        <p:spPr bwMode="auto">
          <a:xfrm>
            <a:off x="3971925" y="0"/>
            <a:ext cx="3036888" cy="463550"/>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lvl1pPr algn="r">
              <a:defRPr sz="1200"/>
            </a:lvl1pPr>
          </a:lstStyle>
          <a:p>
            <a:pPr>
              <a:defRPr/>
            </a:pPr>
            <a:endParaRPr lang="en-US" dirty="0"/>
          </a:p>
        </p:txBody>
      </p:sp>
      <p:sp>
        <p:nvSpPr>
          <p:cNvPr id="29700" name="Rectangle 4"/>
          <p:cNvSpPr>
            <a:spLocks noGrp="1" noChangeArrowheads="1"/>
          </p:cNvSpPr>
          <p:nvPr>
            <p:ph type="ftr" sz="quarter" idx="2"/>
          </p:nvPr>
        </p:nvSpPr>
        <p:spPr bwMode="auto">
          <a:xfrm>
            <a:off x="0" y="8831263"/>
            <a:ext cx="3036888" cy="463550"/>
          </a:xfrm>
          <a:prstGeom prst="rect">
            <a:avLst/>
          </a:prstGeom>
          <a:noFill/>
          <a:ln w="9525">
            <a:noFill/>
            <a:miter lim="800000"/>
            <a:headEnd/>
            <a:tailEnd/>
          </a:ln>
          <a:effectLst/>
        </p:spPr>
        <p:txBody>
          <a:bodyPr vert="horz" wrap="square" lIns="93171" tIns="46586" rIns="93171" bIns="46586" numCol="1" anchor="b" anchorCtr="0" compatLnSpc="1">
            <a:prstTxWarp prst="textNoShape">
              <a:avLst/>
            </a:prstTxWarp>
          </a:bodyPr>
          <a:lstStyle>
            <a:lvl1pPr>
              <a:defRPr sz="1200"/>
            </a:lvl1pPr>
          </a:lstStyle>
          <a:p>
            <a:pPr>
              <a:defRPr/>
            </a:pPr>
            <a:endParaRPr lang="en-US" dirty="0"/>
          </a:p>
        </p:txBody>
      </p:sp>
      <p:sp>
        <p:nvSpPr>
          <p:cNvPr id="29701" name="Rectangle 5"/>
          <p:cNvSpPr>
            <a:spLocks noGrp="1" noChangeArrowheads="1"/>
          </p:cNvSpPr>
          <p:nvPr>
            <p:ph type="sldNum" sz="quarter" idx="3"/>
          </p:nvPr>
        </p:nvSpPr>
        <p:spPr bwMode="auto">
          <a:xfrm>
            <a:off x="3971925" y="8831263"/>
            <a:ext cx="3036888" cy="463550"/>
          </a:xfrm>
          <a:prstGeom prst="rect">
            <a:avLst/>
          </a:prstGeom>
          <a:noFill/>
          <a:ln w="9525">
            <a:noFill/>
            <a:miter lim="800000"/>
            <a:headEnd/>
            <a:tailEnd/>
          </a:ln>
          <a:effectLst/>
        </p:spPr>
        <p:txBody>
          <a:bodyPr vert="horz" wrap="square" lIns="93171" tIns="46586" rIns="93171" bIns="46586" numCol="1" anchor="b" anchorCtr="0" compatLnSpc="1">
            <a:prstTxWarp prst="textNoShape">
              <a:avLst/>
            </a:prstTxWarp>
          </a:bodyPr>
          <a:lstStyle>
            <a:lvl1pPr algn="r">
              <a:defRPr sz="1200"/>
            </a:lvl1pPr>
          </a:lstStyle>
          <a:p>
            <a:pPr>
              <a:defRPr/>
            </a:pPr>
            <a:fld id="{009002B4-C72A-4296-BC26-6819137D70C8}" type="slidenum">
              <a:rPr lang="en-US"/>
              <a:pPr>
                <a:defRPr/>
              </a:pPr>
              <a:t>‹#›</a:t>
            </a:fld>
            <a:endParaRPr lang="en-US" dirty="0"/>
          </a:p>
        </p:txBody>
      </p:sp>
    </p:spTree>
    <p:extLst>
      <p:ext uri="{BB962C8B-B14F-4D97-AF65-F5344CB8AC3E}">
        <p14:creationId xmlns:p14="http://schemas.microsoft.com/office/powerpoint/2010/main" val="12835496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6888" cy="463550"/>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lvl1pPr>
              <a:defRPr sz="1200"/>
            </a:lvl1pPr>
          </a:lstStyle>
          <a:p>
            <a:pPr>
              <a:defRPr/>
            </a:pPr>
            <a:endParaRPr lang="en-US" dirty="0"/>
          </a:p>
        </p:txBody>
      </p:sp>
      <p:sp>
        <p:nvSpPr>
          <p:cNvPr id="4099" name="Rectangle 3"/>
          <p:cNvSpPr>
            <a:spLocks noGrp="1" noChangeArrowheads="1"/>
          </p:cNvSpPr>
          <p:nvPr>
            <p:ph type="dt" idx="1"/>
          </p:nvPr>
        </p:nvSpPr>
        <p:spPr bwMode="auto">
          <a:xfrm>
            <a:off x="3971925" y="0"/>
            <a:ext cx="3036888" cy="463550"/>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lvl1pPr algn="r">
              <a:defRPr sz="1200"/>
            </a:lvl1pPr>
          </a:lstStyle>
          <a:p>
            <a:pPr>
              <a:defRPr/>
            </a:pPr>
            <a:endParaRPr lang="en-US" dirty="0"/>
          </a:p>
        </p:txBody>
      </p:sp>
      <p:sp>
        <p:nvSpPr>
          <p:cNvPr id="15364"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1675" y="4416425"/>
            <a:ext cx="5607050" cy="4181475"/>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31263"/>
            <a:ext cx="3036888" cy="463550"/>
          </a:xfrm>
          <a:prstGeom prst="rect">
            <a:avLst/>
          </a:prstGeom>
          <a:noFill/>
          <a:ln w="9525">
            <a:noFill/>
            <a:miter lim="800000"/>
            <a:headEnd/>
            <a:tailEnd/>
          </a:ln>
          <a:effectLst/>
        </p:spPr>
        <p:txBody>
          <a:bodyPr vert="horz" wrap="square" lIns="93171" tIns="46586" rIns="93171" bIns="46586" numCol="1" anchor="b" anchorCtr="0" compatLnSpc="1">
            <a:prstTxWarp prst="textNoShape">
              <a:avLst/>
            </a:prstTxWarp>
          </a:bodyPr>
          <a:lstStyle>
            <a:lvl1pPr>
              <a:defRPr sz="1200"/>
            </a:lvl1pPr>
          </a:lstStyle>
          <a:p>
            <a:pPr>
              <a:defRPr/>
            </a:pPr>
            <a:endParaRPr lang="en-US" dirty="0"/>
          </a:p>
        </p:txBody>
      </p:sp>
      <p:sp>
        <p:nvSpPr>
          <p:cNvPr id="4103" name="Rectangle 7"/>
          <p:cNvSpPr>
            <a:spLocks noGrp="1" noChangeArrowheads="1"/>
          </p:cNvSpPr>
          <p:nvPr>
            <p:ph type="sldNum" sz="quarter" idx="5"/>
          </p:nvPr>
        </p:nvSpPr>
        <p:spPr bwMode="auto">
          <a:xfrm>
            <a:off x="3971925" y="8831263"/>
            <a:ext cx="3036888" cy="463550"/>
          </a:xfrm>
          <a:prstGeom prst="rect">
            <a:avLst/>
          </a:prstGeom>
          <a:noFill/>
          <a:ln w="9525">
            <a:noFill/>
            <a:miter lim="800000"/>
            <a:headEnd/>
            <a:tailEnd/>
          </a:ln>
          <a:effectLst/>
        </p:spPr>
        <p:txBody>
          <a:bodyPr vert="horz" wrap="square" lIns="93171" tIns="46586" rIns="93171" bIns="46586" numCol="1" anchor="b" anchorCtr="0" compatLnSpc="1">
            <a:prstTxWarp prst="textNoShape">
              <a:avLst/>
            </a:prstTxWarp>
          </a:bodyPr>
          <a:lstStyle>
            <a:lvl1pPr algn="r">
              <a:defRPr sz="1200"/>
            </a:lvl1pPr>
          </a:lstStyle>
          <a:p>
            <a:pPr>
              <a:defRPr/>
            </a:pPr>
            <a:fld id="{0ACCF14E-D50A-4D57-A1F1-7BA04CD8DA09}" type="slidenum">
              <a:rPr lang="en-US"/>
              <a:pPr>
                <a:defRPr/>
              </a:pPr>
              <a:t>‹#›</a:t>
            </a:fld>
            <a:endParaRPr lang="en-US" dirty="0"/>
          </a:p>
        </p:txBody>
      </p:sp>
    </p:spTree>
    <p:extLst>
      <p:ext uri="{BB962C8B-B14F-4D97-AF65-F5344CB8AC3E}">
        <p14:creationId xmlns:p14="http://schemas.microsoft.com/office/powerpoint/2010/main" val="27005324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ACCF14E-D50A-4D57-A1F1-7BA04CD8DA09}" type="slidenum">
              <a:rPr lang="en-US" smtClean="0"/>
              <a:pPr>
                <a:defRPr/>
              </a:pPr>
              <a:t>1</a:t>
            </a:fld>
            <a:endParaRPr lang="en-US" dirty="0"/>
          </a:p>
        </p:txBody>
      </p:sp>
    </p:spTree>
    <p:extLst>
      <p:ext uri="{BB962C8B-B14F-4D97-AF65-F5344CB8AC3E}">
        <p14:creationId xmlns:p14="http://schemas.microsoft.com/office/powerpoint/2010/main" val="2415308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57066" indent="-291179" eaLnBrk="0" hangingPunct="0">
              <a:defRPr sz="2400">
                <a:solidFill>
                  <a:schemeClr val="tx1"/>
                </a:solidFill>
                <a:latin typeface="Arial" pitchFamily="34" charset="0"/>
                <a:ea typeface="ＭＳ Ｐゴシック" pitchFamily="34" charset="-128"/>
              </a:defRPr>
            </a:lvl2pPr>
            <a:lvl3pPr marL="1164717" indent="-232943" eaLnBrk="0" hangingPunct="0">
              <a:defRPr sz="2400">
                <a:solidFill>
                  <a:schemeClr val="tx1"/>
                </a:solidFill>
                <a:latin typeface="Arial" pitchFamily="34" charset="0"/>
                <a:ea typeface="ＭＳ Ｐゴシック" pitchFamily="34" charset="-128"/>
              </a:defRPr>
            </a:lvl3pPr>
            <a:lvl4pPr marL="1630604" indent="-232943" eaLnBrk="0" hangingPunct="0">
              <a:defRPr sz="2400">
                <a:solidFill>
                  <a:schemeClr val="tx1"/>
                </a:solidFill>
                <a:latin typeface="Arial" pitchFamily="34" charset="0"/>
                <a:ea typeface="ＭＳ Ｐゴシック" pitchFamily="34" charset="-128"/>
              </a:defRPr>
            </a:lvl4pPr>
            <a:lvl5pPr marL="2096491" indent="-232943" eaLnBrk="0" hangingPunct="0">
              <a:defRPr sz="2400">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FE9E880-261F-48FF-9FFA-3D2899901E7D}" type="slidenum">
              <a:rPr lang="en-US" altLang="en-US" sz="1200">
                <a:latin typeface="Calibri" pitchFamily="34" charset="0"/>
              </a:rPr>
              <a:pPr eaLnBrk="1" hangingPunct="1"/>
              <a:t>15</a:t>
            </a:fld>
            <a:endParaRPr lang="en-US" altLang="en-US" sz="1200">
              <a:latin typeface="Calibri" pitchFamily="34" charset="0"/>
            </a:endParaRPr>
          </a:p>
        </p:txBody>
      </p:sp>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itchFamily="34" charset="-128"/>
            </a:endParaRPr>
          </a:p>
        </p:txBody>
      </p:sp>
      <p:sp>
        <p:nvSpPr>
          <p:cNvPr id="73732" name="Slide Number Placeholder 3"/>
          <p:cNvSpPr txBox="1">
            <a:spLocks noGrp="1"/>
          </p:cNvSpPr>
          <p:nvPr/>
        </p:nvSpPr>
        <p:spPr bwMode="auto">
          <a:xfrm>
            <a:off x="4060190" y="8978451"/>
            <a:ext cx="3104374" cy="47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41" tIns="47471" rIns="94941" bIns="47471"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fld id="{8AC947B0-4AC8-4C0C-8219-71859E7F2A33}" type="slidenum">
              <a:rPr lang="en-US" altLang="en-US" sz="1200">
                <a:latin typeface="Calibri" pitchFamily="34" charset="0"/>
              </a:rPr>
              <a:pPr algn="r" eaLnBrk="1" hangingPunct="1"/>
              <a:t>15</a:t>
            </a:fld>
            <a:endParaRPr lang="en-US" altLang="en-US" sz="1200">
              <a:latin typeface="Calibri" pitchFamily="34" charset="0"/>
            </a:endParaRPr>
          </a:p>
        </p:txBody>
      </p:sp>
    </p:spTree>
    <p:extLst>
      <p:ext uri="{BB962C8B-B14F-4D97-AF65-F5344CB8AC3E}">
        <p14:creationId xmlns:p14="http://schemas.microsoft.com/office/powerpoint/2010/main" val="2978947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noTextEdit="1"/>
          </p:cNvSpPr>
          <p:nvPr>
            <p:ph type="sldImg"/>
          </p:nvPr>
        </p:nvSpPr>
        <p:spPr bwMode="auto">
          <a:xfrm>
            <a:off x="1181100" y="698500"/>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3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38269" indent="-283950">
              <a:spcBef>
                <a:spcPct val="30000"/>
              </a:spcBef>
              <a:defRPr sz="1200">
                <a:solidFill>
                  <a:schemeClr val="tx1"/>
                </a:solidFill>
                <a:latin typeface="Calibri" pitchFamily="34" charset="0"/>
              </a:defRPr>
            </a:lvl2pPr>
            <a:lvl3pPr marL="1135799" indent="-227160">
              <a:spcBef>
                <a:spcPct val="30000"/>
              </a:spcBef>
              <a:defRPr sz="1200">
                <a:solidFill>
                  <a:schemeClr val="tx1"/>
                </a:solidFill>
                <a:latin typeface="Calibri" pitchFamily="34" charset="0"/>
              </a:defRPr>
            </a:lvl3pPr>
            <a:lvl4pPr marL="1590119" indent="-227160">
              <a:spcBef>
                <a:spcPct val="30000"/>
              </a:spcBef>
              <a:defRPr sz="1200">
                <a:solidFill>
                  <a:schemeClr val="tx1"/>
                </a:solidFill>
                <a:latin typeface="Calibri" pitchFamily="34" charset="0"/>
              </a:defRPr>
            </a:lvl4pPr>
            <a:lvl5pPr marL="2044438" indent="-227160">
              <a:spcBef>
                <a:spcPct val="30000"/>
              </a:spcBef>
              <a:defRPr sz="1200">
                <a:solidFill>
                  <a:schemeClr val="tx1"/>
                </a:solidFill>
                <a:latin typeface="Calibri" pitchFamily="34" charset="0"/>
              </a:defRPr>
            </a:lvl5pPr>
            <a:lvl6pPr marL="2498758" indent="-227160" eaLnBrk="0" fontAlgn="base" hangingPunct="0">
              <a:spcBef>
                <a:spcPct val="30000"/>
              </a:spcBef>
              <a:spcAft>
                <a:spcPct val="0"/>
              </a:spcAft>
              <a:defRPr sz="1200">
                <a:solidFill>
                  <a:schemeClr val="tx1"/>
                </a:solidFill>
                <a:latin typeface="Calibri" pitchFamily="34" charset="0"/>
              </a:defRPr>
            </a:lvl6pPr>
            <a:lvl7pPr marL="2953078" indent="-227160" eaLnBrk="0" fontAlgn="base" hangingPunct="0">
              <a:spcBef>
                <a:spcPct val="30000"/>
              </a:spcBef>
              <a:spcAft>
                <a:spcPct val="0"/>
              </a:spcAft>
              <a:defRPr sz="1200">
                <a:solidFill>
                  <a:schemeClr val="tx1"/>
                </a:solidFill>
                <a:latin typeface="Calibri" pitchFamily="34" charset="0"/>
              </a:defRPr>
            </a:lvl7pPr>
            <a:lvl8pPr marL="3407397" indent="-227160" eaLnBrk="0" fontAlgn="base" hangingPunct="0">
              <a:spcBef>
                <a:spcPct val="30000"/>
              </a:spcBef>
              <a:spcAft>
                <a:spcPct val="0"/>
              </a:spcAft>
              <a:defRPr sz="1200">
                <a:solidFill>
                  <a:schemeClr val="tx1"/>
                </a:solidFill>
                <a:latin typeface="Calibri" pitchFamily="34" charset="0"/>
              </a:defRPr>
            </a:lvl8pPr>
            <a:lvl9pPr marL="3861717" indent="-227160" eaLnBrk="0" fontAlgn="base" hangingPunct="0">
              <a:spcBef>
                <a:spcPct val="30000"/>
              </a:spcBef>
              <a:spcAft>
                <a:spcPct val="0"/>
              </a:spcAft>
              <a:defRPr sz="1200">
                <a:solidFill>
                  <a:schemeClr val="tx1"/>
                </a:solidFill>
                <a:latin typeface="Calibri" pitchFamily="34" charset="0"/>
              </a:defRPr>
            </a:lvl9pPr>
          </a:lstStyle>
          <a:p>
            <a:pPr>
              <a:spcBef>
                <a:spcPct val="0"/>
              </a:spcBef>
            </a:pPr>
            <a:fld id="{A250F92A-E123-4ADF-BD93-D6EF0BF80442}" type="slidenum">
              <a:rPr lang="en-US" altLang="en-US"/>
              <a:pPr>
                <a:spcBef>
                  <a:spcPct val="0"/>
                </a:spcBef>
              </a:pPr>
              <a:t>17</a:t>
            </a:fld>
            <a:endParaRPr lang="en-US" altLang="en-US"/>
          </a:p>
        </p:txBody>
      </p:sp>
    </p:spTree>
    <p:extLst>
      <p:ext uri="{BB962C8B-B14F-4D97-AF65-F5344CB8AC3E}">
        <p14:creationId xmlns:p14="http://schemas.microsoft.com/office/powerpoint/2010/main" val="859626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xfrm>
            <a:off x="1181100" y="698500"/>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38269" indent="-283950">
              <a:spcBef>
                <a:spcPct val="30000"/>
              </a:spcBef>
              <a:defRPr sz="1200">
                <a:solidFill>
                  <a:schemeClr val="tx1"/>
                </a:solidFill>
                <a:latin typeface="Calibri" pitchFamily="34" charset="0"/>
              </a:defRPr>
            </a:lvl2pPr>
            <a:lvl3pPr marL="1135799" indent="-227160">
              <a:spcBef>
                <a:spcPct val="30000"/>
              </a:spcBef>
              <a:defRPr sz="1200">
                <a:solidFill>
                  <a:schemeClr val="tx1"/>
                </a:solidFill>
                <a:latin typeface="Calibri" pitchFamily="34" charset="0"/>
              </a:defRPr>
            </a:lvl3pPr>
            <a:lvl4pPr marL="1590119" indent="-227160">
              <a:spcBef>
                <a:spcPct val="30000"/>
              </a:spcBef>
              <a:defRPr sz="1200">
                <a:solidFill>
                  <a:schemeClr val="tx1"/>
                </a:solidFill>
                <a:latin typeface="Calibri" pitchFamily="34" charset="0"/>
              </a:defRPr>
            </a:lvl4pPr>
            <a:lvl5pPr marL="2044438" indent="-227160">
              <a:spcBef>
                <a:spcPct val="30000"/>
              </a:spcBef>
              <a:defRPr sz="1200">
                <a:solidFill>
                  <a:schemeClr val="tx1"/>
                </a:solidFill>
                <a:latin typeface="Calibri" pitchFamily="34" charset="0"/>
              </a:defRPr>
            </a:lvl5pPr>
            <a:lvl6pPr marL="2498758" indent="-227160" eaLnBrk="0" fontAlgn="base" hangingPunct="0">
              <a:spcBef>
                <a:spcPct val="30000"/>
              </a:spcBef>
              <a:spcAft>
                <a:spcPct val="0"/>
              </a:spcAft>
              <a:defRPr sz="1200">
                <a:solidFill>
                  <a:schemeClr val="tx1"/>
                </a:solidFill>
                <a:latin typeface="Calibri" pitchFamily="34" charset="0"/>
              </a:defRPr>
            </a:lvl6pPr>
            <a:lvl7pPr marL="2953078" indent="-227160" eaLnBrk="0" fontAlgn="base" hangingPunct="0">
              <a:spcBef>
                <a:spcPct val="30000"/>
              </a:spcBef>
              <a:spcAft>
                <a:spcPct val="0"/>
              </a:spcAft>
              <a:defRPr sz="1200">
                <a:solidFill>
                  <a:schemeClr val="tx1"/>
                </a:solidFill>
                <a:latin typeface="Calibri" pitchFamily="34" charset="0"/>
              </a:defRPr>
            </a:lvl7pPr>
            <a:lvl8pPr marL="3407397" indent="-227160" eaLnBrk="0" fontAlgn="base" hangingPunct="0">
              <a:spcBef>
                <a:spcPct val="30000"/>
              </a:spcBef>
              <a:spcAft>
                <a:spcPct val="0"/>
              </a:spcAft>
              <a:defRPr sz="1200">
                <a:solidFill>
                  <a:schemeClr val="tx1"/>
                </a:solidFill>
                <a:latin typeface="Calibri" pitchFamily="34" charset="0"/>
              </a:defRPr>
            </a:lvl8pPr>
            <a:lvl9pPr marL="3861717" indent="-227160" eaLnBrk="0" fontAlgn="base" hangingPunct="0">
              <a:spcBef>
                <a:spcPct val="30000"/>
              </a:spcBef>
              <a:spcAft>
                <a:spcPct val="0"/>
              </a:spcAft>
              <a:defRPr sz="1200">
                <a:solidFill>
                  <a:schemeClr val="tx1"/>
                </a:solidFill>
                <a:latin typeface="Calibri" pitchFamily="34" charset="0"/>
              </a:defRPr>
            </a:lvl9pPr>
          </a:lstStyle>
          <a:p>
            <a:pPr>
              <a:spcBef>
                <a:spcPct val="0"/>
              </a:spcBef>
            </a:pPr>
            <a:fld id="{218699A5-22E8-4EE6-AEC1-1224444CECEB}" type="slidenum">
              <a:rPr lang="en-US" altLang="en-US"/>
              <a:pPr>
                <a:spcBef>
                  <a:spcPct val="0"/>
                </a:spcBef>
              </a:pPr>
              <a:t>18</a:t>
            </a:fld>
            <a:endParaRPr lang="en-US" altLang="en-US"/>
          </a:p>
        </p:txBody>
      </p:sp>
    </p:spTree>
    <p:extLst>
      <p:ext uri="{BB962C8B-B14F-4D97-AF65-F5344CB8AC3E}">
        <p14:creationId xmlns:p14="http://schemas.microsoft.com/office/powerpoint/2010/main" val="3904302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xfrm>
            <a:off x="1181100" y="698500"/>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38269" indent="-283950">
              <a:spcBef>
                <a:spcPct val="30000"/>
              </a:spcBef>
              <a:defRPr sz="1200">
                <a:solidFill>
                  <a:schemeClr val="tx1"/>
                </a:solidFill>
                <a:latin typeface="Calibri" pitchFamily="34" charset="0"/>
              </a:defRPr>
            </a:lvl2pPr>
            <a:lvl3pPr marL="1135799" indent="-227160">
              <a:spcBef>
                <a:spcPct val="30000"/>
              </a:spcBef>
              <a:defRPr sz="1200">
                <a:solidFill>
                  <a:schemeClr val="tx1"/>
                </a:solidFill>
                <a:latin typeface="Calibri" pitchFamily="34" charset="0"/>
              </a:defRPr>
            </a:lvl3pPr>
            <a:lvl4pPr marL="1590119" indent="-227160">
              <a:spcBef>
                <a:spcPct val="30000"/>
              </a:spcBef>
              <a:defRPr sz="1200">
                <a:solidFill>
                  <a:schemeClr val="tx1"/>
                </a:solidFill>
                <a:latin typeface="Calibri" pitchFamily="34" charset="0"/>
              </a:defRPr>
            </a:lvl4pPr>
            <a:lvl5pPr marL="2044438" indent="-227160">
              <a:spcBef>
                <a:spcPct val="30000"/>
              </a:spcBef>
              <a:defRPr sz="1200">
                <a:solidFill>
                  <a:schemeClr val="tx1"/>
                </a:solidFill>
                <a:latin typeface="Calibri" pitchFamily="34" charset="0"/>
              </a:defRPr>
            </a:lvl5pPr>
            <a:lvl6pPr marL="2498758" indent="-227160" eaLnBrk="0" fontAlgn="base" hangingPunct="0">
              <a:spcBef>
                <a:spcPct val="30000"/>
              </a:spcBef>
              <a:spcAft>
                <a:spcPct val="0"/>
              </a:spcAft>
              <a:defRPr sz="1200">
                <a:solidFill>
                  <a:schemeClr val="tx1"/>
                </a:solidFill>
                <a:latin typeface="Calibri" pitchFamily="34" charset="0"/>
              </a:defRPr>
            </a:lvl6pPr>
            <a:lvl7pPr marL="2953078" indent="-227160" eaLnBrk="0" fontAlgn="base" hangingPunct="0">
              <a:spcBef>
                <a:spcPct val="30000"/>
              </a:spcBef>
              <a:spcAft>
                <a:spcPct val="0"/>
              </a:spcAft>
              <a:defRPr sz="1200">
                <a:solidFill>
                  <a:schemeClr val="tx1"/>
                </a:solidFill>
                <a:latin typeface="Calibri" pitchFamily="34" charset="0"/>
              </a:defRPr>
            </a:lvl7pPr>
            <a:lvl8pPr marL="3407397" indent="-227160" eaLnBrk="0" fontAlgn="base" hangingPunct="0">
              <a:spcBef>
                <a:spcPct val="30000"/>
              </a:spcBef>
              <a:spcAft>
                <a:spcPct val="0"/>
              </a:spcAft>
              <a:defRPr sz="1200">
                <a:solidFill>
                  <a:schemeClr val="tx1"/>
                </a:solidFill>
                <a:latin typeface="Calibri" pitchFamily="34" charset="0"/>
              </a:defRPr>
            </a:lvl8pPr>
            <a:lvl9pPr marL="3861717" indent="-227160" eaLnBrk="0" fontAlgn="base" hangingPunct="0">
              <a:spcBef>
                <a:spcPct val="30000"/>
              </a:spcBef>
              <a:spcAft>
                <a:spcPct val="0"/>
              </a:spcAft>
              <a:defRPr sz="1200">
                <a:solidFill>
                  <a:schemeClr val="tx1"/>
                </a:solidFill>
                <a:latin typeface="Calibri" pitchFamily="34" charset="0"/>
              </a:defRPr>
            </a:lvl9pPr>
          </a:lstStyle>
          <a:p>
            <a:pPr>
              <a:spcBef>
                <a:spcPct val="0"/>
              </a:spcBef>
            </a:pPr>
            <a:fld id="{D960BDAF-77F8-43EB-882E-C214AAD5675A}" type="slidenum">
              <a:rPr lang="en-US" altLang="en-US"/>
              <a:pPr>
                <a:spcBef>
                  <a:spcPct val="0"/>
                </a:spcBef>
              </a:pPr>
              <a:t>19</a:t>
            </a:fld>
            <a:endParaRPr lang="en-US" altLang="en-US"/>
          </a:p>
        </p:txBody>
      </p:sp>
    </p:spTree>
    <p:extLst>
      <p:ext uri="{BB962C8B-B14F-4D97-AF65-F5344CB8AC3E}">
        <p14:creationId xmlns:p14="http://schemas.microsoft.com/office/powerpoint/2010/main" val="30216709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xfrm>
            <a:off x="1181100" y="698500"/>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38269" indent="-283950">
              <a:spcBef>
                <a:spcPct val="30000"/>
              </a:spcBef>
              <a:defRPr sz="1200">
                <a:solidFill>
                  <a:schemeClr val="tx1"/>
                </a:solidFill>
                <a:latin typeface="Calibri" pitchFamily="34" charset="0"/>
              </a:defRPr>
            </a:lvl2pPr>
            <a:lvl3pPr marL="1135799" indent="-227160">
              <a:spcBef>
                <a:spcPct val="30000"/>
              </a:spcBef>
              <a:defRPr sz="1200">
                <a:solidFill>
                  <a:schemeClr val="tx1"/>
                </a:solidFill>
                <a:latin typeface="Calibri" pitchFamily="34" charset="0"/>
              </a:defRPr>
            </a:lvl3pPr>
            <a:lvl4pPr marL="1590119" indent="-227160">
              <a:spcBef>
                <a:spcPct val="30000"/>
              </a:spcBef>
              <a:defRPr sz="1200">
                <a:solidFill>
                  <a:schemeClr val="tx1"/>
                </a:solidFill>
                <a:latin typeface="Calibri" pitchFamily="34" charset="0"/>
              </a:defRPr>
            </a:lvl4pPr>
            <a:lvl5pPr marL="2044438" indent="-227160">
              <a:spcBef>
                <a:spcPct val="30000"/>
              </a:spcBef>
              <a:defRPr sz="1200">
                <a:solidFill>
                  <a:schemeClr val="tx1"/>
                </a:solidFill>
                <a:latin typeface="Calibri" pitchFamily="34" charset="0"/>
              </a:defRPr>
            </a:lvl5pPr>
            <a:lvl6pPr marL="2498758" indent="-227160" eaLnBrk="0" fontAlgn="base" hangingPunct="0">
              <a:spcBef>
                <a:spcPct val="30000"/>
              </a:spcBef>
              <a:spcAft>
                <a:spcPct val="0"/>
              </a:spcAft>
              <a:defRPr sz="1200">
                <a:solidFill>
                  <a:schemeClr val="tx1"/>
                </a:solidFill>
                <a:latin typeface="Calibri" pitchFamily="34" charset="0"/>
              </a:defRPr>
            </a:lvl6pPr>
            <a:lvl7pPr marL="2953078" indent="-227160" eaLnBrk="0" fontAlgn="base" hangingPunct="0">
              <a:spcBef>
                <a:spcPct val="30000"/>
              </a:spcBef>
              <a:spcAft>
                <a:spcPct val="0"/>
              </a:spcAft>
              <a:defRPr sz="1200">
                <a:solidFill>
                  <a:schemeClr val="tx1"/>
                </a:solidFill>
                <a:latin typeface="Calibri" pitchFamily="34" charset="0"/>
              </a:defRPr>
            </a:lvl7pPr>
            <a:lvl8pPr marL="3407397" indent="-227160" eaLnBrk="0" fontAlgn="base" hangingPunct="0">
              <a:spcBef>
                <a:spcPct val="30000"/>
              </a:spcBef>
              <a:spcAft>
                <a:spcPct val="0"/>
              </a:spcAft>
              <a:defRPr sz="1200">
                <a:solidFill>
                  <a:schemeClr val="tx1"/>
                </a:solidFill>
                <a:latin typeface="Calibri" pitchFamily="34" charset="0"/>
              </a:defRPr>
            </a:lvl8pPr>
            <a:lvl9pPr marL="3861717" indent="-227160" eaLnBrk="0" fontAlgn="base" hangingPunct="0">
              <a:spcBef>
                <a:spcPct val="30000"/>
              </a:spcBef>
              <a:spcAft>
                <a:spcPct val="0"/>
              </a:spcAft>
              <a:defRPr sz="1200">
                <a:solidFill>
                  <a:schemeClr val="tx1"/>
                </a:solidFill>
                <a:latin typeface="Calibri" pitchFamily="34" charset="0"/>
              </a:defRPr>
            </a:lvl9pPr>
          </a:lstStyle>
          <a:p>
            <a:pPr>
              <a:spcBef>
                <a:spcPct val="0"/>
              </a:spcBef>
            </a:pPr>
            <a:fld id="{1829EA45-4B13-48DE-B211-E7C5ED97A688}" type="slidenum">
              <a:rPr lang="en-US" altLang="en-US"/>
              <a:pPr>
                <a:spcBef>
                  <a:spcPct val="0"/>
                </a:spcBef>
              </a:pPr>
              <a:t>20</a:t>
            </a:fld>
            <a:endParaRPr lang="en-US" altLang="en-US"/>
          </a:p>
        </p:txBody>
      </p:sp>
    </p:spTree>
    <p:extLst>
      <p:ext uri="{BB962C8B-B14F-4D97-AF65-F5344CB8AC3E}">
        <p14:creationId xmlns:p14="http://schemas.microsoft.com/office/powerpoint/2010/main" val="388615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xfrm>
            <a:off x="1181100" y="698500"/>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38269" indent="-283950">
              <a:spcBef>
                <a:spcPct val="30000"/>
              </a:spcBef>
              <a:defRPr sz="1200">
                <a:solidFill>
                  <a:schemeClr val="tx1"/>
                </a:solidFill>
                <a:latin typeface="Calibri" pitchFamily="34" charset="0"/>
              </a:defRPr>
            </a:lvl2pPr>
            <a:lvl3pPr marL="1135799" indent="-227160">
              <a:spcBef>
                <a:spcPct val="30000"/>
              </a:spcBef>
              <a:defRPr sz="1200">
                <a:solidFill>
                  <a:schemeClr val="tx1"/>
                </a:solidFill>
                <a:latin typeface="Calibri" pitchFamily="34" charset="0"/>
              </a:defRPr>
            </a:lvl3pPr>
            <a:lvl4pPr marL="1590119" indent="-227160">
              <a:spcBef>
                <a:spcPct val="30000"/>
              </a:spcBef>
              <a:defRPr sz="1200">
                <a:solidFill>
                  <a:schemeClr val="tx1"/>
                </a:solidFill>
                <a:latin typeface="Calibri" pitchFamily="34" charset="0"/>
              </a:defRPr>
            </a:lvl4pPr>
            <a:lvl5pPr marL="2044438" indent="-227160">
              <a:spcBef>
                <a:spcPct val="30000"/>
              </a:spcBef>
              <a:defRPr sz="1200">
                <a:solidFill>
                  <a:schemeClr val="tx1"/>
                </a:solidFill>
                <a:latin typeface="Calibri" pitchFamily="34" charset="0"/>
              </a:defRPr>
            </a:lvl5pPr>
            <a:lvl6pPr marL="2498758" indent="-227160" eaLnBrk="0" fontAlgn="base" hangingPunct="0">
              <a:spcBef>
                <a:spcPct val="30000"/>
              </a:spcBef>
              <a:spcAft>
                <a:spcPct val="0"/>
              </a:spcAft>
              <a:defRPr sz="1200">
                <a:solidFill>
                  <a:schemeClr val="tx1"/>
                </a:solidFill>
                <a:latin typeface="Calibri" pitchFamily="34" charset="0"/>
              </a:defRPr>
            </a:lvl6pPr>
            <a:lvl7pPr marL="2953078" indent="-227160" eaLnBrk="0" fontAlgn="base" hangingPunct="0">
              <a:spcBef>
                <a:spcPct val="30000"/>
              </a:spcBef>
              <a:spcAft>
                <a:spcPct val="0"/>
              </a:spcAft>
              <a:defRPr sz="1200">
                <a:solidFill>
                  <a:schemeClr val="tx1"/>
                </a:solidFill>
                <a:latin typeface="Calibri" pitchFamily="34" charset="0"/>
              </a:defRPr>
            </a:lvl7pPr>
            <a:lvl8pPr marL="3407397" indent="-227160" eaLnBrk="0" fontAlgn="base" hangingPunct="0">
              <a:spcBef>
                <a:spcPct val="30000"/>
              </a:spcBef>
              <a:spcAft>
                <a:spcPct val="0"/>
              </a:spcAft>
              <a:defRPr sz="1200">
                <a:solidFill>
                  <a:schemeClr val="tx1"/>
                </a:solidFill>
                <a:latin typeface="Calibri" pitchFamily="34" charset="0"/>
              </a:defRPr>
            </a:lvl8pPr>
            <a:lvl9pPr marL="3861717" indent="-227160" eaLnBrk="0" fontAlgn="base" hangingPunct="0">
              <a:spcBef>
                <a:spcPct val="30000"/>
              </a:spcBef>
              <a:spcAft>
                <a:spcPct val="0"/>
              </a:spcAft>
              <a:defRPr sz="1200">
                <a:solidFill>
                  <a:schemeClr val="tx1"/>
                </a:solidFill>
                <a:latin typeface="Calibri" pitchFamily="34" charset="0"/>
              </a:defRPr>
            </a:lvl9pPr>
          </a:lstStyle>
          <a:p>
            <a:pPr>
              <a:spcBef>
                <a:spcPct val="0"/>
              </a:spcBef>
            </a:pPr>
            <a:fld id="{AEAFC2B2-E80B-43E3-8101-655F7E56E6CD}" type="slidenum">
              <a:rPr lang="en-US" altLang="en-US"/>
              <a:pPr>
                <a:spcBef>
                  <a:spcPct val="0"/>
                </a:spcBef>
              </a:pPr>
              <a:t>21</a:t>
            </a:fld>
            <a:endParaRPr lang="en-US" altLang="en-US"/>
          </a:p>
        </p:txBody>
      </p:sp>
    </p:spTree>
    <p:extLst>
      <p:ext uri="{BB962C8B-B14F-4D97-AF65-F5344CB8AC3E}">
        <p14:creationId xmlns:p14="http://schemas.microsoft.com/office/powerpoint/2010/main" val="4067331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E8410F69-A8F5-764D-ADE3-75A71EEAF528}" type="slidenum">
              <a:rPr lang="en-US"/>
              <a:pPr/>
              <a:t>22</a:t>
            </a:fld>
            <a:endParaRPr lang="en-US"/>
          </a:p>
        </p:txBody>
      </p:sp>
      <p:sp>
        <p:nvSpPr>
          <p:cNvPr id="19459" name="Rectangle 1026"/>
          <p:cNvSpPr>
            <a:spLocks noGrp="1" noRot="1" noChangeAspect="1" noChangeArrowheads="1" noTextEdit="1"/>
          </p:cNvSpPr>
          <p:nvPr>
            <p:ph type="sldImg"/>
          </p:nvPr>
        </p:nvSpPr>
        <p:spPr>
          <a:xfrm>
            <a:off x="1181100" y="698500"/>
            <a:ext cx="4648200" cy="3486150"/>
          </a:xfrm>
          <a:solidFill>
            <a:srgbClr val="FFFFFF"/>
          </a:solidFill>
          <a:ln/>
        </p:spPr>
      </p:sp>
      <p:sp>
        <p:nvSpPr>
          <p:cNvPr id="1946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cs typeface="ＭＳ Ｐゴシック" charset="-128"/>
            </a:endParaRPr>
          </a:p>
        </p:txBody>
      </p:sp>
    </p:spTree>
    <p:extLst>
      <p:ext uri="{BB962C8B-B14F-4D97-AF65-F5344CB8AC3E}">
        <p14:creationId xmlns:p14="http://schemas.microsoft.com/office/powerpoint/2010/main" val="3658185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A5B647-5E61-3246-9DEB-063B29849A0E}" type="slidenum">
              <a:rPr lang="en-US" smtClean="0"/>
              <a:pPr/>
              <a:t>23</a:t>
            </a:fld>
            <a:endParaRPr lang="en-US"/>
          </a:p>
        </p:txBody>
      </p:sp>
    </p:spTree>
    <p:extLst>
      <p:ext uri="{BB962C8B-B14F-4D97-AF65-F5344CB8AC3E}">
        <p14:creationId xmlns:p14="http://schemas.microsoft.com/office/powerpoint/2010/main" val="2837614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824A58C-ABDD-454A-A7F1-D55BA398F447}" type="slidenum">
              <a:rPr kumimoji="0" 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627" name="Rectangle 2"/>
          <p:cNvSpPr>
            <a:spLocks noGrp="1" noRot="1" noChangeAspect="1" noChangeArrowheads="1" noTextEdit="1"/>
          </p:cNvSpPr>
          <p:nvPr>
            <p:ph type="sldImg"/>
          </p:nvPr>
        </p:nvSpPr>
        <p:spPr>
          <a:xfrm>
            <a:off x="1181100" y="698500"/>
            <a:ext cx="4648200" cy="3486150"/>
          </a:xfrm>
          <a:solidFill>
            <a:srgbClr val="FFFFFF"/>
          </a:solidFill>
          <a:ln/>
        </p:spPr>
      </p:sp>
      <p:sp>
        <p:nvSpPr>
          <p:cNvPr id="266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cs typeface="ＭＳ Ｐゴシック" charset="-128"/>
            </a:endParaRPr>
          </a:p>
        </p:txBody>
      </p:sp>
    </p:spTree>
    <p:extLst>
      <p:ext uri="{BB962C8B-B14F-4D97-AF65-F5344CB8AC3E}">
        <p14:creationId xmlns:p14="http://schemas.microsoft.com/office/powerpoint/2010/main" val="2997436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E828EB56-8941-9149-AB16-C1718BCA639B}" type="slidenum">
              <a:rPr lang="en-US"/>
              <a:pPr/>
              <a:t>26</a:t>
            </a:fld>
            <a:endParaRPr lang="en-US"/>
          </a:p>
        </p:txBody>
      </p:sp>
      <p:sp>
        <p:nvSpPr>
          <p:cNvPr id="34819" name="Rectangle 2"/>
          <p:cNvSpPr>
            <a:spLocks noGrp="1" noRot="1" noChangeAspect="1" noChangeArrowheads="1" noTextEdit="1"/>
          </p:cNvSpPr>
          <p:nvPr>
            <p:ph type="sldImg"/>
          </p:nvPr>
        </p:nvSpPr>
        <p:spPr>
          <a:xfrm>
            <a:off x="1181100" y="698500"/>
            <a:ext cx="4648200" cy="3486150"/>
          </a:xfrm>
          <a:ln/>
        </p:spPr>
      </p:sp>
      <p:sp>
        <p:nvSpPr>
          <p:cNvPr id="34820" name="Rectangle 3"/>
          <p:cNvSpPr>
            <a:spLocks noGrp="1" noChangeArrowheads="1"/>
          </p:cNvSpPr>
          <p:nvPr>
            <p:ph type="body" idx="1"/>
          </p:nvPr>
        </p:nvSpPr>
        <p:spPr>
          <a:noFill/>
          <a:ln/>
        </p:spPr>
        <p:txBody>
          <a:bodyPr/>
          <a:lstStyle/>
          <a:p>
            <a:pPr eaLnBrk="1" hangingPunct="1"/>
            <a:endParaRPr lang="en-US">
              <a:cs typeface="ＭＳ Ｐゴシック" charset="-128"/>
            </a:endParaRPr>
          </a:p>
        </p:txBody>
      </p:sp>
    </p:spTree>
    <p:extLst>
      <p:ext uri="{BB962C8B-B14F-4D97-AF65-F5344CB8AC3E}">
        <p14:creationId xmlns:p14="http://schemas.microsoft.com/office/powerpoint/2010/main" val="3292307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24403542-AADE-4C11-9852-BB565F95BDA3}" type="slidenum">
              <a:rPr lang="en-US" smtClean="0"/>
              <a:pPr/>
              <a:t>2</a:t>
            </a:fld>
            <a:endParaRPr lang="en-US" dirty="0"/>
          </a:p>
        </p:txBody>
      </p:sp>
      <p:sp>
        <p:nvSpPr>
          <p:cNvPr id="16387" name="Slide Image Placeholder 1"/>
          <p:cNvSpPr>
            <a:spLocks noGrp="1" noRot="1" noChangeAspect="1" noTextEdit="1"/>
          </p:cNvSpPr>
          <p:nvPr>
            <p:ph type="sldImg"/>
          </p:nvPr>
        </p:nvSpPr>
        <p:spPr>
          <a:ln/>
        </p:spPr>
      </p:sp>
      <p:sp>
        <p:nvSpPr>
          <p:cNvPr id="16388" name="Notes Placeholder 2"/>
          <p:cNvSpPr>
            <a:spLocks noGrp="1"/>
          </p:cNvSpPr>
          <p:nvPr>
            <p:ph type="body" idx="1"/>
          </p:nvPr>
        </p:nvSpPr>
        <p:spPr>
          <a:noFill/>
          <a:ln/>
        </p:spPr>
        <p:txBody>
          <a:bodyPr/>
          <a:lstStyle/>
          <a:p>
            <a:pPr eaLnBrk="1" hangingPunct="1">
              <a:spcBef>
                <a:spcPct val="0"/>
              </a:spcBef>
            </a:pPr>
            <a:endParaRPr lang="en-US" dirty="0"/>
          </a:p>
        </p:txBody>
      </p:sp>
      <p:sp>
        <p:nvSpPr>
          <p:cNvPr id="16389" name="Slide Number Placeholder 3"/>
          <p:cNvSpPr txBox="1">
            <a:spLocks noGrp="1"/>
          </p:cNvSpPr>
          <p:nvPr/>
        </p:nvSpPr>
        <p:spPr bwMode="auto">
          <a:xfrm>
            <a:off x="3971925" y="8831263"/>
            <a:ext cx="3036888" cy="463550"/>
          </a:xfrm>
          <a:prstGeom prst="rect">
            <a:avLst/>
          </a:prstGeom>
          <a:noFill/>
          <a:ln w="9525">
            <a:noFill/>
            <a:miter lim="800000"/>
            <a:headEnd/>
            <a:tailEnd/>
          </a:ln>
        </p:spPr>
        <p:txBody>
          <a:bodyPr lIns="93171" tIns="46586" rIns="93171" bIns="46586" anchor="b"/>
          <a:lstStyle/>
          <a:p>
            <a:pPr algn="r"/>
            <a:fld id="{0D9B61AA-D7EC-43B0-B452-CCD43F707BC3}" type="slidenum">
              <a:rPr lang="en-US" sz="1200">
                <a:latin typeface="Calibri" pitchFamily="34" charset="0"/>
              </a:rPr>
              <a:pPr algn="r"/>
              <a:t>2</a:t>
            </a:fld>
            <a:endParaRPr lang="en-US" sz="1200" dirty="0">
              <a:latin typeface="Calibri" pitchFamily="34" charset="0"/>
            </a:endParaRPr>
          </a:p>
        </p:txBody>
      </p:sp>
    </p:spTree>
    <p:extLst>
      <p:ext uri="{BB962C8B-B14F-4D97-AF65-F5344CB8AC3E}">
        <p14:creationId xmlns:p14="http://schemas.microsoft.com/office/powerpoint/2010/main" val="1168250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8D4FFE05-410A-CD48-A483-166326FE5AC6}" type="slidenum">
              <a:rPr lang="en-US"/>
              <a:pPr/>
              <a:t>27</a:t>
            </a:fld>
            <a:endParaRPr lang="en-US"/>
          </a:p>
        </p:txBody>
      </p:sp>
      <p:sp>
        <p:nvSpPr>
          <p:cNvPr id="36867" name="Rectangle 2"/>
          <p:cNvSpPr>
            <a:spLocks noGrp="1" noRot="1" noChangeAspect="1" noChangeArrowheads="1" noTextEdit="1"/>
          </p:cNvSpPr>
          <p:nvPr>
            <p:ph type="sldImg"/>
          </p:nvPr>
        </p:nvSpPr>
        <p:spPr>
          <a:xfrm>
            <a:off x="1181100" y="698500"/>
            <a:ext cx="4648200" cy="3486150"/>
          </a:xfrm>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cs typeface="ＭＳ Ｐゴシック" charset="-128"/>
            </a:endParaRPr>
          </a:p>
        </p:txBody>
      </p:sp>
    </p:spTree>
    <p:extLst>
      <p:ext uri="{BB962C8B-B14F-4D97-AF65-F5344CB8AC3E}">
        <p14:creationId xmlns:p14="http://schemas.microsoft.com/office/powerpoint/2010/main" val="636946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A5B647-5E61-3246-9DEB-063B29849A0E}" type="slidenum">
              <a:rPr lang="en-US" smtClean="0"/>
              <a:pPr/>
              <a:t>33</a:t>
            </a:fld>
            <a:endParaRPr lang="en-US"/>
          </a:p>
        </p:txBody>
      </p:sp>
    </p:spTree>
    <p:extLst>
      <p:ext uri="{BB962C8B-B14F-4D97-AF65-F5344CB8AC3E}">
        <p14:creationId xmlns:p14="http://schemas.microsoft.com/office/powerpoint/2010/main" val="37430504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8500"/>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A5B647-5E61-3246-9DEB-063B29849A0E}" type="slidenum">
              <a:rPr lang="en-US" smtClean="0"/>
              <a:pPr/>
              <a:t>36</a:t>
            </a:fld>
            <a:endParaRPr lang="en-US"/>
          </a:p>
        </p:txBody>
      </p:sp>
    </p:spTree>
    <p:extLst>
      <p:ext uri="{BB962C8B-B14F-4D97-AF65-F5344CB8AC3E}">
        <p14:creationId xmlns:p14="http://schemas.microsoft.com/office/powerpoint/2010/main" val="1868559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7C7859C6-E17B-0445-904B-E66D6C879664}" type="slidenum">
              <a:rPr lang="en-US"/>
              <a:pPr/>
              <a:t>37</a:t>
            </a:fld>
            <a:endParaRPr lang="en-US"/>
          </a:p>
        </p:txBody>
      </p:sp>
      <p:sp>
        <p:nvSpPr>
          <p:cNvPr id="92163" name="Rectangle 2"/>
          <p:cNvSpPr>
            <a:spLocks noGrp="1" noRot="1" noChangeAspect="1" noChangeArrowheads="1" noTextEdit="1"/>
          </p:cNvSpPr>
          <p:nvPr>
            <p:ph type="sldImg"/>
          </p:nvPr>
        </p:nvSpPr>
        <p:spPr>
          <a:xfrm>
            <a:off x="1181100" y="698500"/>
            <a:ext cx="4648200" cy="3486150"/>
          </a:xfrm>
          <a:ln/>
        </p:spPr>
      </p:sp>
      <p:sp>
        <p:nvSpPr>
          <p:cNvPr id="92164" name="Rectangle 3"/>
          <p:cNvSpPr>
            <a:spLocks noGrp="1" noChangeArrowheads="1"/>
          </p:cNvSpPr>
          <p:nvPr>
            <p:ph type="body" idx="1"/>
          </p:nvPr>
        </p:nvSpPr>
        <p:spPr>
          <a:noFill/>
          <a:ln/>
        </p:spPr>
        <p:txBody>
          <a:bodyPr/>
          <a:lstStyle/>
          <a:p>
            <a:pPr eaLnBrk="1" hangingPunct="1"/>
            <a:endParaRPr lang="en-US" dirty="0">
              <a:cs typeface="ＭＳ Ｐゴシック" charset="-128"/>
            </a:endParaRPr>
          </a:p>
        </p:txBody>
      </p:sp>
    </p:spTree>
    <p:extLst>
      <p:ext uri="{BB962C8B-B14F-4D97-AF65-F5344CB8AC3E}">
        <p14:creationId xmlns:p14="http://schemas.microsoft.com/office/powerpoint/2010/main" val="3608777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ACFEA882-BEE2-9840-B15C-F795A13E5E42}" type="slidenum">
              <a:rPr lang="en-US"/>
              <a:pPr/>
              <a:t>38</a:t>
            </a:fld>
            <a:endParaRPr lang="en-US"/>
          </a:p>
        </p:txBody>
      </p:sp>
      <p:sp>
        <p:nvSpPr>
          <p:cNvPr id="94211" name="Rectangle 2"/>
          <p:cNvSpPr>
            <a:spLocks noGrp="1" noRot="1" noChangeAspect="1" noChangeArrowheads="1" noTextEdit="1"/>
          </p:cNvSpPr>
          <p:nvPr>
            <p:ph type="sldImg"/>
          </p:nvPr>
        </p:nvSpPr>
        <p:spPr>
          <a:xfrm>
            <a:off x="1181100" y="698500"/>
            <a:ext cx="4648200" cy="3486150"/>
          </a:xfrm>
          <a:ln/>
        </p:spPr>
      </p:sp>
      <p:sp>
        <p:nvSpPr>
          <p:cNvPr id="94212" name="Rectangle 3"/>
          <p:cNvSpPr>
            <a:spLocks noGrp="1" noChangeArrowheads="1"/>
          </p:cNvSpPr>
          <p:nvPr>
            <p:ph type="body" idx="1"/>
          </p:nvPr>
        </p:nvSpPr>
        <p:spPr>
          <a:noFill/>
          <a:ln/>
        </p:spPr>
        <p:txBody>
          <a:bodyPr/>
          <a:lstStyle/>
          <a:p>
            <a:pPr eaLnBrk="1" hangingPunct="1"/>
            <a:endParaRPr lang="en-US" dirty="0">
              <a:cs typeface="ＭＳ Ｐゴシック" charset="-128"/>
            </a:endParaRPr>
          </a:p>
        </p:txBody>
      </p:sp>
    </p:spTree>
    <p:extLst>
      <p:ext uri="{BB962C8B-B14F-4D97-AF65-F5344CB8AC3E}">
        <p14:creationId xmlns:p14="http://schemas.microsoft.com/office/powerpoint/2010/main" val="13433638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xfrm>
            <a:off x="1181100" y="698500"/>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38269" indent="-283950">
              <a:spcBef>
                <a:spcPct val="30000"/>
              </a:spcBef>
              <a:defRPr sz="1200">
                <a:solidFill>
                  <a:schemeClr val="tx1"/>
                </a:solidFill>
                <a:latin typeface="Calibri" pitchFamily="34" charset="0"/>
              </a:defRPr>
            </a:lvl2pPr>
            <a:lvl3pPr marL="1135799" indent="-227160">
              <a:spcBef>
                <a:spcPct val="30000"/>
              </a:spcBef>
              <a:defRPr sz="1200">
                <a:solidFill>
                  <a:schemeClr val="tx1"/>
                </a:solidFill>
                <a:latin typeface="Calibri" pitchFamily="34" charset="0"/>
              </a:defRPr>
            </a:lvl3pPr>
            <a:lvl4pPr marL="1590119" indent="-227160">
              <a:spcBef>
                <a:spcPct val="30000"/>
              </a:spcBef>
              <a:defRPr sz="1200">
                <a:solidFill>
                  <a:schemeClr val="tx1"/>
                </a:solidFill>
                <a:latin typeface="Calibri" pitchFamily="34" charset="0"/>
              </a:defRPr>
            </a:lvl4pPr>
            <a:lvl5pPr marL="2044438" indent="-227160">
              <a:spcBef>
                <a:spcPct val="30000"/>
              </a:spcBef>
              <a:defRPr sz="1200">
                <a:solidFill>
                  <a:schemeClr val="tx1"/>
                </a:solidFill>
                <a:latin typeface="Calibri" pitchFamily="34" charset="0"/>
              </a:defRPr>
            </a:lvl5pPr>
            <a:lvl6pPr marL="2498758" indent="-227160" eaLnBrk="0" fontAlgn="base" hangingPunct="0">
              <a:spcBef>
                <a:spcPct val="30000"/>
              </a:spcBef>
              <a:spcAft>
                <a:spcPct val="0"/>
              </a:spcAft>
              <a:defRPr sz="1200">
                <a:solidFill>
                  <a:schemeClr val="tx1"/>
                </a:solidFill>
                <a:latin typeface="Calibri" pitchFamily="34" charset="0"/>
              </a:defRPr>
            </a:lvl6pPr>
            <a:lvl7pPr marL="2953078" indent="-227160" eaLnBrk="0" fontAlgn="base" hangingPunct="0">
              <a:spcBef>
                <a:spcPct val="30000"/>
              </a:spcBef>
              <a:spcAft>
                <a:spcPct val="0"/>
              </a:spcAft>
              <a:defRPr sz="1200">
                <a:solidFill>
                  <a:schemeClr val="tx1"/>
                </a:solidFill>
                <a:latin typeface="Calibri" pitchFamily="34" charset="0"/>
              </a:defRPr>
            </a:lvl7pPr>
            <a:lvl8pPr marL="3407397" indent="-227160" eaLnBrk="0" fontAlgn="base" hangingPunct="0">
              <a:spcBef>
                <a:spcPct val="30000"/>
              </a:spcBef>
              <a:spcAft>
                <a:spcPct val="0"/>
              </a:spcAft>
              <a:defRPr sz="1200">
                <a:solidFill>
                  <a:schemeClr val="tx1"/>
                </a:solidFill>
                <a:latin typeface="Calibri" pitchFamily="34" charset="0"/>
              </a:defRPr>
            </a:lvl8pPr>
            <a:lvl9pPr marL="3861717" indent="-227160"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0FC3CB-EBC2-4EDF-B6AE-C505BC5F6054}"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3177651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11B122-7481-4291-9530-29CE6C6DA648}" type="slidenum">
              <a:rPr lang="en-US" smtClean="0"/>
              <a:t>41</a:t>
            </a:fld>
            <a:endParaRPr lang="en-US"/>
          </a:p>
        </p:txBody>
      </p:sp>
    </p:spTree>
    <p:extLst>
      <p:ext uri="{BB962C8B-B14F-4D97-AF65-F5344CB8AC3E}">
        <p14:creationId xmlns:p14="http://schemas.microsoft.com/office/powerpoint/2010/main" val="25283204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F11B122-7481-4291-9530-29CE6C6DA64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6563528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ACCF14E-D50A-4D57-A1F1-7BA04CD8DA09}" type="slidenum">
              <a:rPr lang="en-US" smtClean="0"/>
              <a:pPr>
                <a:defRPr/>
              </a:pPr>
              <a:t>44</a:t>
            </a:fld>
            <a:endParaRPr lang="en-US" dirty="0"/>
          </a:p>
        </p:txBody>
      </p:sp>
    </p:spTree>
    <p:extLst>
      <p:ext uri="{BB962C8B-B14F-4D97-AF65-F5344CB8AC3E}">
        <p14:creationId xmlns:p14="http://schemas.microsoft.com/office/powerpoint/2010/main" val="16801984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ACCF14E-D50A-4D57-A1F1-7BA04CD8DA09}" type="slidenum">
              <a:rPr lang="en-US" smtClean="0"/>
              <a:pPr>
                <a:defRPr/>
              </a:pPr>
              <a:t>47</a:t>
            </a:fld>
            <a:endParaRPr lang="en-US" dirty="0"/>
          </a:p>
        </p:txBody>
      </p:sp>
    </p:spTree>
    <p:extLst>
      <p:ext uri="{BB962C8B-B14F-4D97-AF65-F5344CB8AC3E}">
        <p14:creationId xmlns:p14="http://schemas.microsoft.com/office/powerpoint/2010/main" val="597167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dirty="0">
                <a:latin typeface="Calibri" charset="0"/>
              </a:rPr>
              <a:t>We</a:t>
            </a:r>
            <a:r>
              <a:rPr lang="en-US" baseline="0" dirty="0">
                <a:latin typeface="Calibri" charset="0"/>
              </a:rPr>
              <a:t> are a member of an elite group - AAU</a:t>
            </a:r>
            <a:endParaRPr lang="en-US" dirty="0">
              <a:latin typeface="Calibri" charset="0"/>
            </a:endParaRPr>
          </a:p>
          <a:p>
            <a:pPr eaLnBrk="1" hangingPunct="1">
              <a:spcBef>
                <a:spcPct val="0"/>
              </a:spcBef>
            </a:pPr>
            <a:r>
              <a:rPr lang="en-US" dirty="0">
                <a:latin typeface="Calibri" charset="0"/>
              </a:rPr>
              <a:t>The most prestigious</a:t>
            </a:r>
            <a:r>
              <a:rPr lang="en-US" baseline="0" dirty="0">
                <a:latin typeface="Calibri" charset="0"/>
              </a:rPr>
              <a:t> universities are research intensive</a:t>
            </a:r>
            <a:endParaRPr lang="en-US" dirty="0">
              <a:latin typeface="Calibri" charset="0"/>
            </a:endParaRPr>
          </a:p>
          <a:p>
            <a:pPr eaLnBrk="1" hangingPunct="1">
              <a:spcBef>
                <a:spcPct val="0"/>
              </a:spcBef>
            </a:pPr>
            <a:r>
              <a:rPr lang="en-US" dirty="0">
                <a:latin typeface="Calibri" charset="0"/>
              </a:rPr>
              <a:t>Story about Apple, how university research was the basis of many of the</a:t>
            </a:r>
            <a:r>
              <a:rPr lang="en-US" baseline="0" dirty="0">
                <a:latin typeface="Calibri" charset="0"/>
              </a:rPr>
              <a:t> components</a:t>
            </a:r>
          </a:p>
        </p:txBody>
      </p:sp>
      <p:sp>
        <p:nvSpPr>
          <p:cNvPr id="40964" name="Slide Number Placeholder 3"/>
          <p:cNvSpPr txBox="1">
            <a:spLocks noGrp="1"/>
          </p:cNvSpPr>
          <p:nvPr/>
        </p:nvSpPr>
        <p:spPr bwMode="auto">
          <a:xfrm>
            <a:off x="3971925" y="8831263"/>
            <a:ext cx="303688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1" tIns="46586" rIns="93171" bIns="46586"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D2E92427-265C-9A4E-9F4F-85E51FDD373F}" type="slidenum">
              <a:rPr lang="en-US" sz="1200">
                <a:latin typeface="Calibri" charset="0"/>
              </a:rPr>
              <a:pPr algn="r" eaLnBrk="1" hangingPunct="1"/>
              <a:t>3</a:t>
            </a:fld>
            <a:endParaRPr lang="en-US" sz="1200">
              <a:latin typeface="Calibri" charset="0"/>
            </a:endParaRPr>
          </a:p>
        </p:txBody>
      </p:sp>
    </p:spTree>
    <p:extLst>
      <p:ext uri="{BB962C8B-B14F-4D97-AF65-F5344CB8AC3E}">
        <p14:creationId xmlns:p14="http://schemas.microsoft.com/office/powerpoint/2010/main" val="8930166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ACCF14E-D50A-4D57-A1F1-7BA04CD8DA09}" type="slidenum">
              <a:rPr lang="en-US" smtClean="0"/>
              <a:pPr>
                <a:defRPr/>
              </a:pPr>
              <a:t>48</a:t>
            </a:fld>
            <a:endParaRPr lang="en-US" dirty="0"/>
          </a:p>
        </p:txBody>
      </p:sp>
    </p:spTree>
    <p:extLst>
      <p:ext uri="{BB962C8B-B14F-4D97-AF65-F5344CB8AC3E}">
        <p14:creationId xmlns:p14="http://schemas.microsoft.com/office/powerpoint/2010/main" val="22490254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D50944D-CF6C-4347-B6F0-81B4098ACA1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304906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11B122-7481-4291-9530-29CE6C6DA648}"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27587926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99485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17166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ACCF14E-D50A-4D57-A1F1-7BA04CD8DA09}" type="slidenum">
              <a:rPr lang="en-US" smtClean="0"/>
              <a:pPr>
                <a:defRPr/>
              </a:pPr>
              <a:t>54</a:t>
            </a:fld>
            <a:endParaRPr lang="en-US" dirty="0"/>
          </a:p>
        </p:txBody>
      </p:sp>
    </p:spTree>
    <p:extLst>
      <p:ext uri="{BB962C8B-B14F-4D97-AF65-F5344CB8AC3E}">
        <p14:creationId xmlns:p14="http://schemas.microsoft.com/office/powerpoint/2010/main" val="33874538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ACCF14E-D50A-4D57-A1F1-7BA04CD8DA09}" type="slidenum">
              <a:rPr lang="en-US" smtClean="0"/>
              <a:pPr>
                <a:defRPr/>
              </a:pPr>
              <a:t>56</a:t>
            </a:fld>
            <a:endParaRPr lang="en-US" dirty="0"/>
          </a:p>
        </p:txBody>
      </p:sp>
    </p:spTree>
    <p:extLst>
      <p:ext uri="{BB962C8B-B14F-4D97-AF65-F5344CB8AC3E}">
        <p14:creationId xmlns:p14="http://schemas.microsoft.com/office/powerpoint/2010/main" val="42148402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080348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11B122-7481-4291-9530-29CE6C6DA648}"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10920690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1181100" y="698500"/>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46084" name="Slide Number Placeholder 3"/>
          <p:cNvSpPr txBox="1">
            <a:spLocks noGrp="1"/>
          </p:cNvSpPr>
          <p:nvPr/>
        </p:nvSpPr>
        <p:spPr bwMode="auto">
          <a:xfrm>
            <a:off x="3971926" y="8831263"/>
            <a:ext cx="303688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6" tIns="46584" rIns="93166" bIns="46584"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03F0D13B-A7DB-3243-9AA8-B1C28C63B2F3}" type="slidenum">
              <a:rPr lang="en-US" sz="1200">
                <a:latin typeface="Calibri" charset="0"/>
              </a:rPr>
              <a:pPr algn="r" eaLnBrk="1" hangingPunct="1"/>
              <a:t>61</a:t>
            </a:fld>
            <a:endParaRPr lang="en-US" sz="1200">
              <a:latin typeface="Calibri" charset="0"/>
            </a:endParaRPr>
          </a:p>
        </p:txBody>
      </p:sp>
    </p:spTree>
    <p:extLst>
      <p:ext uri="{BB962C8B-B14F-4D97-AF65-F5344CB8AC3E}">
        <p14:creationId xmlns:p14="http://schemas.microsoft.com/office/powerpoint/2010/main" val="3090475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886BCEBD-76C8-4413-A94F-91770AFC1BAA}" type="slidenum">
              <a:rPr lang="en-US" smtClean="0"/>
              <a:pPr/>
              <a:t>4</a:t>
            </a:fld>
            <a:endParaRPr lang="en-US" dirty="0"/>
          </a:p>
        </p:txBody>
      </p:sp>
      <p:sp>
        <p:nvSpPr>
          <p:cNvPr id="21507" name="Slide Image Placeholder 1"/>
          <p:cNvSpPr>
            <a:spLocks noGrp="1" noRot="1" noChangeAspect="1" noTextEdit="1"/>
          </p:cNvSpPr>
          <p:nvPr>
            <p:ph type="sldImg"/>
          </p:nvPr>
        </p:nvSpPr>
        <p:spPr>
          <a:ln/>
        </p:spPr>
      </p:sp>
      <p:sp>
        <p:nvSpPr>
          <p:cNvPr id="21508" name="Notes Placeholder 2"/>
          <p:cNvSpPr>
            <a:spLocks noGrp="1"/>
          </p:cNvSpPr>
          <p:nvPr>
            <p:ph type="body" idx="1"/>
          </p:nvPr>
        </p:nvSpPr>
        <p:spPr>
          <a:noFill/>
          <a:ln/>
        </p:spPr>
        <p:txBody>
          <a:bodyPr/>
          <a:lstStyle/>
          <a:p>
            <a:pPr eaLnBrk="1" hangingPunct="1">
              <a:spcBef>
                <a:spcPct val="0"/>
              </a:spcBef>
            </a:pPr>
            <a:r>
              <a:rPr lang="en-US" dirty="0"/>
              <a:t>Importance of encouraging faculty to remain research active</a:t>
            </a:r>
          </a:p>
        </p:txBody>
      </p:sp>
      <p:sp>
        <p:nvSpPr>
          <p:cNvPr id="21509" name="Slide Number Placeholder 3"/>
          <p:cNvSpPr txBox="1">
            <a:spLocks noGrp="1"/>
          </p:cNvSpPr>
          <p:nvPr/>
        </p:nvSpPr>
        <p:spPr bwMode="auto">
          <a:xfrm>
            <a:off x="3971925" y="8831263"/>
            <a:ext cx="3036888" cy="463550"/>
          </a:xfrm>
          <a:prstGeom prst="rect">
            <a:avLst/>
          </a:prstGeom>
          <a:noFill/>
          <a:ln w="9525">
            <a:noFill/>
            <a:miter lim="800000"/>
            <a:headEnd/>
            <a:tailEnd/>
          </a:ln>
        </p:spPr>
        <p:txBody>
          <a:bodyPr lIns="93171" tIns="46586" rIns="93171" bIns="46586" anchor="b"/>
          <a:lstStyle/>
          <a:p>
            <a:pPr algn="r"/>
            <a:fld id="{BAD47930-C57E-42B0-909E-15F395FAB9CB}" type="slidenum">
              <a:rPr lang="en-US" sz="1200">
                <a:latin typeface="Calibri" pitchFamily="34" charset="0"/>
              </a:rPr>
              <a:pPr algn="r"/>
              <a:t>4</a:t>
            </a:fld>
            <a:endParaRPr lang="en-US" sz="1200" dirty="0">
              <a:latin typeface="Calibri" pitchFamily="34" charset="0"/>
            </a:endParaRPr>
          </a:p>
        </p:txBody>
      </p:sp>
    </p:spTree>
    <p:extLst>
      <p:ext uri="{BB962C8B-B14F-4D97-AF65-F5344CB8AC3E}">
        <p14:creationId xmlns:p14="http://schemas.microsoft.com/office/powerpoint/2010/main" val="15134514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xfrm>
            <a:off x="1181100" y="698500"/>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163638" lvl="2" indent="-231775" eaLnBrk="1" hangingPunct="1"/>
            <a:r>
              <a:rPr lang="en-US" dirty="0">
                <a:latin typeface="Calibri" charset="0"/>
              </a:rPr>
              <a:t>Scholarship Development for research, creative, and performance projects that help faculty achieve career milestones; deadline in October. </a:t>
            </a:r>
          </a:p>
          <a:p>
            <a:pPr marL="1163638" lvl="2" indent="-231775" eaLnBrk="1" hangingPunct="1"/>
            <a:r>
              <a:rPr lang="en-US" dirty="0">
                <a:latin typeface="Calibri" charset="0"/>
              </a:rPr>
              <a:t>Scholarship Completion, a subvention program for expenses associated with producing the results of a completed research or creative project; proposals accepted quarterly.</a:t>
            </a:r>
          </a:p>
          <a:p>
            <a:pPr marL="1163638" lvl="2" indent="-231775" eaLnBrk="1" hangingPunct="1"/>
            <a:r>
              <a:rPr lang="en-US" dirty="0">
                <a:latin typeface="Calibri" charset="0"/>
              </a:rPr>
              <a:t>Scholarship Development for research, creative, and performance projects that help faculty achieve career milestones; deadline in October. </a:t>
            </a:r>
          </a:p>
          <a:p>
            <a:pPr marL="1163638" lvl="2" indent="-231775" eaLnBrk="1" hangingPunct="1"/>
            <a:r>
              <a:rPr lang="en-US" dirty="0">
                <a:latin typeface="Calibri" charset="0"/>
              </a:rPr>
              <a:t>Scholarship Completion, a subvention program for expenses associated with producing the results of a completed research or creative project; proposals accepted quarterly.</a:t>
            </a:r>
          </a:p>
          <a:p>
            <a:pPr eaLnBrk="1" hangingPunct="1">
              <a:spcBef>
                <a:spcPct val="0"/>
              </a:spcBef>
            </a:pPr>
            <a:r>
              <a:rPr lang="en-US" dirty="0">
                <a:latin typeface="Calibri" charset="0"/>
              </a:rPr>
              <a:t>for new projects, bridging grants, and seed funding needed for proposal resubmissions; proposals accepted quarterly.</a:t>
            </a:r>
          </a:p>
          <a:p>
            <a:pPr eaLnBrk="1" hangingPunct="1">
              <a:spcBef>
                <a:spcPct val="0"/>
              </a:spcBef>
            </a:pPr>
            <a:endParaRPr lang="en-US" dirty="0">
              <a:latin typeface="Calibri" charset="0"/>
            </a:endParaRPr>
          </a:p>
          <a:p>
            <a:pPr eaLnBrk="1" hangingPunct="1">
              <a:defRPr/>
            </a:pPr>
            <a:r>
              <a:rPr lang="en-US" sz="1200" dirty="0"/>
              <a:t>Refer to the brochure in your folder for a listing of upcoming deadlines.</a:t>
            </a:r>
          </a:p>
          <a:p>
            <a:pPr eaLnBrk="1" hangingPunct="1">
              <a:defRPr/>
            </a:pPr>
            <a:r>
              <a:rPr lang="en-US" sz="1200" dirty="0"/>
              <a:t>Many are coming up this fall, but will be very similar for next year so plan ahead.</a:t>
            </a:r>
          </a:p>
          <a:p>
            <a:pPr eaLnBrk="1" hangingPunct="1">
              <a:spcBef>
                <a:spcPct val="0"/>
              </a:spcBef>
            </a:pPr>
            <a:endParaRPr lang="en-US" dirty="0">
              <a:latin typeface="Calibri" charset="0"/>
            </a:endParaRPr>
          </a:p>
        </p:txBody>
      </p:sp>
      <p:sp>
        <p:nvSpPr>
          <p:cNvPr id="48132" name="Slide Number Placeholder 3"/>
          <p:cNvSpPr txBox="1">
            <a:spLocks noGrp="1"/>
          </p:cNvSpPr>
          <p:nvPr/>
        </p:nvSpPr>
        <p:spPr bwMode="auto">
          <a:xfrm>
            <a:off x="3971925" y="8831263"/>
            <a:ext cx="303688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1" tIns="46586" rIns="93171" bIns="46586"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B84DADEA-C37F-B94A-9299-B4CBD4EA49EE}" type="slidenum">
              <a:rPr lang="en-US" sz="1200">
                <a:latin typeface="Calibri" charset="0"/>
              </a:rPr>
              <a:pPr algn="r" eaLnBrk="1" hangingPunct="1"/>
              <a:t>62</a:t>
            </a:fld>
            <a:endParaRPr lang="en-US" sz="1200">
              <a:latin typeface="Calibri" charset="0"/>
            </a:endParaRPr>
          </a:p>
        </p:txBody>
      </p:sp>
    </p:spTree>
    <p:extLst>
      <p:ext uri="{BB962C8B-B14F-4D97-AF65-F5344CB8AC3E}">
        <p14:creationId xmlns:p14="http://schemas.microsoft.com/office/powerpoint/2010/main" val="33548538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ACCF14E-D50A-4D57-A1F1-7BA04CD8DA09}" type="slidenum">
              <a:rPr lang="en-US" smtClean="0"/>
              <a:pPr>
                <a:defRPr/>
              </a:pPr>
              <a:t>70</a:t>
            </a:fld>
            <a:endParaRPr lang="en-US" dirty="0"/>
          </a:p>
        </p:txBody>
      </p:sp>
    </p:spTree>
    <p:extLst>
      <p:ext uri="{BB962C8B-B14F-4D97-AF65-F5344CB8AC3E}">
        <p14:creationId xmlns:p14="http://schemas.microsoft.com/office/powerpoint/2010/main" val="21148710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ACCF14E-D50A-4D57-A1F1-7BA04CD8DA09}" type="slidenum">
              <a:rPr lang="en-US" smtClean="0"/>
              <a:pPr>
                <a:defRPr/>
              </a:pPr>
              <a:t>71</a:t>
            </a:fld>
            <a:endParaRPr lang="en-US" dirty="0"/>
          </a:p>
        </p:txBody>
      </p:sp>
    </p:spTree>
    <p:extLst>
      <p:ext uri="{BB962C8B-B14F-4D97-AF65-F5344CB8AC3E}">
        <p14:creationId xmlns:p14="http://schemas.microsoft.com/office/powerpoint/2010/main" val="2681918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886BCEBD-76C8-4413-A94F-91770AFC1BAA}" type="slidenum">
              <a:rPr lang="en-US" smtClean="0"/>
              <a:pPr/>
              <a:t>5</a:t>
            </a:fld>
            <a:endParaRPr lang="en-US" dirty="0"/>
          </a:p>
        </p:txBody>
      </p:sp>
      <p:sp>
        <p:nvSpPr>
          <p:cNvPr id="21507" name="Slide Image Placeholder 1"/>
          <p:cNvSpPr>
            <a:spLocks noGrp="1" noRot="1" noChangeAspect="1" noTextEdit="1"/>
          </p:cNvSpPr>
          <p:nvPr>
            <p:ph type="sldImg"/>
          </p:nvPr>
        </p:nvSpPr>
        <p:spPr>
          <a:ln/>
        </p:spPr>
      </p:sp>
      <p:sp>
        <p:nvSpPr>
          <p:cNvPr id="21508" name="Notes Placeholder 2"/>
          <p:cNvSpPr>
            <a:spLocks noGrp="1"/>
          </p:cNvSpPr>
          <p:nvPr>
            <p:ph type="body" idx="1"/>
          </p:nvPr>
        </p:nvSpPr>
        <p:spPr>
          <a:noFill/>
          <a:ln/>
        </p:spPr>
        <p:txBody>
          <a:bodyPr/>
          <a:lstStyle/>
          <a:p>
            <a:pPr eaLnBrk="1" hangingPunct="1">
              <a:spcBef>
                <a:spcPct val="0"/>
              </a:spcBef>
            </a:pPr>
            <a:r>
              <a:rPr lang="en-US" dirty="0"/>
              <a:t>Importance of encouraging faculty to remain research active</a:t>
            </a:r>
          </a:p>
        </p:txBody>
      </p:sp>
      <p:sp>
        <p:nvSpPr>
          <p:cNvPr id="21509" name="Slide Number Placeholder 3"/>
          <p:cNvSpPr txBox="1">
            <a:spLocks noGrp="1"/>
          </p:cNvSpPr>
          <p:nvPr/>
        </p:nvSpPr>
        <p:spPr bwMode="auto">
          <a:xfrm>
            <a:off x="3971925" y="8831263"/>
            <a:ext cx="3036888" cy="463550"/>
          </a:xfrm>
          <a:prstGeom prst="rect">
            <a:avLst/>
          </a:prstGeom>
          <a:noFill/>
          <a:ln w="9525">
            <a:noFill/>
            <a:miter lim="800000"/>
            <a:headEnd/>
            <a:tailEnd/>
          </a:ln>
        </p:spPr>
        <p:txBody>
          <a:bodyPr lIns="93171" tIns="46586" rIns="93171" bIns="46586" anchor="b"/>
          <a:lstStyle/>
          <a:p>
            <a:pPr algn="r"/>
            <a:fld id="{BAD47930-C57E-42B0-909E-15F395FAB9CB}" type="slidenum">
              <a:rPr lang="en-US" sz="1200">
                <a:latin typeface="Calibri" pitchFamily="34" charset="0"/>
              </a:rPr>
              <a:pPr algn="r"/>
              <a:t>5</a:t>
            </a:fld>
            <a:endParaRPr lang="en-US" sz="1200" dirty="0">
              <a:latin typeface="Calibri" pitchFamily="34" charset="0"/>
            </a:endParaRPr>
          </a:p>
        </p:txBody>
      </p:sp>
    </p:spTree>
    <p:extLst>
      <p:ext uri="{BB962C8B-B14F-4D97-AF65-F5344CB8AC3E}">
        <p14:creationId xmlns:p14="http://schemas.microsoft.com/office/powerpoint/2010/main" val="3180326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726AE5F6-99D3-421A-BA20-72F8A77EEC9D}" type="slidenum">
              <a:rPr lang="en-US" smtClean="0"/>
              <a:pPr/>
              <a:t>6</a:t>
            </a:fld>
            <a:endParaRPr lang="en-US" dirty="0"/>
          </a:p>
        </p:txBody>
      </p:sp>
      <p:sp>
        <p:nvSpPr>
          <p:cNvPr id="20483" name="Slide Image Placeholder 1"/>
          <p:cNvSpPr>
            <a:spLocks noGrp="1" noRot="1" noChangeAspect="1" noTextEdit="1"/>
          </p:cNvSpPr>
          <p:nvPr>
            <p:ph type="sldImg"/>
          </p:nvPr>
        </p:nvSpPr>
        <p:spPr>
          <a:ln/>
        </p:spPr>
      </p:sp>
      <p:sp>
        <p:nvSpPr>
          <p:cNvPr id="20484" name="Notes Placeholder 2"/>
          <p:cNvSpPr>
            <a:spLocks noGrp="1"/>
          </p:cNvSpPr>
          <p:nvPr>
            <p:ph type="body" idx="1"/>
          </p:nvPr>
        </p:nvSpPr>
        <p:spPr>
          <a:noFill/>
          <a:ln/>
        </p:spPr>
        <p:txBody>
          <a:bodyPr/>
          <a:lstStyle/>
          <a:p>
            <a:pPr marL="1163638" lvl="2" indent="-231775" eaLnBrk="1" hangingPunct="1"/>
            <a:r>
              <a:rPr lang="en-US" dirty="0"/>
              <a:t>Scholarship Development for research, creative, and performance projects that help faculty achieve career milestones; deadline in October. </a:t>
            </a:r>
          </a:p>
          <a:p>
            <a:pPr marL="1163638" lvl="2" indent="-231775" eaLnBrk="1" hangingPunct="1"/>
            <a:r>
              <a:rPr lang="en-US" dirty="0"/>
              <a:t>Scholarship Completion, a subvention program for expenses associated with producing the results of a completed research or creative project; proposals accepted quarterly.</a:t>
            </a:r>
          </a:p>
          <a:p>
            <a:pPr marL="1163638" lvl="2" indent="-231775" eaLnBrk="1" hangingPunct="1"/>
            <a:r>
              <a:rPr lang="en-US" dirty="0"/>
              <a:t>Scholarship Development for research, creative, and performance projects that help faculty achieve career milestones; deadline in October. </a:t>
            </a:r>
          </a:p>
          <a:p>
            <a:pPr marL="1163638" lvl="2" indent="-231775" eaLnBrk="1" hangingPunct="1"/>
            <a:r>
              <a:rPr lang="en-US" dirty="0"/>
              <a:t>Scholarship Completion, a subvention program for expenses associated with producing the results of a completed research or creative project; proposals accepted quarterly.</a:t>
            </a:r>
          </a:p>
          <a:p>
            <a:pPr eaLnBrk="1" hangingPunct="1">
              <a:spcBef>
                <a:spcPct val="0"/>
              </a:spcBef>
            </a:pPr>
            <a:r>
              <a:rPr lang="en-US" dirty="0"/>
              <a:t>for new projects, bridging grants, and seed funding needed for proposal resubmissions; proposals accepted quarterly.</a:t>
            </a:r>
          </a:p>
        </p:txBody>
      </p:sp>
      <p:sp>
        <p:nvSpPr>
          <p:cNvPr id="20485" name="Slide Number Placeholder 3"/>
          <p:cNvSpPr txBox="1">
            <a:spLocks noGrp="1"/>
          </p:cNvSpPr>
          <p:nvPr/>
        </p:nvSpPr>
        <p:spPr bwMode="auto">
          <a:xfrm>
            <a:off x="3971925" y="8831263"/>
            <a:ext cx="3036888" cy="463550"/>
          </a:xfrm>
          <a:prstGeom prst="rect">
            <a:avLst/>
          </a:prstGeom>
          <a:noFill/>
          <a:ln w="9525">
            <a:noFill/>
            <a:miter lim="800000"/>
            <a:headEnd/>
            <a:tailEnd/>
          </a:ln>
        </p:spPr>
        <p:txBody>
          <a:bodyPr lIns="93171" tIns="46586" rIns="93171" bIns="46586" anchor="b"/>
          <a:lstStyle/>
          <a:p>
            <a:pPr algn="r"/>
            <a:fld id="{DBE03325-5BFE-4A89-AB45-65483BDF6617}" type="slidenum">
              <a:rPr lang="en-US" sz="1200">
                <a:latin typeface="Calibri" pitchFamily="34" charset="0"/>
              </a:rPr>
              <a:pPr algn="r"/>
              <a:t>6</a:t>
            </a:fld>
            <a:endParaRPr lang="en-US" sz="1200" dirty="0">
              <a:latin typeface="Calibri" pitchFamily="34" charset="0"/>
            </a:endParaRPr>
          </a:p>
        </p:txBody>
      </p:sp>
    </p:spTree>
    <p:extLst>
      <p:ext uri="{BB962C8B-B14F-4D97-AF65-F5344CB8AC3E}">
        <p14:creationId xmlns:p14="http://schemas.microsoft.com/office/powerpoint/2010/main" val="3371207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9E6911E4-C5EB-4446-820D-55048B42517A}" type="slidenum">
              <a:rPr lang="en-US" smtClean="0"/>
              <a:pPr/>
              <a:t>7</a:t>
            </a:fld>
            <a:endParaRPr lang="en-US" dirty="0"/>
          </a:p>
        </p:txBody>
      </p:sp>
      <p:sp>
        <p:nvSpPr>
          <p:cNvPr id="27651" name="Slide Image Placeholder 1"/>
          <p:cNvSpPr>
            <a:spLocks noGrp="1" noRot="1" noChangeAspect="1" noTextEdit="1"/>
          </p:cNvSpPr>
          <p:nvPr>
            <p:ph type="sldImg"/>
          </p:nvPr>
        </p:nvSpPr>
        <p:spPr>
          <a:ln/>
        </p:spPr>
      </p:sp>
      <p:sp>
        <p:nvSpPr>
          <p:cNvPr id="27652" name="Notes Placeholder 2"/>
          <p:cNvSpPr>
            <a:spLocks noGrp="1"/>
          </p:cNvSpPr>
          <p:nvPr>
            <p:ph type="body" idx="1"/>
          </p:nvPr>
        </p:nvSpPr>
        <p:spPr>
          <a:noFill/>
          <a:ln/>
        </p:spPr>
        <p:txBody>
          <a:bodyPr/>
          <a:lstStyle/>
          <a:p>
            <a:pPr eaLnBrk="1" hangingPunct="1">
              <a:spcBef>
                <a:spcPct val="0"/>
              </a:spcBef>
            </a:pPr>
            <a:endParaRPr lang="en-US" dirty="0"/>
          </a:p>
        </p:txBody>
      </p:sp>
      <p:sp>
        <p:nvSpPr>
          <p:cNvPr id="27653" name="Slide Number Placeholder 3"/>
          <p:cNvSpPr txBox="1">
            <a:spLocks noGrp="1"/>
          </p:cNvSpPr>
          <p:nvPr/>
        </p:nvSpPr>
        <p:spPr bwMode="auto">
          <a:xfrm>
            <a:off x="3971925" y="8831263"/>
            <a:ext cx="3036888" cy="463550"/>
          </a:xfrm>
          <a:prstGeom prst="rect">
            <a:avLst/>
          </a:prstGeom>
          <a:noFill/>
          <a:ln w="9525">
            <a:noFill/>
            <a:miter lim="800000"/>
            <a:headEnd/>
            <a:tailEnd/>
          </a:ln>
        </p:spPr>
        <p:txBody>
          <a:bodyPr lIns="93171" tIns="46586" rIns="93171" bIns="46586" anchor="b"/>
          <a:lstStyle/>
          <a:p>
            <a:pPr algn="r"/>
            <a:fld id="{3147CB33-CFAE-4AE5-9B25-CE9645DF45DE}" type="slidenum">
              <a:rPr lang="en-US" sz="1200">
                <a:latin typeface="Calibri" pitchFamily="34" charset="0"/>
              </a:rPr>
              <a:pPr algn="r"/>
              <a:t>7</a:t>
            </a:fld>
            <a:endParaRPr lang="en-US" sz="1200" dirty="0">
              <a:latin typeface="Calibri" pitchFamily="34" charset="0"/>
            </a:endParaRPr>
          </a:p>
        </p:txBody>
      </p:sp>
    </p:spTree>
    <p:extLst>
      <p:ext uri="{BB962C8B-B14F-4D97-AF65-F5344CB8AC3E}">
        <p14:creationId xmlns:p14="http://schemas.microsoft.com/office/powerpoint/2010/main" val="2036913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1181100" y="698500"/>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49156" name="Slide Number Placeholder 3"/>
          <p:cNvSpPr txBox="1">
            <a:spLocks noGrp="1"/>
          </p:cNvSpPr>
          <p:nvPr/>
        </p:nvSpPr>
        <p:spPr bwMode="auto">
          <a:xfrm>
            <a:off x="3971925" y="8831263"/>
            <a:ext cx="303688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1" tIns="46586" rIns="93171" bIns="46586"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92F96213-21B3-D742-BB98-74F4ADBE3861}" type="slidenum">
              <a:rPr lang="en-US" sz="1200">
                <a:latin typeface="Calibri" charset="0"/>
              </a:rPr>
              <a:pPr algn="r" eaLnBrk="1" hangingPunct="1"/>
              <a:t>8</a:t>
            </a:fld>
            <a:endParaRPr lang="en-US" sz="1200">
              <a:latin typeface="Calibri" charset="0"/>
            </a:endParaRPr>
          </a:p>
        </p:txBody>
      </p:sp>
    </p:spTree>
    <p:extLst>
      <p:ext uri="{BB962C8B-B14F-4D97-AF65-F5344CB8AC3E}">
        <p14:creationId xmlns:p14="http://schemas.microsoft.com/office/powerpoint/2010/main" val="37203866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11B122-7481-4291-9530-29CE6C6DA648}" type="slidenum">
              <a:rPr lang="en-US" smtClean="0"/>
              <a:t>10</a:t>
            </a:fld>
            <a:endParaRPr lang="en-US"/>
          </a:p>
        </p:txBody>
      </p:sp>
    </p:spTree>
    <p:extLst>
      <p:ext uri="{BB962C8B-B14F-4D97-AF65-F5344CB8AC3E}">
        <p14:creationId xmlns:p14="http://schemas.microsoft.com/office/powerpoint/2010/main" val="4198634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28841"/>
            <a:ext cx="7772400" cy="1301965"/>
          </a:xfrm>
          <a:prstGeom prst="rect">
            <a:avLst/>
          </a:prstGeom>
        </p:spPr>
        <p:txBody>
          <a:bodyPr>
            <a:normAutofit/>
          </a:bodyPr>
          <a:lstStyle>
            <a:lvl1pPr algn="l">
              <a:defRPr sz="3600" b="0" i="0" baseline="0">
                <a:ln>
                  <a:noFill/>
                </a:ln>
                <a:solidFill>
                  <a:srgbClr val="18453B"/>
                </a:solidFill>
                <a:latin typeface="Gotham-Bold"/>
                <a:cs typeface="Gotham-Bold"/>
              </a:defRPr>
            </a:lvl1pPr>
          </a:lstStyle>
          <a:p>
            <a:r>
              <a:rPr lang="en-US"/>
              <a:t>Click to edit Master title style</a:t>
            </a:r>
            <a:endParaRPr lang="en-US" dirty="0"/>
          </a:p>
        </p:txBody>
      </p:sp>
      <p:sp>
        <p:nvSpPr>
          <p:cNvPr id="3" name="Subtitle 2"/>
          <p:cNvSpPr>
            <a:spLocks noGrp="1"/>
          </p:cNvSpPr>
          <p:nvPr>
            <p:ph type="subTitle" idx="1"/>
          </p:nvPr>
        </p:nvSpPr>
        <p:spPr>
          <a:xfrm>
            <a:off x="685800" y="3030807"/>
            <a:ext cx="7772400" cy="2102356"/>
          </a:xfrm>
          <a:prstGeom prst="rect">
            <a:avLst/>
          </a:prstGeom>
        </p:spPr>
        <p:txBody>
          <a:bodyPr anchor="t">
            <a:normAutofit/>
          </a:bodyPr>
          <a:lstStyle>
            <a:lvl1pPr marL="0" indent="0" algn="l">
              <a:buNone/>
              <a:defRPr sz="2400" b="0" i="0">
                <a:solidFill>
                  <a:schemeClr val="tx1">
                    <a:lumMod val="65000"/>
                    <a:lumOff val="35000"/>
                  </a:schemeClr>
                </a:solidFill>
                <a:latin typeface="Gotham Book"/>
                <a:cs typeface="Gotham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smtClean="0"/>
            </a:lvl1pPr>
          </a:lstStyle>
          <a:p>
            <a:pPr>
              <a:defRPr/>
            </a:pPr>
            <a:endParaRPr lang="en-US" dirty="0"/>
          </a:p>
        </p:txBody>
      </p:sp>
      <p:sp>
        <p:nvSpPr>
          <p:cNvPr id="5"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smtClean="0"/>
            </a:lvl1pPr>
          </a:lstStyle>
          <a:p>
            <a:pPr>
              <a:defRPr/>
            </a:pPr>
            <a:fld id="{D830A3E0-21A3-43C2-A314-0FBA8F6F4B31}" type="slidenum">
              <a:rPr lang="en-US"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48606"/>
            <a:ext cx="8229600" cy="480233"/>
          </a:xfrm>
          <a:prstGeom prst="rect">
            <a:avLst/>
          </a:prstGeom>
        </p:spPr>
        <p:txBody>
          <a:bodyPr>
            <a:normAutofit/>
          </a:bodyPr>
          <a:lstStyle>
            <a:lvl1pPr algn="l">
              <a:defRPr sz="3600" b="0" i="0" baseline="0">
                <a:solidFill>
                  <a:srgbClr val="18453B"/>
                </a:solidFill>
                <a:latin typeface="+mj-lt"/>
                <a:cs typeface="Gotham-Bold"/>
              </a:defRPr>
            </a:lvl1pPr>
          </a:lstStyle>
          <a:p>
            <a:r>
              <a:rPr lang="en-US" dirty="0"/>
              <a:t>Click to edit Master title style</a:t>
            </a:r>
          </a:p>
        </p:txBody>
      </p:sp>
      <p:sp>
        <p:nvSpPr>
          <p:cNvPr id="3" name="Content Placeholder 2"/>
          <p:cNvSpPr>
            <a:spLocks noGrp="1"/>
          </p:cNvSpPr>
          <p:nvPr>
            <p:ph idx="1"/>
          </p:nvPr>
        </p:nvSpPr>
        <p:spPr>
          <a:xfrm>
            <a:off x="457200" y="2059668"/>
            <a:ext cx="8229600" cy="4066495"/>
          </a:xfrm>
          <a:prstGeom prst="rect">
            <a:avLst/>
          </a:prstGeom>
        </p:spPr>
        <p:txBody>
          <a:bodyPr/>
          <a:lstStyle>
            <a:lvl1pPr>
              <a:buClr>
                <a:srgbClr val="18453B"/>
              </a:buClr>
              <a:buFont typeface="Arial"/>
              <a:buChar char="•"/>
              <a:defRPr sz="2800" b="0" i="0">
                <a:solidFill>
                  <a:srgbClr val="595959"/>
                </a:solidFill>
                <a:latin typeface="+mj-lt"/>
                <a:cs typeface="Gotham Book"/>
              </a:defRPr>
            </a:lvl1pPr>
            <a:lvl2pPr>
              <a:buClr>
                <a:schemeClr val="tx1">
                  <a:lumMod val="75000"/>
                  <a:lumOff val="25000"/>
                </a:schemeClr>
              </a:buClr>
              <a:buSzPct val="85000"/>
              <a:buFont typeface="Arial"/>
              <a:buChar char="•"/>
              <a:defRPr sz="2400" b="0" i="0">
                <a:solidFill>
                  <a:srgbClr val="595959"/>
                </a:solidFill>
                <a:latin typeface="+mj-lt"/>
                <a:cs typeface="Gotham Book"/>
              </a:defRPr>
            </a:lvl2pPr>
            <a:lvl3pPr>
              <a:buClr>
                <a:schemeClr val="tx1">
                  <a:lumMod val="75000"/>
                  <a:lumOff val="25000"/>
                </a:schemeClr>
              </a:buClr>
              <a:defRPr sz="2000" b="0" i="0">
                <a:solidFill>
                  <a:schemeClr val="tx1">
                    <a:lumMod val="75000"/>
                    <a:lumOff val="25000"/>
                  </a:schemeClr>
                </a:solidFill>
                <a:latin typeface="+mj-lt"/>
                <a:cs typeface="Gotham Book"/>
              </a:defRPr>
            </a:lvl3pPr>
            <a:lvl4pPr>
              <a:defRPr b="0" i="0">
                <a:latin typeface="+mj-lt"/>
                <a:cs typeface="Gotham Book"/>
              </a:defRPr>
            </a:lvl4pPr>
            <a:lvl5pPr>
              <a:defRPr b="0" i="0">
                <a:latin typeface="+mj-lt"/>
                <a:cs typeface="Gotham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595959"/>
                </a:solidFill>
                <a:latin typeface="Arial" panose="020B0604020202020204" pitchFamily="34" charset="0"/>
                <a:cs typeface="Arial" panose="020B0604020202020204" pitchFamily="34" charset="0"/>
              </a:defRPr>
            </a:lvl1pPr>
          </a:lstStyle>
          <a:p>
            <a:fld id="{16DC0679-7DD4-44FC-8D88-78F6CF41FFFF}" type="slidenum">
              <a:rPr lang="en-US" altLang="en-US" smtClean="0"/>
              <a:pPr/>
              <a:t>‹#›</a:t>
            </a:fld>
            <a:endParaRPr lang="en-US" altLang="en-US"/>
          </a:p>
        </p:txBody>
      </p:sp>
    </p:spTree>
    <p:extLst>
      <p:ext uri="{BB962C8B-B14F-4D97-AF65-F5344CB8AC3E}">
        <p14:creationId xmlns:p14="http://schemas.microsoft.com/office/powerpoint/2010/main" val="4155265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03154"/>
            <a:ext cx="8229600" cy="875092"/>
          </a:xfrm>
          <a:prstGeom prst="rect">
            <a:avLst/>
          </a:prstGeom>
        </p:spPr>
        <p:txBody>
          <a:bodyPr>
            <a:normAutofit/>
          </a:bodyPr>
          <a:lstStyle>
            <a:lvl1pPr algn="l">
              <a:defRPr sz="3600" b="0" i="0" baseline="0">
                <a:solidFill>
                  <a:srgbClr val="18453B"/>
                </a:solidFill>
                <a:latin typeface="+mj-lt"/>
                <a:cs typeface="Gotham-Bold"/>
              </a:defRPr>
            </a:lvl1pPr>
          </a:lstStyle>
          <a:p>
            <a:r>
              <a:rPr lang="en-US"/>
              <a:t>Click to edit Master title style</a:t>
            </a:r>
            <a:endParaRPr lang="en-US" dirty="0"/>
          </a:p>
        </p:txBody>
      </p:sp>
      <p:sp>
        <p:nvSpPr>
          <p:cNvPr id="3" name="Content Placeholder 2"/>
          <p:cNvSpPr>
            <a:spLocks noGrp="1"/>
          </p:cNvSpPr>
          <p:nvPr>
            <p:ph idx="1"/>
          </p:nvPr>
        </p:nvSpPr>
        <p:spPr>
          <a:xfrm>
            <a:off x="457200" y="2059668"/>
            <a:ext cx="3950704" cy="4296682"/>
          </a:xfrm>
          <a:prstGeom prst="rect">
            <a:avLst/>
          </a:prstGeom>
        </p:spPr>
        <p:txBody>
          <a:bodyPr/>
          <a:lstStyle>
            <a:lvl1pPr>
              <a:buClr>
                <a:schemeClr val="tx1">
                  <a:lumMod val="75000"/>
                  <a:lumOff val="25000"/>
                </a:schemeClr>
              </a:buClr>
              <a:buFont typeface="Arial"/>
              <a:buChar char="•"/>
              <a:defRPr sz="2800" b="0" i="0">
                <a:solidFill>
                  <a:schemeClr val="tx1">
                    <a:lumMod val="65000"/>
                    <a:lumOff val="35000"/>
                  </a:schemeClr>
                </a:solidFill>
                <a:latin typeface="+mj-lt"/>
                <a:cs typeface="Gotham Book"/>
              </a:defRPr>
            </a:lvl1pPr>
            <a:lvl2pPr>
              <a:buClr>
                <a:schemeClr val="tx1">
                  <a:lumMod val="75000"/>
                  <a:lumOff val="25000"/>
                </a:schemeClr>
              </a:buClr>
              <a:buSzPct val="85000"/>
              <a:buFont typeface="Arial"/>
              <a:buChar char="•"/>
              <a:defRPr sz="2400" b="0" i="0">
                <a:solidFill>
                  <a:schemeClr val="tx1">
                    <a:lumMod val="65000"/>
                    <a:lumOff val="35000"/>
                  </a:schemeClr>
                </a:solidFill>
                <a:latin typeface="+mj-lt"/>
                <a:cs typeface="Gotham Book"/>
              </a:defRPr>
            </a:lvl2pPr>
            <a:lvl3pPr>
              <a:buClr>
                <a:schemeClr val="tx1">
                  <a:lumMod val="75000"/>
                  <a:lumOff val="25000"/>
                </a:schemeClr>
              </a:buClr>
              <a:defRPr sz="2000" b="0" i="0">
                <a:solidFill>
                  <a:schemeClr val="tx1">
                    <a:lumMod val="75000"/>
                    <a:lumOff val="25000"/>
                  </a:schemeClr>
                </a:solidFill>
                <a:latin typeface="+mj-lt"/>
                <a:cs typeface="Gotham Book"/>
              </a:defRPr>
            </a:lvl3pPr>
            <a:lvl4pPr>
              <a:defRPr b="0" i="0">
                <a:latin typeface="+mj-lt"/>
                <a:cs typeface="Gotham Book"/>
              </a:defRPr>
            </a:lvl4pPr>
            <a:lvl5pPr>
              <a:defRPr b="0" i="0">
                <a:latin typeface="+mj-lt"/>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3"/>
          </p:nvPr>
        </p:nvSpPr>
        <p:spPr>
          <a:xfrm>
            <a:off x="4736096" y="2059668"/>
            <a:ext cx="3950704" cy="4296682"/>
          </a:xfrm>
          <a:prstGeom prst="rect">
            <a:avLst/>
          </a:prstGeom>
        </p:spPr>
        <p:txBody>
          <a:bodyPr/>
          <a:lstStyle>
            <a:lvl1pPr>
              <a:buClr>
                <a:schemeClr val="tx1">
                  <a:lumMod val="75000"/>
                  <a:lumOff val="25000"/>
                </a:schemeClr>
              </a:buClr>
              <a:buFont typeface="Wingdings" charset="2"/>
              <a:buChar char="§"/>
              <a:defRPr sz="2800" b="0" i="0">
                <a:solidFill>
                  <a:schemeClr val="tx1">
                    <a:lumMod val="65000"/>
                    <a:lumOff val="35000"/>
                  </a:schemeClr>
                </a:solidFill>
                <a:latin typeface="+mj-lt"/>
                <a:cs typeface="Gotham Book"/>
              </a:defRPr>
            </a:lvl1pPr>
            <a:lvl2pPr>
              <a:buClr>
                <a:schemeClr val="tx1">
                  <a:lumMod val="75000"/>
                  <a:lumOff val="25000"/>
                </a:schemeClr>
              </a:buClr>
              <a:buFont typeface="Wingdings" charset="2"/>
              <a:buChar char="§"/>
              <a:defRPr sz="2400" b="0" i="0">
                <a:solidFill>
                  <a:schemeClr val="tx1">
                    <a:lumMod val="65000"/>
                    <a:lumOff val="35000"/>
                  </a:schemeClr>
                </a:solidFill>
                <a:latin typeface="+mj-lt"/>
                <a:cs typeface="Gotham Book"/>
              </a:defRPr>
            </a:lvl2pPr>
            <a:lvl3pPr>
              <a:buClr>
                <a:schemeClr val="tx1">
                  <a:lumMod val="75000"/>
                  <a:lumOff val="25000"/>
                </a:schemeClr>
              </a:buClr>
              <a:defRPr sz="2000" b="0" i="0">
                <a:solidFill>
                  <a:schemeClr val="tx1">
                    <a:lumMod val="75000"/>
                    <a:lumOff val="25000"/>
                  </a:schemeClr>
                </a:solidFill>
                <a:latin typeface="+mj-lt"/>
                <a:cs typeface="Gotham Book"/>
              </a:defRPr>
            </a:lvl3pPr>
            <a:lvl4pPr>
              <a:defRPr b="0" i="0">
                <a:latin typeface="+mj-lt"/>
                <a:cs typeface="Gotham Book"/>
              </a:defRPr>
            </a:lvl4pPr>
            <a:lvl5pPr>
              <a:defRPr b="0" i="0">
                <a:latin typeface="+mj-lt"/>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595959"/>
                </a:solidFill>
                <a:latin typeface="Arial" panose="020B0604020202020204" pitchFamily="34" charset="0"/>
                <a:ea typeface="ＭＳ Ｐゴシック" pitchFamily="49" charset="-128"/>
                <a:cs typeface="Arial" panose="020B0604020202020204" pitchFamily="34" charset="0"/>
              </a:defRPr>
            </a:lvl1pPr>
          </a:lstStyle>
          <a:p>
            <a:pPr>
              <a:defRPr/>
            </a:pPr>
            <a:r>
              <a:rPr lang="en-US"/>
              <a:t>8/17/17</a:t>
            </a:r>
            <a:endParaRPr lang="en-US" dirty="0"/>
          </a:p>
        </p:txBody>
      </p:sp>
      <p:sp>
        <p:nvSpPr>
          <p:cNvPr id="10"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595959"/>
                </a:solidFill>
                <a:latin typeface="Arial" panose="020B0604020202020204" pitchFamily="34" charset="0"/>
                <a:cs typeface="Arial" panose="020B0604020202020204" pitchFamily="34" charset="0"/>
              </a:defRPr>
            </a:lvl1pPr>
          </a:lstStyle>
          <a:p>
            <a:fld id="{16DC0679-7DD4-44FC-8D88-78F6CF41FFFF}" type="slidenum">
              <a:rPr lang="en-US" altLang="en-US" smtClean="0"/>
              <a:pPr/>
              <a:t>‹#›</a:t>
            </a:fld>
            <a:endParaRPr lang="en-US" altLang="en-US"/>
          </a:p>
        </p:txBody>
      </p:sp>
    </p:spTree>
    <p:extLst>
      <p:ext uri="{BB962C8B-B14F-4D97-AF65-F5344CB8AC3E}">
        <p14:creationId xmlns:p14="http://schemas.microsoft.com/office/powerpoint/2010/main" val="13899823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09873"/>
            <a:ext cx="8229600" cy="821732"/>
          </a:xfrm>
          <a:prstGeom prst="rect">
            <a:avLst/>
          </a:prstGeom>
        </p:spPr>
        <p:txBody>
          <a:bodyPr>
            <a:normAutofit/>
          </a:bodyPr>
          <a:lstStyle>
            <a:lvl1pPr algn="l">
              <a:defRPr sz="3600" b="0" i="0">
                <a:solidFill>
                  <a:srgbClr val="18453B"/>
                </a:solidFill>
                <a:latin typeface="+mj-lt"/>
                <a:cs typeface="Gotham-Bold"/>
              </a:defRPr>
            </a:lvl1pPr>
          </a:lstStyle>
          <a:p>
            <a:r>
              <a:rPr lang="en-US"/>
              <a:t>Click to edit Master title style</a:t>
            </a:r>
            <a:endParaRPr lang="en-US" dirty="0"/>
          </a:p>
        </p:txBody>
      </p:sp>
      <p:sp>
        <p:nvSpPr>
          <p:cNvPr id="3" name="Content Placeholder 2"/>
          <p:cNvSpPr>
            <a:spLocks noGrp="1"/>
          </p:cNvSpPr>
          <p:nvPr>
            <p:ph idx="1"/>
          </p:nvPr>
        </p:nvSpPr>
        <p:spPr>
          <a:xfrm>
            <a:off x="457200" y="2081011"/>
            <a:ext cx="8229600" cy="4024165"/>
          </a:xfrm>
          <a:prstGeom prst="rect">
            <a:avLst/>
          </a:prstGeom>
        </p:spPr>
        <p:txBody>
          <a:bodyPr wrap="square" numCol="1" anchor="t"/>
          <a:lstStyle>
            <a:lvl1pPr marL="0" indent="0" algn="l">
              <a:buClr>
                <a:schemeClr val="tx1">
                  <a:lumMod val="75000"/>
                  <a:lumOff val="25000"/>
                </a:schemeClr>
              </a:buClr>
              <a:buFontTx/>
              <a:buNone/>
              <a:defRPr sz="2400" b="0" i="0" baseline="0">
                <a:solidFill>
                  <a:schemeClr val="tx1">
                    <a:lumMod val="75000"/>
                    <a:lumOff val="25000"/>
                  </a:schemeClr>
                </a:solidFill>
                <a:latin typeface="+mj-lt"/>
                <a:cs typeface="Gotham Book"/>
              </a:defRPr>
            </a:lvl1pPr>
            <a:lvl2pPr marL="0" indent="0" algn="l">
              <a:buClr>
                <a:schemeClr val="tx1">
                  <a:lumMod val="75000"/>
                  <a:lumOff val="25000"/>
                </a:schemeClr>
              </a:buClr>
              <a:buFontTx/>
              <a:buNone/>
              <a:defRPr sz="2000" b="0" i="0">
                <a:solidFill>
                  <a:schemeClr val="tx1">
                    <a:lumMod val="75000"/>
                    <a:lumOff val="25000"/>
                  </a:schemeClr>
                </a:solidFill>
                <a:latin typeface="+mj-lt"/>
                <a:cs typeface="Gotham Book"/>
              </a:defRPr>
            </a:lvl2pPr>
            <a:lvl3pPr>
              <a:buClr>
                <a:schemeClr val="tx1">
                  <a:lumMod val="75000"/>
                  <a:lumOff val="25000"/>
                </a:schemeClr>
              </a:buClr>
              <a:defRPr sz="2000" b="0" i="0">
                <a:solidFill>
                  <a:schemeClr val="tx1">
                    <a:lumMod val="75000"/>
                    <a:lumOff val="25000"/>
                  </a:schemeClr>
                </a:solidFill>
                <a:latin typeface="+mj-lt"/>
                <a:cs typeface="Gotham Book"/>
              </a:defRPr>
            </a:lvl3pPr>
            <a:lvl4pPr>
              <a:defRPr b="0" i="0">
                <a:latin typeface="+mj-lt"/>
                <a:cs typeface="Gotham Book"/>
              </a:defRPr>
            </a:lvl4pPr>
            <a:lvl5pPr>
              <a:defRPr b="0" i="0">
                <a:latin typeface="+mj-lt"/>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595959"/>
                </a:solidFill>
                <a:latin typeface="Arial" panose="020B0604020202020204" pitchFamily="34" charset="0"/>
                <a:ea typeface="ＭＳ Ｐゴシック" pitchFamily="49" charset="-128"/>
                <a:cs typeface="Arial" panose="020B0604020202020204" pitchFamily="34" charset="0"/>
              </a:defRPr>
            </a:lvl1pPr>
          </a:lstStyle>
          <a:p>
            <a:pPr>
              <a:defRPr/>
            </a:pPr>
            <a:r>
              <a:rPr lang="en-US"/>
              <a:t>8/17/17</a:t>
            </a:r>
            <a:endParaRPr lang="en-US" dirty="0"/>
          </a:p>
        </p:txBody>
      </p:sp>
      <p:sp>
        <p:nvSpPr>
          <p:cNvPr id="8"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595959"/>
                </a:solidFill>
                <a:latin typeface="Arial" panose="020B0604020202020204" pitchFamily="34" charset="0"/>
                <a:cs typeface="Arial" panose="020B0604020202020204" pitchFamily="34" charset="0"/>
              </a:defRPr>
            </a:lvl1pPr>
          </a:lstStyle>
          <a:p>
            <a:fld id="{16DC0679-7DD4-44FC-8D88-78F6CF41FFFF}" type="slidenum">
              <a:rPr lang="en-US" altLang="en-US" smtClean="0"/>
              <a:pPr/>
              <a:t>‹#›</a:t>
            </a:fld>
            <a:endParaRPr lang="en-US" altLang="en-US"/>
          </a:p>
        </p:txBody>
      </p:sp>
    </p:spTree>
    <p:extLst>
      <p:ext uri="{BB962C8B-B14F-4D97-AF65-F5344CB8AC3E}">
        <p14:creationId xmlns:p14="http://schemas.microsoft.com/office/powerpoint/2010/main" val="3715434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75091"/>
            <a:ext cx="8229600" cy="725109"/>
          </a:xfrm>
          <a:prstGeom prst="rect">
            <a:avLst/>
          </a:prstGeom>
        </p:spPr>
        <p:txBody>
          <a:bodyPr>
            <a:normAutofit/>
          </a:bodyPr>
          <a:lstStyle>
            <a:lvl1pPr algn="l">
              <a:defRPr sz="3600" b="0" i="0">
                <a:solidFill>
                  <a:srgbClr val="18453B"/>
                </a:solidFill>
                <a:latin typeface="+mj-lt"/>
                <a:cs typeface="Gotham-Bold"/>
              </a:defRPr>
            </a:lvl1pPr>
          </a:lstStyle>
          <a:p>
            <a:r>
              <a:rPr lang="en-US"/>
              <a:t>Click to edit Master title style</a:t>
            </a:r>
            <a:endParaRPr lang="en-US" dirty="0"/>
          </a:p>
        </p:txBody>
      </p:sp>
      <p:sp>
        <p:nvSpPr>
          <p:cNvPr id="3" name="Content Placeholder 2"/>
          <p:cNvSpPr>
            <a:spLocks noGrp="1"/>
          </p:cNvSpPr>
          <p:nvPr>
            <p:ph idx="1"/>
          </p:nvPr>
        </p:nvSpPr>
        <p:spPr>
          <a:xfrm>
            <a:off x="457200" y="1674905"/>
            <a:ext cx="8229600" cy="4419600"/>
          </a:xfrm>
          <a:prstGeom prst="rect">
            <a:avLst/>
          </a:prstGeom>
        </p:spPr>
        <p:txBody>
          <a:bodyPr wrap="square" numCol="1" anchor="t"/>
          <a:lstStyle>
            <a:lvl1pPr marL="457200" indent="-457200" algn="l">
              <a:buClr>
                <a:schemeClr val="tx1">
                  <a:lumMod val="75000"/>
                  <a:lumOff val="25000"/>
                </a:schemeClr>
              </a:buClr>
              <a:buFont typeface="+mj-lt"/>
              <a:buAutoNum type="arabicPeriod"/>
              <a:defRPr sz="2400" b="0" i="0" baseline="0">
                <a:solidFill>
                  <a:schemeClr val="tx1">
                    <a:lumMod val="75000"/>
                    <a:lumOff val="25000"/>
                  </a:schemeClr>
                </a:solidFill>
                <a:latin typeface="+mj-lt"/>
                <a:cs typeface="Gotham Book"/>
              </a:defRPr>
            </a:lvl1pPr>
            <a:lvl2pPr marL="457200" indent="182880" algn="l">
              <a:buClr>
                <a:schemeClr val="tx1">
                  <a:lumMod val="75000"/>
                  <a:lumOff val="25000"/>
                </a:schemeClr>
              </a:buClr>
              <a:buSzPct val="85000"/>
              <a:buFont typeface="Arial"/>
              <a:buChar char="•"/>
              <a:defRPr sz="2000" b="0" i="0">
                <a:solidFill>
                  <a:schemeClr val="tx1">
                    <a:lumMod val="75000"/>
                    <a:lumOff val="25000"/>
                  </a:schemeClr>
                </a:solidFill>
                <a:latin typeface="+mj-lt"/>
                <a:cs typeface="Gotham Book"/>
              </a:defRPr>
            </a:lvl2pPr>
            <a:lvl3pPr>
              <a:buClr>
                <a:schemeClr val="tx1">
                  <a:lumMod val="75000"/>
                  <a:lumOff val="25000"/>
                </a:schemeClr>
              </a:buClr>
              <a:defRPr sz="2000" b="0" i="0">
                <a:solidFill>
                  <a:schemeClr val="tx1">
                    <a:lumMod val="75000"/>
                    <a:lumOff val="25000"/>
                  </a:schemeClr>
                </a:solidFill>
                <a:latin typeface="+mj-lt"/>
                <a:cs typeface="Gotham Book"/>
              </a:defRPr>
            </a:lvl3pPr>
            <a:lvl4pPr>
              <a:defRPr b="0" i="0">
                <a:latin typeface="+mj-lt"/>
                <a:cs typeface="Gotham Book"/>
              </a:defRPr>
            </a:lvl4pPr>
            <a:lvl5pPr>
              <a:defRPr b="0" i="0">
                <a:latin typeface="+mj-lt"/>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595959"/>
                </a:solidFill>
                <a:latin typeface="Arial" panose="020B0604020202020204" pitchFamily="34" charset="0"/>
                <a:ea typeface="ＭＳ Ｐゴシック" pitchFamily="49" charset="-128"/>
                <a:cs typeface="Arial" panose="020B0604020202020204" pitchFamily="34" charset="0"/>
              </a:defRPr>
            </a:lvl1pPr>
          </a:lstStyle>
          <a:p>
            <a:pPr>
              <a:defRPr/>
            </a:pPr>
            <a:r>
              <a:rPr lang="en-US"/>
              <a:t>8/17/17</a:t>
            </a:r>
            <a:endParaRPr lang="en-US" dirty="0"/>
          </a:p>
        </p:txBody>
      </p:sp>
      <p:sp>
        <p:nvSpPr>
          <p:cNvPr id="8"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595959"/>
                </a:solidFill>
                <a:latin typeface="Arial" panose="020B0604020202020204" pitchFamily="34" charset="0"/>
                <a:cs typeface="Arial" panose="020B0604020202020204" pitchFamily="34" charset="0"/>
              </a:defRPr>
            </a:lvl1pPr>
          </a:lstStyle>
          <a:p>
            <a:fld id="{16DC0679-7DD4-44FC-8D88-78F6CF41FFFF}" type="slidenum">
              <a:rPr lang="en-US" altLang="en-US" smtClean="0"/>
              <a:pPr/>
              <a:t>‹#›</a:t>
            </a:fld>
            <a:endParaRPr lang="en-US" altLang="en-US"/>
          </a:p>
        </p:txBody>
      </p:sp>
    </p:spTree>
    <p:extLst>
      <p:ext uri="{BB962C8B-B14F-4D97-AF65-F5344CB8AC3E}">
        <p14:creationId xmlns:p14="http://schemas.microsoft.com/office/powerpoint/2010/main" val="3800072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2A81E0E-1662-4A42-A09E-63E3414727A0}" type="datetime1">
              <a:rPr lang="en-US" smtClean="0"/>
              <a:pPr>
                <a:defRPr/>
              </a:pPr>
              <a:t>8/22/2019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BB61C83-DFD0-4E79-BBF4-C2CEDB764D63}" type="slidenum">
              <a:rPr lang="en-US"/>
              <a:pPr>
                <a:defRPr/>
              </a:pPr>
              <a:t>‹#›</a:t>
            </a:fld>
            <a:endParaRPr lang="en-US"/>
          </a:p>
        </p:txBody>
      </p:sp>
    </p:spTree>
    <p:extLst>
      <p:ext uri="{BB962C8B-B14F-4D97-AF65-F5344CB8AC3E}">
        <p14:creationId xmlns:p14="http://schemas.microsoft.com/office/powerpoint/2010/main" val="621960006"/>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28841"/>
            <a:ext cx="7772400" cy="1301965"/>
          </a:xfrm>
          <a:prstGeom prst="rect">
            <a:avLst/>
          </a:prstGeom>
        </p:spPr>
        <p:txBody>
          <a:bodyPr>
            <a:normAutofit/>
          </a:bodyPr>
          <a:lstStyle>
            <a:lvl1pPr algn="l">
              <a:defRPr sz="3600" b="0" i="0" baseline="0">
                <a:ln>
                  <a:noFill/>
                </a:ln>
                <a:solidFill>
                  <a:srgbClr val="18453B"/>
                </a:solidFill>
                <a:latin typeface="+mj-lt"/>
                <a:cs typeface="Gotham-Bold"/>
              </a:defRPr>
            </a:lvl1pPr>
          </a:lstStyle>
          <a:p>
            <a:r>
              <a:rPr lang="en-US" dirty="0"/>
              <a:t>Click to edit Master title style</a:t>
            </a:r>
          </a:p>
        </p:txBody>
      </p:sp>
      <p:sp>
        <p:nvSpPr>
          <p:cNvPr id="3" name="Subtitle 2"/>
          <p:cNvSpPr>
            <a:spLocks noGrp="1"/>
          </p:cNvSpPr>
          <p:nvPr>
            <p:ph type="subTitle" idx="1"/>
          </p:nvPr>
        </p:nvSpPr>
        <p:spPr>
          <a:xfrm>
            <a:off x="685800" y="3030807"/>
            <a:ext cx="7772400" cy="2102356"/>
          </a:xfrm>
          <a:prstGeom prst="rect">
            <a:avLst/>
          </a:prstGeom>
        </p:spPr>
        <p:txBody>
          <a:bodyPr anchor="t">
            <a:normAutofit/>
          </a:bodyPr>
          <a:lstStyle>
            <a:lvl1pPr marL="0" indent="0" algn="l">
              <a:buNone/>
              <a:defRPr sz="2400" b="0" i="0">
                <a:solidFill>
                  <a:schemeClr val="tx1">
                    <a:lumMod val="65000"/>
                    <a:lumOff val="35000"/>
                  </a:schemeClr>
                </a:solidFill>
                <a:latin typeface="+mj-lt"/>
                <a:cs typeface="Gotham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595959"/>
                </a:solidFill>
                <a:latin typeface="Arial" panose="020B0604020202020204" pitchFamily="34" charset="0"/>
                <a:ea typeface="ＭＳ Ｐゴシック" pitchFamily="49" charset="-128"/>
                <a:cs typeface="Arial" panose="020B0604020202020204" pitchFamily="34" charset="0"/>
              </a:defRPr>
            </a:lvl1pPr>
          </a:lstStyle>
          <a:p>
            <a:pPr>
              <a:defRPr/>
            </a:pPr>
            <a:r>
              <a:rPr lang="en-US" dirty="0"/>
              <a:t>8/23/18</a:t>
            </a:r>
          </a:p>
        </p:txBody>
      </p:sp>
      <p:sp>
        <p:nvSpPr>
          <p:cNvPr id="10"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595959"/>
                </a:solidFill>
                <a:latin typeface="Arial" panose="020B0604020202020204" pitchFamily="34" charset="0"/>
                <a:cs typeface="Arial" panose="020B0604020202020204" pitchFamily="34" charset="0"/>
              </a:defRPr>
            </a:lvl1pPr>
          </a:lstStyle>
          <a:p>
            <a:fld id="{16DC0679-7DD4-44FC-8D88-78F6CF41FFFF}" type="slidenum">
              <a:rPr lang="en-US" altLang="en-US" smtClean="0"/>
              <a:pPr/>
              <a:t>‹#›</a:t>
            </a:fld>
            <a:endParaRPr lang="en-US" altLang="en-US" dirty="0"/>
          </a:p>
        </p:txBody>
      </p:sp>
    </p:spTree>
    <p:extLst>
      <p:ext uri="{BB962C8B-B14F-4D97-AF65-F5344CB8AC3E}">
        <p14:creationId xmlns:p14="http://schemas.microsoft.com/office/powerpoint/2010/main" val="82509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48606"/>
            <a:ext cx="8229600" cy="480233"/>
          </a:xfrm>
          <a:prstGeom prst="rect">
            <a:avLst/>
          </a:prstGeom>
        </p:spPr>
        <p:txBody>
          <a:bodyPr>
            <a:normAutofit/>
          </a:bodyPr>
          <a:lstStyle>
            <a:lvl1pPr algn="l">
              <a:defRPr sz="3600" b="0" i="0" baseline="0">
                <a:solidFill>
                  <a:srgbClr val="18453B"/>
                </a:solidFill>
                <a:latin typeface="+mj-lt"/>
                <a:cs typeface="Gotham-Bold"/>
              </a:defRPr>
            </a:lvl1pPr>
          </a:lstStyle>
          <a:p>
            <a:r>
              <a:rPr lang="en-US" dirty="0"/>
              <a:t>Click to edit Master title style</a:t>
            </a:r>
          </a:p>
        </p:txBody>
      </p:sp>
      <p:sp>
        <p:nvSpPr>
          <p:cNvPr id="3" name="Content Placeholder 2"/>
          <p:cNvSpPr>
            <a:spLocks noGrp="1"/>
          </p:cNvSpPr>
          <p:nvPr>
            <p:ph idx="1"/>
          </p:nvPr>
        </p:nvSpPr>
        <p:spPr>
          <a:xfrm>
            <a:off x="457200" y="2059668"/>
            <a:ext cx="8229600" cy="4066495"/>
          </a:xfrm>
          <a:prstGeom prst="rect">
            <a:avLst/>
          </a:prstGeom>
        </p:spPr>
        <p:txBody>
          <a:bodyPr/>
          <a:lstStyle>
            <a:lvl1pPr>
              <a:buClr>
                <a:srgbClr val="18453B"/>
              </a:buClr>
              <a:buFont typeface="Arial"/>
              <a:buChar char="•"/>
              <a:defRPr sz="2800" b="0" i="0">
                <a:solidFill>
                  <a:srgbClr val="595959"/>
                </a:solidFill>
                <a:latin typeface="+mj-lt"/>
                <a:cs typeface="Gotham Book"/>
              </a:defRPr>
            </a:lvl1pPr>
            <a:lvl2pPr>
              <a:buClr>
                <a:schemeClr val="tx1">
                  <a:lumMod val="75000"/>
                  <a:lumOff val="25000"/>
                </a:schemeClr>
              </a:buClr>
              <a:buSzPct val="85000"/>
              <a:buFont typeface="Arial"/>
              <a:buChar char="•"/>
              <a:defRPr sz="2400" b="0" i="0">
                <a:solidFill>
                  <a:srgbClr val="595959"/>
                </a:solidFill>
                <a:latin typeface="+mj-lt"/>
                <a:cs typeface="Gotham Book"/>
              </a:defRPr>
            </a:lvl2pPr>
            <a:lvl3pPr>
              <a:buClr>
                <a:schemeClr val="tx1">
                  <a:lumMod val="75000"/>
                  <a:lumOff val="25000"/>
                </a:schemeClr>
              </a:buClr>
              <a:defRPr sz="2000" b="0" i="0">
                <a:solidFill>
                  <a:schemeClr val="tx1">
                    <a:lumMod val="75000"/>
                    <a:lumOff val="25000"/>
                  </a:schemeClr>
                </a:solidFill>
                <a:latin typeface="+mj-lt"/>
                <a:cs typeface="Gotham Book"/>
              </a:defRPr>
            </a:lvl3pPr>
            <a:lvl4pPr>
              <a:defRPr b="0" i="0">
                <a:latin typeface="+mj-lt"/>
                <a:cs typeface="Gotham Book"/>
              </a:defRPr>
            </a:lvl4pPr>
            <a:lvl5pPr>
              <a:defRPr b="0" i="0">
                <a:latin typeface="+mj-lt"/>
                <a:cs typeface="Gotham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595959"/>
                </a:solidFill>
                <a:latin typeface="Arial" panose="020B0604020202020204" pitchFamily="34" charset="0"/>
                <a:ea typeface="ＭＳ Ｐゴシック" pitchFamily="49" charset="-128"/>
                <a:cs typeface="Arial" panose="020B0604020202020204" pitchFamily="34" charset="0"/>
              </a:defRPr>
            </a:lvl1pPr>
          </a:lstStyle>
          <a:p>
            <a:pPr>
              <a:defRPr/>
            </a:pPr>
            <a:r>
              <a:rPr lang="en-US" dirty="0"/>
              <a:t>8/23/18</a:t>
            </a:r>
          </a:p>
        </p:txBody>
      </p:sp>
      <p:sp>
        <p:nvSpPr>
          <p:cNvPr id="8"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595959"/>
                </a:solidFill>
                <a:latin typeface="Arial" panose="020B0604020202020204" pitchFamily="34" charset="0"/>
                <a:cs typeface="Arial" panose="020B0604020202020204" pitchFamily="34" charset="0"/>
              </a:defRPr>
            </a:lvl1pPr>
          </a:lstStyle>
          <a:p>
            <a:fld id="{16DC0679-7DD4-44FC-8D88-78F6CF41FFFF}" type="slidenum">
              <a:rPr lang="en-US" altLang="en-US" smtClean="0"/>
              <a:pPr/>
              <a:t>‹#›</a:t>
            </a:fld>
            <a:endParaRPr lang="en-US" altLang="en-US" dirty="0"/>
          </a:p>
        </p:txBody>
      </p:sp>
    </p:spTree>
    <p:extLst>
      <p:ext uri="{BB962C8B-B14F-4D97-AF65-F5344CB8AC3E}">
        <p14:creationId xmlns:p14="http://schemas.microsoft.com/office/powerpoint/2010/main" val="28100639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03154"/>
            <a:ext cx="8229600" cy="875092"/>
          </a:xfrm>
          <a:prstGeom prst="rect">
            <a:avLst/>
          </a:prstGeom>
        </p:spPr>
        <p:txBody>
          <a:bodyPr>
            <a:normAutofit/>
          </a:bodyPr>
          <a:lstStyle>
            <a:lvl1pPr algn="l">
              <a:defRPr sz="3600" b="0" i="0" baseline="0">
                <a:solidFill>
                  <a:srgbClr val="18453B"/>
                </a:solidFill>
                <a:latin typeface="+mj-lt"/>
                <a:cs typeface="Gotham-Bold"/>
              </a:defRPr>
            </a:lvl1pPr>
          </a:lstStyle>
          <a:p>
            <a:r>
              <a:rPr lang="en-US"/>
              <a:t>Click to edit Master title style</a:t>
            </a:r>
            <a:endParaRPr lang="en-US" dirty="0"/>
          </a:p>
        </p:txBody>
      </p:sp>
      <p:sp>
        <p:nvSpPr>
          <p:cNvPr id="3" name="Content Placeholder 2"/>
          <p:cNvSpPr>
            <a:spLocks noGrp="1"/>
          </p:cNvSpPr>
          <p:nvPr>
            <p:ph idx="1"/>
          </p:nvPr>
        </p:nvSpPr>
        <p:spPr>
          <a:xfrm>
            <a:off x="457200" y="2059668"/>
            <a:ext cx="3950704" cy="4296682"/>
          </a:xfrm>
          <a:prstGeom prst="rect">
            <a:avLst/>
          </a:prstGeom>
        </p:spPr>
        <p:txBody>
          <a:bodyPr/>
          <a:lstStyle>
            <a:lvl1pPr>
              <a:buClr>
                <a:schemeClr val="tx1">
                  <a:lumMod val="75000"/>
                  <a:lumOff val="25000"/>
                </a:schemeClr>
              </a:buClr>
              <a:buFont typeface="Arial"/>
              <a:buChar char="•"/>
              <a:defRPr sz="2800" b="0" i="0">
                <a:solidFill>
                  <a:schemeClr val="tx1">
                    <a:lumMod val="65000"/>
                    <a:lumOff val="35000"/>
                  </a:schemeClr>
                </a:solidFill>
                <a:latin typeface="+mj-lt"/>
                <a:cs typeface="Gotham Book"/>
              </a:defRPr>
            </a:lvl1pPr>
            <a:lvl2pPr>
              <a:buClr>
                <a:schemeClr val="tx1">
                  <a:lumMod val="75000"/>
                  <a:lumOff val="25000"/>
                </a:schemeClr>
              </a:buClr>
              <a:buSzPct val="85000"/>
              <a:buFont typeface="Arial"/>
              <a:buChar char="•"/>
              <a:defRPr sz="2400" b="0" i="0">
                <a:solidFill>
                  <a:schemeClr val="tx1">
                    <a:lumMod val="65000"/>
                    <a:lumOff val="35000"/>
                  </a:schemeClr>
                </a:solidFill>
                <a:latin typeface="+mj-lt"/>
                <a:cs typeface="Gotham Book"/>
              </a:defRPr>
            </a:lvl2pPr>
            <a:lvl3pPr>
              <a:buClr>
                <a:schemeClr val="tx1">
                  <a:lumMod val="75000"/>
                  <a:lumOff val="25000"/>
                </a:schemeClr>
              </a:buClr>
              <a:defRPr sz="2000" b="0" i="0">
                <a:solidFill>
                  <a:schemeClr val="tx1">
                    <a:lumMod val="75000"/>
                    <a:lumOff val="25000"/>
                  </a:schemeClr>
                </a:solidFill>
                <a:latin typeface="+mj-lt"/>
                <a:cs typeface="Gotham Book"/>
              </a:defRPr>
            </a:lvl3pPr>
            <a:lvl4pPr>
              <a:defRPr b="0" i="0">
                <a:latin typeface="+mj-lt"/>
                <a:cs typeface="Gotham Book"/>
              </a:defRPr>
            </a:lvl4pPr>
            <a:lvl5pPr>
              <a:defRPr b="0" i="0">
                <a:latin typeface="+mj-lt"/>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3"/>
          </p:nvPr>
        </p:nvSpPr>
        <p:spPr>
          <a:xfrm>
            <a:off x="4736096" y="2059668"/>
            <a:ext cx="3950704" cy="4296682"/>
          </a:xfrm>
          <a:prstGeom prst="rect">
            <a:avLst/>
          </a:prstGeom>
        </p:spPr>
        <p:txBody>
          <a:bodyPr/>
          <a:lstStyle>
            <a:lvl1pPr>
              <a:buClr>
                <a:schemeClr val="tx1">
                  <a:lumMod val="75000"/>
                  <a:lumOff val="25000"/>
                </a:schemeClr>
              </a:buClr>
              <a:buFont typeface="Wingdings" charset="2"/>
              <a:buChar char="§"/>
              <a:defRPr sz="2800" b="0" i="0">
                <a:solidFill>
                  <a:schemeClr val="tx1">
                    <a:lumMod val="65000"/>
                    <a:lumOff val="35000"/>
                  </a:schemeClr>
                </a:solidFill>
                <a:latin typeface="+mj-lt"/>
                <a:cs typeface="Gotham Book"/>
              </a:defRPr>
            </a:lvl1pPr>
            <a:lvl2pPr>
              <a:buClr>
                <a:schemeClr val="tx1">
                  <a:lumMod val="75000"/>
                  <a:lumOff val="25000"/>
                </a:schemeClr>
              </a:buClr>
              <a:buFont typeface="Wingdings" charset="2"/>
              <a:buChar char="§"/>
              <a:defRPr sz="2400" b="0" i="0">
                <a:solidFill>
                  <a:schemeClr val="tx1">
                    <a:lumMod val="65000"/>
                    <a:lumOff val="35000"/>
                  </a:schemeClr>
                </a:solidFill>
                <a:latin typeface="+mj-lt"/>
                <a:cs typeface="Gotham Book"/>
              </a:defRPr>
            </a:lvl2pPr>
            <a:lvl3pPr>
              <a:buClr>
                <a:schemeClr val="tx1">
                  <a:lumMod val="75000"/>
                  <a:lumOff val="25000"/>
                </a:schemeClr>
              </a:buClr>
              <a:defRPr sz="2000" b="0" i="0">
                <a:solidFill>
                  <a:schemeClr val="tx1">
                    <a:lumMod val="75000"/>
                    <a:lumOff val="25000"/>
                  </a:schemeClr>
                </a:solidFill>
                <a:latin typeface="+mj-lt"/>
                <a:cs typeface="Gotham Book"/>
              </a:defRPr>
            </a:lvl3pPr>
            <a:lvl4pPr>
              <a:defRPr b="0" i="0">
                <a:latin typeface="+mj-lt"/>
                <a:cs typeface="Gotham Book"/>
              </a:defRPr>
            </a:lvl4pPr>
            <a:lvl5pPr>
              <a:defRPr b="0" i="0">
                <a:latin typeface="+mj-lt"/>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595959"/>
                </a:solidFill>
                <a:latin typeface="Arial" panose="020B0604020202020204" pitchFamily="34" charset="0"/>
                <a:ea typeface="ＭＳ Ｐゴシック" pitchFamily="49" charset="-128"/>
                <a:cs typeface="Arial" panose="020B0604020202020204" pitchFamily="34" charset="0"/>
              </a:defRPr>
            </a:lvl1pPr>
          </a:lstStyle>
          <a:p>
            <a:pPr>
              <a:defRPr/>
            </a:pPr>
            <a:r>
              <a:rPr lang="en-US" dirty="0"/>
              <a:t>8/23/18</a:t>
            </a:r>
          </a:p>
        </p:txBody>
      </p:sp>
      <p:sp>
        <p:nvSpPr>
          <p:cNvPr id="10"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595959"/>
                </a:solidFill>
                <a:latin typeface="Arial" panose="020B0604020202020204" pitchFamily="34" charset="0"/>
                <a:cs typeface="Arial" panose="020B0604020202020204" pitchFamily="34" charset="0"/>
              </a:defRPr>
            </a:lvl1pPr>
          </a:lstStyle>
          <a:p>
            <a:fld id="{16DC0679-7DD4-44FC-8D88-78F6CF41FFFF}" type="slidenum">
              <a:rPr lang="en-US" altLang="en-US" smtClean="0"/>
              <a:pPr/>
              <a:t>‹#›</a:t>
            </a:fld>
            <a:endParaRPr lang="en-US" altLang="en-US" dirty="0"/>
          </a:p>
        </p:txBody>
      </p:sp>
    </p:spTree>
    <p:extLst>
      <p:ext uri="{BB962C8B-B14F-4D97-AF65-F5344CB8AC3E}">
        <p14:creationId xmlns:p14="http://schemas.microsoft.com/office/powerpoint/2010/main" val="1188985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09873"/>
            <a:ext cx="8229600" cy="821732"/>
          </a:xfrm>
          <a:prstGeom prst="rect">
            <a:avLst/>
          </a:prstGeom>
        </p:spPr>
        <p:txBody>
          <a:bodyPr>
            <a:normAutofit/>
          </a:bodyPr>
          <a:lstStyle>
            <a:lvl1pPr algn="l">
              <a:defRPr sz="3600" b="0" i="0">
                <a:solidFill>
                  <a:srgbClr val="18453B"/>
                </a:solidFill>
                <a:latin typeface="+mj-lt"/>
                <a:cs typeface="Gotham-Bold"/>
              </a:defRPr>
            </a:lvl1pPr>
          </a:lstStyle>
          <a:p>
            <a:r>
              <a:rPr lang="en-US"/>
              <a:t>Click to edit Master title style</a:t>
            </a:r>
            <a:endParaRPr lang="en-US" dirty="0"/>
          </a:p>
        </p:txBody>
      </p:sp>
      <p:sp>
        <p:nvSpPr>
          <p:cNvPr id="3" name="Content Placeholder 2"/>
          <p:cNvSpPr>
            <a:spLocks noGrp="1"/>
          </p:cNvSpPr>
          <p:nvPr>
            <p:ph idx="1"/>
          </p:nvPr>
        </p:nvSpPr>
        <p:spPr>
          <a:xfrm>
            <a:off x="457200" y="2081011"/>
            <a:ext cx="8229600" cy="4024165"/>
          </a:xfrm>
          <a:prstGeom prst="rect">
            <a:avLst/>
          </a:prstGeom>
        </p:spPr>
        <p:txBody>
          <a:bodyPr wrap="square" numCol="1" anchor="t"/>
          <a:lstStyle>
            <a:lvl1pPr marL="0" indent="0" algn="l">
              <a:buClr>
                <a:schemeClr val="tx1">
                  <a:lumMod val="75000"/>
                  <a:lumOff val="25000"/>
                </a:schemeClr>
              </a:buClr>
              <a:buFontTx/>
              <a:buNone/>
              <a:defRPr sz="2400" b="0" i="0" baseline="0">
                <a:solidFill>
                  <a:schemeClr val="tx1">
                    <a:lumMod val="75000"/>
                    <a:lumOff val="25000"/>
                  </a:schemeClr>
                </a:solidFill>
                <a:latin typeface="+mj-lt"/>
                <a:cs typeface="Gotham Book"/>
              </a:defRPr>
            </a:lvl1pPr>
            <a:lvl2pPr marL="0" indent="0" algn="l">
              <a:buClr>
                <a:schemeClr val="tx1">
                  <a:lumMod val="75000"/>
                  <a:lumOff val="25000"/>
                </a:schemeClr>
              </a:buClr>
              <a:buFontTx/>
              <a:buNone/>
              <a:defRPr sz="2000" b="0" i="0">
                <a:solidFill>
                  <a:schemeClr val="tx1">
                    <a:lumMod val="75000"/>
                    <a:lumOff val="25000"/>
                  </a:schemeClr>
                </a:solidFill>
                <a:latin typeface="+mj-lt"/>
                <a:cs typeface="Gotham Book"/>
              </a:defRPr>
            </a:lvl2pPr>
            <a:lvl3pPr>
              <a:buClr>
                <a:schemeClr val="tx1">
                  <a:lumMod val="75000"/>
                  <a:lumOff val="25000"/>
                </a:schemeClr>
              </a:buClr>
              <a:defRPr sz="2000" b="0" i="0">
                <a:solidFill>
                  <a:schemeClr val="tx1">
                    <a:lumMod val="75000"/>
                    <a:lumOff val="25000"/>
                  </a:schemeClr>
                </a:solidFill>
                <a:latin typeface="+mj-lt"/>
                <a:cs typeface="Gotham Book"/>
              </a:defRPr>
            </a:lvl3pPr>
            <a:lvl4pPr>
              <a:defRPr b="0" i="0">
                <a:latin typeface="+mj-lt"/>
                <a:cs typeface="Gotham Book"/>
              </a:defRPr>
            </a:lvl4pPr>
            <a:lvl5pPr>
              <a:defRPr b="0" i="0">
                <a:latin typeface="+mj-lt"/>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595959"/>
                </a:solidFill>
                <a:latin typeface="Arial" panose="020B0604020202020204" pitchFamily="34" charset="0"/>
                <a:ea typeface="ＭＳ Ｐゴシック" pitchFamily="49" charset="-128"/>
                <a:cs typeface="Arial" panose="020B0604020202020204" pitchFamily="34" charset="0"/>
              </a:defRPr>
            </a:lvl1pPr>
          </a:lstStyle>
          <a:p>
            <a:pPr>
              <a:defRPr/>
            </a:pPr>
            <a:r>
              <a:rPr lang="en-US" dirty="0"/>
              <a:t>8/23/18</a:t>
            </a:r>
          </a:p>
        </p:txBody>
      </p:sp>
      <p:sp>
        <p:nvSpPr>
          <p:cNvPr id="8"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595959"/>
                </a:solidFill>
                <a:latin typeface="Arial" panose="020B0604020202020204" pitchFamily="34" charset="0"/>
                <a:cs typeface="Arial" panose="020B0604020202020204" pitchFamily="34" charset="0"/>
              </a:defRPr>
            </a:lvl1pPr>
          </a:lstStyle>
          <a:p>
            <a:fld id="{16DC0679-7DD4-44FC-8D88-78F6CF41FFFF}" type="slidenum">
              <a:rPr lang="en-US" altLang="en-US" smtClean="0"/>
              <a:pPr/>
              <a:t>‹#›</a:t>
            </a:fld>
            <a:endParaRPr lang="en-US" altLang="en-US" dirty="0"/>
          </a:p>
        </p:txBody>
      </p:sp>
    </p:spTree>
    <p:extLst>
      <p:ext uri="{BB962C8B-B14F-4D97-AF65-F5344CB8AC3E}">
        <p14:creationId xmlns:p14="http://schemas.microsoft.com/office/powerpoint/2010/main" val="1038686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75091"/>
            <a:ext cx="8229600" cy="725109"/>
          </a:xfrm>
          <a:prstGeom prst="rect">
            <a:avLst/>
          </a:prstGeom>
        </p:spPr>
        <p:txBody>
          <a:bodyPr>
            <a:normAutofit/>
          </a:bodyPr>
          <a:lstStyle>
            <a:lvl1pPr algn="l">
              <a:defRPr sz="3600" b="0" i="0">
                <a:solidFill>
                  <a:srgbClr val="18453B"/>
                </a:solidFill>
                <a:latin typeface="+mj-lt"/>
                <a:cs typeface="Gotham-Bold"/>
              </a:defRPr>
            </a:lvl1pPr>
          </a:lstStyle>
          <a:p>
            <a:r>
              <a:rPr lang="en-US"/>
              <a:t>Click to edit Master title style</a:t>
            </a:r>
            <a:endParaRPr lang="en-US" dirty="0"/>
          </a:p>
        </p:txBody>
      </p:sp>
      <p:sp>
        <p:nvSpPr>
          <p:cNvPr id="3" name="Content Placeholder 2"/>
          <p:cNvSpPr>
            <a:spLocks noGrp="1"/>
          </p:cNvSpPr>
          <p:nvPr>
            <p:ph idx="1"/>
          </p:nvPr>
        </p:nvSpPr>
        <p:spPr>
          <a:xfrm>
            <a:off x="457200" y="1674905"/>
            <a:ext cx="8229600" cy="4419600"/>
          </a:xfrm>
          <a:prstGeom prst="rect">
            <a:avLst/>
          </a:prstGeom>
        </p:spPr>
        <p:txBody>
          <a:bodyPr wrap="square" numCol="1" anchor="t"/>
          <a:lstStyle>
            <a:lvl1pPr marL="457200" indent="-457200" algn="l">
              <a:buClr>
                <a:schemeClr val="tx1">
                  <a:lumMod val="75000"/>
                  <a:lumOff val="25000"/>
                </a:schemeClr>
              </a:buClr>
              <a:buFont typeface="+mj-lt"/>
              <a:buAutoNum type="arabicPeriod"/>
              <a:defRPr sz="2400" b="0" i="0" baseline="0">
                <a:solidFill>
                  <a:schemeClr val="tx1">
                    <a:lumMod val="75000"/>
                    <a:lumOff val="25000"/>
                  </a:schemeClr>
                </a:solidFill>
                <a:latin typeface="+mj-lt"/>
                <a:cs typeface="Gotham Book"/>
              </a:defRPr>
            </a:lvl1pPr>
            <a:lvl2pPr marL="457200" indent="182880" algn="l">
              <a:buClr>
                <a:schemeClr val="tx1">
                  <a:lumMod val="75000"/>
                  <a:lumOff val="25000"/>
                </a:schemeClr>
              </a:buClr>
              <a:buSzPct val="85000"/>
              <a:buFont typeface="Arial"/>
              <a:buChar char="•"/>
              <a:defRPr sz="2000" b="0" i="0">
                <a:solidFill>
                  <a:schemeClr val="tx1">
                    <a:lumMod val="75000"/>
                    <a:lumOff val="25000"/>
                  </a:schemeClr>
                </a:solidFill>
                <a:latin typeface="+mj-lt"/>
                <a:cs typeface="Gotham Book"/>
              </a:defRPr>
            </a:lvl2pPr>
            <a:lvl3pPr>
              <a:buClr>
                <a:schemeClr val="tx1">
                  <a:lumMod val="75000"/>
                  <a:lumOff val="25000"/>
                </a:schemeClr>
              </a:buClr>
              <a:defRPr sz="2000" b="0" i="0">
                <a:solidFill>
                  <a:schemeClr val="tx1">
                    <a:lumMod val="75000"/>
                    <a:lumOff val="25000"/>
                  </a:schemeClr>
                </a:solidFill>
                <a:latin typeface="+mj-lt"/>
                <a:cs typeface="Gotham Book"/>
              </a:defRPr>
            </a:lvl3pPr>
            <a:lvl4pPr>
              <a:defRPr b="0" i="0">
                <a:latin typeface="+mj-lt"/>
                <a:cs typeface="Gotham Book"/>
              </a:defRPr>
            </a:lvl4pPr>
            <a:lvl5pPr>
              <a:defRPr b="0" i="0">
                <a:latin typeface="+mj-lt"/>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595959"/>
                </a:solidFill>
                <a:latin typeface="Arial" panose="020B0604020202020204" pitchFamily="34" charset="0"/>
                <a:ea typeface="ＭＳ Ｐゴシック" pitchFamily="49" charset="-128"/>
                <a:cs typeface="Arial" panose="020B0604020202020204" pitchFamily="34" charset="0"/>
              </a:defRPr>
            </a:lvl1pPr>
          </a:lstStyle>
          <a:p>
            <a:pPr>
              <a:defRPr/>
            </a:pPr>
            <a:r>
              <a:rPr lang="en-US" dirty="0"/>
              <a:t>8/23/18</a:t>
            </a:r>
          </a:p>
        </p:txBody>
      </p:sp>
      <p:sp>
        <p:nvSpPr>
          <p:cNvPr id="8"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595959"/>
                </a:solidFill>
                <a:latin typeface="Arial" panose="020B0604020202020204" pitchFamily="34" charset="0"/>
                <a:cs typeface="Arial" panose="020B0604020202020204" pitchFamily="34" charset="0"/>
              </a:defRPr>
            </a:lvl1pPr>
          </a:lstStyle>
          <a:p>
            <a:fld id="{16DC0679-7DD4-44FC-8D88-78F6CF41FFFF}" type="slidenum">
              <a:rPr lang="en-US" altLang="en-US" smtClean="0"/>
              <a:pPr/>
              <a:t>‹#›</a:t>
            </a:fld>
            <a:endParaRPr lang="en-US" altLang="en-US" dirty="0"/>
          </a:p>
        </p:txBody>
      </p:sp>
    </p:spTree>
    <p:extLst>
      <p:ext uri="{BB962C8B-B14F-4D97-AF65-F5344CB8AC3E}">
        <p14:creationId xmlns:p14="http://schemas.microsoft.com/office/powerpoint/2010/main" val="1499719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48606"/>
            <a:ext cx="8229600" cy="480233"/>
          </a:xfrm>
          <a:prstGeom prst="rect">
            <a:avLst/>
          </a:prstGeom>
        </p:spPr>
        <p:txBody>
          <a:bodyPr>
            <a:normAutofit/>
          </a:bodyPr>
          <a:lstStyle>
            <a:lvl1pPr algn="l">
              <a:defRPr sz="3600" b="0" i="0" baseline="0">
                <a:solidFill>
                  <a:srgbClr val="18453B"/>
                </a:solidFill>
                <a:latin typeface="Gotham-Bold"/>
                <a:cs typeface="Gotham-Bold"/>
              </a:defRPr>
            </a:lvl1pPr>
          </a:lstStyle>
          <a:p>
            <a:r>
              <a:rPr lang="en-US"/>
              <a:t>Click to edit Master title style</a:t>
            </a:r>
            <a:endParaRPr lang="en-US" dirty="0"/>
          </a:p>
        </p:txBody>
      </p:sp>
      <p:sp>
        <p:nvSpPr>
          <p:cNvPr id="3" name="Content Placeholder 2"/>
          <p:cNvSpPr>
            <a:spLocks noGrp="1"/>
          </p:cNvSpPr>
          <p:nvPr>
            <p:ph idx="1"/>
          </p:nvPr>
        </p:nvSpPr>
        <p:spPr>
          <a:xfrm>
            <a:off x="457200" y="2059668"/>
            <a:ext cx="8229600" cy="4066495"/>
          </a:xfrm>
          <a:prstGeom prst="rect">
            <a:avLst/>
          </a:prstGeom>
        </p:spPr>
        <p:txBody>
          <a:bodyPr/>
          <a:lstStyle>
            <a:lvl1pPr>
              <a:buClr>
                <a:srgbClr val="18453B"/>
              </a:buClr>
              <a:buFont typeface="Arial"/>
              <a:buChar char="•"/>
              <a:defRPr sz="2800" b="0" i="0">
                <a:solidFill>
                  <a:srgbClr val="595959"/>
                </a:solidFill>
                <a:latin typeface="Gotham Book"/>
                <a:cs typeface="Gotham Book"/>
              </a:defRPr>
            </a:lvl1pPr>
            <a:lvl2pPr>
              <a:buClr>
                <a:schemeClr val="tx1">
                  <a:lumMod val="75000"/>
                  <a:lumOff val="25000"/>
                </a:schemeClr>
              </a:buClr>
              <a:buSzPct val="85000"/>
              <a:buFont typeface="Arial"/>
              <a:buChar char="•"/>
              <a:defRPr sz="2400" b="0" i="0">
                <a:solidFill>
                  <a:srgbClr val="595959"/>
                </a:solidFill>
                <a:latin typeface="Gotham Book"/>
                <a:cs typeface="Gotham Book"/>
              </a:defRPr>
            </a:lvl2pPr>
            <a:lvl3pPr>
              <a:buClr>
                <a:schemeClr val="tx1">
                  <a:lumMod val="75000"/>
                  <a:lumOff val="25000"/>
                </a:schemeClr>
              </a:buClr>
              <a:defRPr sz="2000" b="0" i="0">
                <a:solidFill>
                  <a:schemeClr val="tx1">
                    <a:lumMod val="75000"/>
                    <a:lumOff val="25000"/>
                  </a:schemeClr>
                </a:solidFill>
                <a:latin typeface="Gotham Book"/>
                <a:cs typeface="Gotham Book"/>
              </a:defRPr>
            </a:lvl3pPr>
            <a:lvl4pPr>
              <a:defRPr b="0" i="0">
                <a:latin typeface="Gotham Book"/>
                <a:cs typeface="Gotham Book"/>
              </a:defRPr>
            </a:lvl4pPr>
            <a:lvl5pPr>
              <a:defRPr b="0" i="0">
                <a:latin typeface="Gotham Book"/>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smtClean="0"/>
            </a:lvl1pPr>
          </a:lstStyle>
          <a:p>
            <a:pPr>
              <a:defRPr/>
            </a:pPr>
            <a:endParaRPr lang="en-US" dirty="0"/>
          </a:p>
        </p:txBody>
      </p:sp>
      <p:sp>
        <p:nvSpPr>
          <p:cNvPr id="5"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smtClean="0"/>
            </a:lvl1pPr>
          </a:lstStyle>
          <a:p>
            <a:pPr>
              <a:defRPr/>
            </a:pPr>
            <a:fld id="{A19147C2-2C14-457E-94D9-A30187F097F1}" type="slidenum">
              <a:rPr lang="en-US" smtClean="0"/>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28845"/>
            <a:ext cx="7772400" cy="1301965"/>
          </a:xfrm>
          <a:prstGeom prst="rect">
            <a:avLst/>
          </a:prstGeom>
        </p:spPr>
        <p:txBody>
          <a:bodyPr>
            <a:normAutofit/>
          </a:bodyPr>
          <a:lstStyle>
            <a:lvl1pPr algn="l">
              <a:defRPr sz="3600" b="0" i="0" baseline="0">
                <a:ln>
                  <a:noFill/>
                </a:ln>
                <a:solidFill>
                  <a:srgbClr val="18453B"/>
                </a:solidFill>
                <a:latin typeface="+mj-lt"/>
                <a:cs typeface="Gotham-Bold"/>
              </a:defRPr>
            </a:lvl1pPr>
          </a:lstStyle>
          <a:p>
            <a:r>
              <a:rPr lang="en-US" dirty="0"/>
              <a:t>Click to edit Master title style</a:t>
            </a:r>
          </a:p>
        </p:txBody>
      </p:sp>
      <p:sp>
        <p:nvSpPr>
          <p:cNvPr id="3" name="Subtitle 2"/>
          <p:cNvSpPr>
            <a:spLocks noGrp="1"/>
          </p:cNvSpPr>
          <p:nvPr>
            <p:ph type="subTitle" idx="1"/>
          </p:nvPr>
        </p:nvSpPr>
        <p:spPr>
          <a:xfrm>
            <a:off x="685800" y="3030807"/>
            <a:ext cx="7772400" cy="2102356"/>
          </a:xfrm>
          <a:prstGeom prst="rect">
            <a:avLst/>
          </a:prstGeom>
        </p:spPr>
        <p:txBody>
          <a:bodyPr anchor="t">
            <a:normAutofit/>
          </a:bodyPr>
          <a:lstStyle>
            <a:lvl1pPr marL="0" indent="0" algn="l">
              <a:buNone/>
              <a:defRPr sz="2400" b="0" i="0">
                <a:solidFill>
                  <a:schemeClr val="tx1">
                    <a:lumMod val="65000"/>
                    <a:lumOff val="35000"/>
                  </a:schemeClr>
                </a:solidFill>
                <a:latin typeface="+mj-lt"/>
                <a:cs typeface="Gotham Book"/>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9" name="Date Placeholder 3"/>
          <p:cNvSpPr>
            <a:spLocks noGrp="1"/>
          </p:cNvSpPr>
          <p:nvPr>
            <p:ph type="dt" sz="half" idx="2"/>
          </p:nvPr>
        </p:nvSpPr>
        <p:spPr>
          <a:xfrm>
            <a:off x="457200" y="6356354"/>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595959"/>
                </a:solidFill>
                <a:latin typeface="Arial" panose="020B0604020202020204" pitchFamily="34" charset="0"/>
                <a:ea typeface="ＭＳ Ｐゴシック" pitchFamily="49" charset="-128"/>
                <a:cs typeface="Arial" panose="020B0604020202020204" pitchFamily="34" charset="0"/>
              </a:defRPr>
            </a:lvl1pPr>
          </a:lstStyle>
          <a:p>
            <a:pPr>
              <a:defRPr/>
            </a:pPr>
            <a:r>
              <a:rPr lang="en-US"/>
              <a:t>8/17/17</a:t>
            </a:r>
            <a:endParaRPr lang="en-US" dirty="0"/>
          </a:p>
        </p:txBody>
      </p:sp>
      <p:sp>
        <p:nvSpPr>
          <p:cNvPr id="10" name="Slide Number Placeholder 5"/>
          <p:cNvSpPr>
            <a:spLocks noGrp="1"/>
          </p:cNvSpPr>
          <p:nvPr>
            <p:ph type="sldNum" sz="quarter" idx="4"/>
          </p:nvPr>
        </p:nvSpPr>
        <p:spPr>
          <a:xfrm>
            <a:off x="6553200" y="6356354"/>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595959"/>
                </a:solidFill>
                <a:latin typeface="Arial" panose="020B0604020202020204" pitchFamily="34" charset="0"/>
                <a:cs typeface="Arial" panose="020B0604020202020204" pitchFamily="34" charset="0"/>
              </a:defRPr>
            </a:lvl1pPr>
          </a:lstStyle>
          <a:p>
            <a:fld id="{16DC0679-7DD4-44FC-8D88-78F6CF41FFFF}" type="slidenum">
              <a:rPr lang="en-US" altLang="en-US" smtClean="0"/>
              <a:pPr/>
              <a:t>‹#›</a:t>
            </a:fld>
            <a:endParaRPr lang="en-US" altLang="en-US"/>
          </a:p>
        </p:txBody>
      </p:sp>
    </p:spTree>
    <p:extLst>
      <p:ext uri="{BB962C8B-B14F-4D97-AF65-F5344CB8AC3E}">
        <p14:creationId xmlns:p14="http://schemas.microsoft.com/office/powerpoint/2010/main" val="2070821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48610"/>
            <a:ext cx="8229600" cy="480233"/>
          </a:xfrm>
          <a:prstGeom prst="rect">
            <a:avLst/>
          </a:prstGeom>
        </p:spPr>
        <p:txBody>
          <a:bodyPr>
            <a:normAutofit/>
          </a:bodyPr>
          <a:lstStyle>
            <a:lvl1pPr algn="l">
              <a:defRPr sz="3600" b="0" i="0" baseline="0">
                <a:solidFill>
                  <a:srgbClr val="18453B"/>
                </a:solidFill>
                <a:latin typeface="+mj-lt"/>
                <a:cs typeface="Gotham-Bold"/>
              </a:defRPr>
            </a:lvl1pPr>
          </a:lstStyle>
          <a:p>
            <a:r>
              <a:rPr lang="en-US" dirty="0"/>
              <a:t>Click to edit Master title style</a:t>
            </a:r>
          </a:p>
        </p:txBody>
      </p:sp>
      <p:sp>
        <p:nvSpPr>
          <p:cNvPr id="3" name="Content Placeholder 2"/>
          <p:cNvSpPr>
            <a:spLocks noGrp="1"/>
          </p:cNvSpPr>
          <p:nvPr>
            <p:ph idx="1"/>
          </p:nvPr>
        </p:nvSpPr>
        <p:spPr>
          <a:xfrm>
            <a:off x="457200" y="2059671"/>
            <a:ext cx="8229600" cy="4066495"/>
          </a:xfrm>
          <a:prstGeom prst="rect">
            <a:avLst/>
          </a:prstGeom>
        </p:spPr>
        <p:txBody>
          <a:bodyPr/>
          <a:lstStyle>
            <a:lvl1pPr>
              <a:buClr>
                <a:srgbClr val="18453B"/>
              </a:buClr>
              <a:buFont typeface="Arial"/>
              <a:buChar char="•"/>
              <a:defRPr sz="2800" b="0" i="0">
                <a:solidFill>
                  <a:srgbClr val="595959"/>
                </a:solidFill>
                <a:latin typeface="+mj-lt"/>
                <a:cs typeface="Gotham Book"/>
              </a:defRPr>
            </a:lvl1pPr>
            <a:lvl2pPr>
              <a:buClr>
                <a:schemeClr val="tx1">
                  <a:lumMod val="75000"/>
                  <a:lumOff val="25000"/>
                </a:schemeClr>
              </a:buClr>
              <a:buSzPct val="85000"/>
              <a:buFont typeface="Arial"/>
              <a:buChar char="•"/>
              <a:defRPr sz="2400" b="0" i="0">
                <a:solidFill>
                  <a:srgbClr val="595959"/>
                </a:solidFill>
                <a:latin typeface="+mj-lt"/>
                <a:cs typeface="Gotham Book"/>
              </a:defRPr>
            </a:lvl2pPr>
            <a:lvl3pPr>
              <a:buClr>
                <a:schemeClr val="tx1">
                  <a:lumMod val="75000"/>
                  <a:lumOff val="25000"/>
                </a:schemeClr>
              </a:buClr>
              <a:defRPr sz="2000" b="0" i="0">
                <a:solidFill>
                  <a:schemeClr val="tx1">
                    <a:lumMod val="75000"/>
                    <a:lumOff val="25000"/>
                  </a:schemeClr>
                </a:solidFill>
                <a:latin typeface="+mj-lt"/>
                <a:cs typeface="Gotham Book"/>
              </a:defRPr>
            </a:lvl3pPr>
            <a:lvl4pPr>
              <a:defRPr b="0" i="0">
                <a:latin typeface="+mj-lt"/>
                <a:cs typeface="Gotham Book"/>
              </a:defRPr>
            </a:lvl4pPr>
            <a:lvl5pPr>
              <a:defRPr b="0" i="0">
                <a:latin typeface="+mj-lt"/>
                <a:cs typeface="Gotham Book"/>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2"/>
          </p:nvPr>
        </p:nvSpPr>
        <p:spPr>
          <a:xfrm>
            <a:off x="457200" y="6356354"/>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595959"/>
                </a:solidFill>
                <a:latin typeface="Arial" panose="020B0604020202020204" pitchFamily="34" charset="0"/>
                <a:ea typeface="ＭＳ Ｐゴシック" pitchFamily="49" charset="-128"/>
                <a:cs typeface="Arial" panose="020B0604020202020204" pitchFamily="34" charset="0"/>
              </a:defRPr>
            </a:lvl1pPr>
          </a:lstStyle>
          <a:p>
            <a:pPr>
              <a:defRPr/>
            </a:pPr>
            <a:r>
              <a:rPr lang="en-US"/>
              <a:t>8/17/17</a:t>
            </a:r>
            <a:endParaRPr lang="en-US" dirty="0"/>
          </a:p>
        </p:txBody>
      </p:sp>
      <p:sp>
        <p:nvSpPr>
          <p:cNvPr id="8" name="Slide Number Placeholder 5"/>
          <p:cNvSpPr>
            <a:spLocks noGrp="1"/>
          </p:cNvSpPr>
          <p:nvPr>
            <p:ph type="sldNum" sz="quarter" idx="4"/>
          </p:nvPr>
        </p:nvSpPr>
        <p:spPr>
          <a:xfrm>
            <a:off x="6553200" y="6356354"/>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595959"/>
                </a:solidFill>
                <a:latin typeface="Arial" panose="020B0604020202020204" pitchFamily="34" charset="0"/>
                <a:cs typeface="Arial" panose="020B0604020202020204" pitchFamily="34" charset="0"/>
              </a:defRPr>
            </a:lvl1pPr>
          </a:lstStyle>
          <a:p>
            <a:fld id="{16DC0679-7DD4-44FC-8D88-78F6CF41FFFF}" type="slidenum">
              <a:rPr lang="en-US" altLang="en-US" smtClean="0"/>
              <a:pPr/>
              <a:t>‹#›</a:t>
            </a:fld>
            <a:endParaRPr lang="en-US" altLang="en-US"/>
          </a:p>
        </p:txBody>
      </p:sp>
    </p:spTree>
    <p:extLst>
      <p:ext uri="{BB962C8B-B14F-4D97-AF65-F5344CB8AC3E}">
        <p14:creationId xmlns:p14="http://schemas.microsoft.com/office/powerpoint/2010/main" val="1129945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03154"/>
            <a:ext cx="8229600" cy="875092"/>
          </a:xfrm>
          <a:prstGeom prst="rect">
            <a:avLst/>
          </a:prstGeom>
        </p:spPr>
        <p:txBody>
          <a:bodyPr>
            <a:normAutofit/>
          </a:bodyPr>
          <a:lstStyle>
            <a:lvl1pPr algn="l">
              <a:defRPr sz="3600" b="0" i="0" baseline="0">
                <a:solidFill>
                  <a:srgbClr val="18453B"/>
                </a:solidFill>
                <a:latin typeface="+mj-lt"/>
                <a:cs typeface="Gotham-Bold"/>
              </a:defRPr>
            </a:lvl1pPr>
          </a:lstStyle>
          <a:p>
            <a:r>
              <a:rPr lang="en-US"/>
              <a:t>Click to edit Master title style</a:t>
            </a:r>
            <a:endParaRPr lang="en-US" dirty="0"/>
          </a:p>
        </p:txBody>
      </p:sp>
      <p:sp>
        <p:nvSpPr>
          <p:cNvPr id="3" name="Content Placeholder 2"/>
          <p:cNvSpPr>
            <a:spLocks noGrp="1"/>
          </p:cNvSpPr>
          <p:nvPr>
            <p:ph idx="1"/>
          </p:nvPr>
        </p:nvSpPr>
        <p:spPr>
          <a:xfrm>
            <a:off x="457200" y="2059668"/>
            <a:ext cx="3950704" cy="4296682"/>
          </a:xfrm>
          <a:prstGeom prst="rect">
            <a:avLst/>
          </a:prstGeom>
        </p:spPr>
        <p:txBody>
          <a:bodyPr/>
          <a:lstStyle>
            <a:lvl1pPr>
              <a:buClr>
                <a:schemeClr val="tx1">
                  <a:lumMod val="75000"/>
                  <a:lumOff val="25000"/>
                </a:schemeClr>
              </a:buClr>
              <a:buFont typeface="Arial"/>
              <a:buChar char="•"/>
              <a:defRPr sz="2800" b="0" i="0">
                <a:solidFill>
                  <a:schemeClr val="tx1">
                    <a:lumMod val="65000"/>
                    <a:lumOff val="35000"/>
                  </a:schemeClr>
                </a:solidFill>
                <a:latin typeface="+mj-lt"/>
                <a:cs typeface="Gotham Book"/>
              </a:defRPr>
            </a:lvl1pPr>
            <a:lvl2pPr>
              <a:buClr>
                <a:schemeClr val="tx1">
                  <a:lumMod val="75000"/>
                  <a:lumOff val="25000"/>
                </a:schemeClr>
              </a:buClr>
              <a:buSzPct val="85000"/>
              <a:buFont typeface="Arial"/>
              <a:buChar char="•"/>
              <a:defRPr sz="2400" b="0" i="0">
                <a:solidFill>
                  <a:schemeClr val="tx1">
                    <a:lumMod val="65000"/>
                    <a:lumOff val="35000"/>
                  </a:schemeClr>
                </a:solidFill>
                <a:latin typeface="+mj-lt"/>
                <a:cs typeface="Gotham Book"/>
              </a:defRPr>
            </a:lvl2pPr>
            <a:lvl3pPr>
              <a:buClr>
                <a:schemeClr val="tx1">
                  <a:lumMod val="75000"/>
                  <a:lumOff val="25000"/>
                </a:schemeClr>
              </a:buClr>
              <a:defRPr sz="2000" b="0" i="0">
                <a:solidFill>
                  <a:schemeClr val="tx1">
                    <a:lumMod val="75000"/>
                    <a:lumOff val="25000"/>
                  </a:schemeClr>
                </a:solidFill>
                <a:latin typeface="+mj-lt"/>
                <a:cs typeface="Gotham Book"/>
              </a:defRPr>
            </a:lvl3pPr>
            <a:lvl4pPr>
              <a:defRPr b="0" i="0">
                <a:latin typeface="+mj-lt"/>
                <a:cs typeface="Gotham Book"/>
              </a:defRPr>
            </a:lvl4pPr>
            <a:lvl5pPr>
              <a:defRPr b="0" i="0">
                <a:latin typeface="+mj-lt"/>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3"/>
          </p:nvPr>
        </p:nvSpPr>
        <p:spPr>
          <a:xfrm>
            <a:off x="4736097" y="2059668"/>
            <a:ext cx="3950704" cy="4296682"/>
          </a:xfrm>
          <a:prstGeom prst="rect">
            <a:avLst/>
          </a:prstGeom>
        </p:spPr>
        <p:txBody>
          <a:bodyPr/>
          <a:lstStyle>
            <a:lvl1pPr>
              <a:buClr>
                <a:schemeClr val="tx1">
                  <a:lumMod val="75000"/>
                  <a:lumOff val="25000"/>
                </a:schemeClr>
              </a:buClr>
              <a:buFont typeface="Wingdings" charset="2"/>
              <a:buChar char="§"/>
              <a:defRPr sz="2800" b="0" i="0">
                <a:solidFill>
                  <a:schemeClr val="tx1">
                    <a:lumMod val="65000"/>
                    <a:lumOff val="35000"/>
                  </a:schemeClr>
                </a:solidFill>
                <a:latin typeface="+mj-lt"/>
                <a:cs typeface="Gotham Book"/>
              </a:defRPr>
            </a:lvl1pPr>
            <a:lvl2pPr>
              <a:buClr>
                <a:schemeClr val="tx1">
                  <a:lumMod val="75000"/>
                  <a:lumOff val="25000"/>
                </a:schemeClr>
              </a:buClr>
              <a:buFont typeface="Wingdings" charset="2"/>
              <a:buChar char="§"/>
              <a:defRPr sz="2400" b="0" i="0">
                <a:solidFill>
                  <a:schemeClr val="tx1">
                    <a:lumMod val="65000"/>
                    <a:lumOff val="35000"/>
                  </a:schemeClr>
                </a:solidFill>
                <a:latin typeface="+mj-lt"/>
                <a:cs typeface="Gotham Book"/>
              </a:defRPr>
            </a:lvl2pPr>
            <a:lvl3pPr>
              <a:buClr>
                <a:schemeClr val="tx1">
                  <a:lumMod val="75000"/>
                  <a:lumOff val="25000"/>
                </a:schemeClr>
              </a:buClr>
              <a:defRPr sz="2000" b="0" i="0">
                <a:solidFill>
                  <a:schemeClr val="tx1">
                    <a:lumMod val="75000"/>
                    <a:lumOff val="25000"/>
                  </a:schemeClr>
                </a:solidFill>
                <a:latin typeface="+mj-lt"/>
                <a:cs typeface="Gotham Book"/>
              </a:defRPr>
            </a:lvl3pPr>
            <a:lvl4pPr>
              <a:defRPr b="0" i="0">
                <a:latin typeface="+mj-lt"/>
                <a:cs typeface="Gotham Book"/>
              </a:defRPr>
            </a:lvl4pPr>
            <a:lvl5pPr>
              <a:defRPr b="0" i="0">
                <a:latin typeface="+mj-lt"/>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a:xfrm>
            <a:off x="457200" y="6356354"/>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595959"/>
                </a:solidFill>
                <a:latin typeface="Arial" panose="020B0604020202020204" pitchFamily="34" charset="0"/>
                <a:ea typeface="ＭＳ Ｐゴシック" pitchFamily="49" charset="-128"/>
                <a:cs typeface="Arial" panose="020B0604020202020204" pitchFamily="34" charset="0"/>
              </a:defRPr>
            </a:lvl1pPr>
          </a:lstStyle>
          <a:p>
            <a:pPr>
              <a:defRPr/>
            </a:pPr>
            <a:r>
              <a:rPr lang="en-US"/>
              <a:t>8/17/17</a:t>
            </a:r>
            <a:endParaRPr lang="en-US" dirty="0"/>
          </a:p>
        </p:txBody>
      </p:sp>
      <p:sp>
        <p:nvSpPr>
          <p:cNvPr id="10" name="Slide Number Placeholder 5"/>
          <p:cNvSpPr>
            <a:spLocks noGrp="1"/>
          </p:cNvSpPr>
          <p:nvPr>
            <p:ph type="sldNum" sz="quarter" idx="4"/>
          </p:nvPr>
        </p:nvSpPr>
        <p:spPr>
          <a:xfrm>
            <a:off x="6553200" y="6356354"/>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595959"/>
                </a:solidFill>
                <a:latin typeface="Arial" panose="020B0604020202020204" pitchFamily="34" charset="0"/>
                <a:cs typeface="Arial" panose="020B0604020202020204" pitchFamily="34" charset="0"/>
              </a:defRPr>
            </a:lvl1pPr>
          </a:lstStyle>
          <a:p>
            <a:fld id="{16DC0679-7DD4-44FC-8D88-78F6CF41FFFF}" type="slidenum">
              <a:rPr lang="en-US" altLang="en-US" smtClean="0"/>
              <a:pPr/>
              <a:t>‹#›</a:t>
            </a:fld>
            <a:endParaRPr lang="en-US" altLang="en-US"/>
          </a:p>
        </p:txBody>
      </p:sp>
    </p:spTree>
    <p:extLst>
      <p:ext uri="{BB962C8B-B14F-4D97-AF65-F5344CB8AC3E}">
        <p14:creationId xmlns:p14="http://schemas.microsoft.com/office/powerpoint/2010/main" val="37136386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09873"/>
            <a:ext cx="8229600" cy="821732"/>
          </a:xfrm>
          <a:prstGeom prst="rect">
            <a:avLst/>
          </a:prstGeom>
        </p:spPr>
        <p:txBody>
          <a:bodyPr>
            <a:normAutofit/>
          </a:bodyPr>
          <a:lstStyle>
            <a:lvl1pPr algn="l">
              <a:defRPr sz="3600" b="0" i="0">
                <a:solidFill>
                  <a:srgbClr val="18453B"/>
                </a:solidFill>
                <a:latin typeface="+mj-lt"/>
                <a:cs typeface="Gotham-Bold"/>
              </a:defRPr>
            </a:lvl1pPr>
          </a:lstStyle>
          <a:p>
            <a:r>
              <a:rPr lang="en-US"/>
              <a:t>Click to edit Master title style</a:t>
            </a:r>
            <a:endParaRPr lang="en-US" dirty="0"/>
          </a:p>
        </p:txBody>
      </p:sp>
      <p:sp>
        <p:nvSpPr>
          <p:cNvPr id="3" name="Content Placeholder 2"/>
          <p:cNvSpPr>
            <a:spLocks noGrp="1"/>
          </p:cNvSpPr>
          <p:nvPr>
            <p:ph idx="1"/>
          </p:nvPr>
        </p:nvSpPr>
        <p:spPr>
          <a:xfrm>
            <a:off x="457200" y="2081013"/>
            <a:ext cx="8229600" cy="4024165"/>
          </a:xfrm>
          <a:prstGeom prst="rect">
            <a:avLst/>
          </a:prstGeom>
        </p:spPr>
        <p:txBody>
          <a:bodyPr wrap="square" numCol="1" anchor="t"/>
          <a:lstStyle>
            <a:lvl1pPr marL="0" indent="0" algn="l">
              <a:buClr>
                <a:schemeClr val="tx1">
                  <a:lumMod val="75000"/>
                  <a:lumOff val="25000"/>
                </a:schemeClr>
              </a:buClr>
              <a:buFontTx/>
              <a:buNone/>
              <a:defRPr sz="2400" b="0" i="0" baseline="0">
                <a:solidFill>
                  <a:schemeClr val="tx1">
                    <a:lumMod val="75000"/>
                    <a:lumOff val="25000"/>
                  </a:schemeClr>
                </a:solidFill>
                <a:latin typeface="+mj-lt"/>
                <a:cs typeface="Gotham Book"/>
              </a:defRPr>
            </a:lvl1pPr>
            <a:lvl2pPr marL="0" indent="0" algn="l">
              <a:buClr>
                <a:schemeClr val="tx1">
                  <a:lumMod val="75000"/>
                  <a:lumOff val="25000"/>
                </a:schemeClr>
              </a:buClr>
              <a:buFontTx/>
              <a:buNone/>
              <a:defRPr sz="2000" b="0" i="0">
                <a:solidFill>
                  <a:schemeClr val="tx1">
                    <a:lumMod val="75000"/>
                    <a:lumOff val="25000"/>
                  </a:schemeClr>
                </a:solidFill>
                <a:latin typeface="+mj-lt"/>
                <a:cs typeface="Gotham Book"/>
              </a:defRPr>
            </a:lvl2pPr>
            <a:lvl3pPr>
              <a:buClr>
                <a:schemeClr val="tx1">
                  <a:lumMod val="75000"/>
                  <a:lumOff val="25000"/>
                </a:schemeClr>
              </a:buClr>
              <a:defRPr sz="2000" b="0" i="0">
                <a:solidFill>
                  <a:schemeClr val="tx1">
                    <a:lumMod val="75000"/>
                    <a:lumOff val="25000"/>
                  </a:schemeClr>
                </a:solidFill>
                <a:latin typeface="+mj-lt"/>
                <a:cs typeface="Gotham Book"/>
              </a:defRPr>
            </a:lvl3pPr>
            <a:lvl4pPr>
              <a:defRPr b="0" i="0">
                <a:latin typeface="+mj-lt"/>
                <a:cs typeface="Gotham Book"/>
              </a:defRPr>
            </a:lvl4pPr>
            <a:lvl5pPr>
              <a:defRPr b="0" i="0">
                <a:latin typeface="+mj-lt"/>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457200" y="6356354"/>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595959"/>
                </a:solidFill>
                <a:latin typeface="Arial" panose="020B0604020202020204" pitchFamily="34" charset="0"/>
                <a:ea typeface="ＭＳ Ｐゴシック" pitchFamily="49" charset="-128"/>
                <a:cs typeface="Arial" panose="020B0604020202020204" pitchFamily="34" charset="0"/>
              </a:defRPr>
            </a:lvl1pPr>
          </a:lstStyle>
          <a:p>
            <a:pPr>
              <a:defRPr/>
            </a:pPr>
            <a:r>
              <a:rPr lang="en-US"/>
              <a:t>8/17/17</a:t>
            </a:r>
            <a:endParaRPr lang="en-US" dirty="0"/>
          </a:p>
        </p:txBody>
      </p:sp>
      <p:sp>
        <p:nvSpPr>
          <p:cNvPr id="8" name="Slide Number Placeholder 5"/>
          <p:cNvSpPr>
            <a:spLocks noGrp="1"/>
          </p:cNvSpPr>
          <p:nvPr>
            <p:ph type="sldNum" sz="quarter" idx="4"/>
          </p:nvPr>
        </p:nvSpPr>
        <p:spPr>
          <a:xfrm>
            <a:off x="6553200" y="6356354"/>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595959"/>
                </a:solidFill>
                <a:latin typeface="Arial" panose="020B0604020202020204" pitchFamily="34" charset="0"/>
                <a:cs typeface="Arial" panose="020B0604020202020204" pitchFamily="34" charset="0"/>
              </a:defRPr>
            </a:lvl1pPr>
          </a:lstStyle>
          <a:p>
            <a:fld id="{16DC0679-7DD4-44FC-8D88-78F6CF41FFFF}" type="slidenum">
              <a:rPr lang="en-US" altLang="en-US" smtClean="0"/>
              <a:pPr/>
              <a:t>‹#›</a:t>
            </a:fld>
            <a:endParaRPr lang="en-US" altLang="en-US"/>
          </a:p>
        </p:txBody>
      </p:sp>
    </p:spTree>
    <p:extLst>
      <p:ext uri="{BB962C8B-B14F-4D97-AF65-F5344CB8AC3E}">
        <p14:creationId xmlns:p14="http://schemas.microsoft.com/office/powerpoint/2010/main" val="40295509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75095"/>
            <a:ext cx="8229600" cy="725109"/>
          </a:xfrm>
          <a:prstGeom prst="rect">
            <a:avLst/>
          </a:prstGeom>
        </p:spPr>
        <p:txBody>
          <a:bodyPr>
            <a:normAutofit/>
          </a:bodyPr>
          <a:lstStyle>
            <a:lvl1pPr algn="l">
              <a:defRPr sz="3600" b="0" i="0">
                <a:solidFill>
                  <a:srgbClr val="18453B"/>
                </a:solidFill>
                <a:latin typeface="+mj-lt"/>
                <a:cs typeface="Gotham-Bold"/>
              </a:defRPr>
            </a:lvl1pPr>
          </a:lstStyle>
          <a:p>
            <a:r>
              <a:rPr lang="en-US"/>
              <a:t>Click to edit Master title style</a:t>
            </a:r>
            <a:endParaRPr lang="en-US" dirty="0"/>
          </a:p>
        </p:txBody>
      </p:sp>
      <p:sp>
        <p:nvSpPr>
          <p:cNvPr id="3" name="Content Placeholder 2"/>
          <p:cNvSpPr>
            <a:spLocks noGrp="1"/>
          </p:cNvSpPr>
          <p:nvPr>
            <p:ph idx="1"/>
          </p:nvPr>
        </p:nvSpPr>
        <p:spPr>
          <a:xfrm>
            <a:off x="457200" y="1674905"/>
            <a:ext cx="8229600" cy="4419600"/>
          </a:xfrm>
          <a:prstGeom prst="rect">
            <a:avLst/>
          </a:prstGeom>
        </p:spPr>
        <p:txBody>
          <a:bodyPr wrap="square" numCol="1" anchor="t"/>
          <a:lstStyle>
            <a:lvl1pPr marL="457189" indent="-457189" algn="l">
              <a:buClr>
                <a:schemeClr val="tx1">
                  <a:lumMod val="75000"/>
                  <a:lumOff val="25000"/>
                </a:schemeClr>
              </a:buClr>
              <a:buFont typeface="+mj-lt"/>
              <a:buAutoNum type="arabicPeriod"/>
              <a:defRPr sz="2400" b="0" i="0" baseline="0">
                <a:solidFill>
                  <a:schemeClr val="tx1">
                    <a:lumMod val="75000"/>
                    <a:lumOff val="25000"/>
                  </a:schemeClr>
                </a:solidFill>
                <a:latin typeface="+mj-lt"/>
                <a:cs typeface="Gotham Book"/>
              </a:defRPr>
            </a:lvl1pPr>
            <a:lvl2pPr marL="457189" indent="182875" algn="l">
              <a:buClr>
                <a:schemeClr val="tx1">
                  <a:lumMod val="75000"/>
                  <a:lumOff val="25000"/>
                </a:schemeClr>
              </a:buClr>
              <a:buSzPct val="85000"/>
              <a:buFont typeface="Arial"/>
              <a:buChar char="•"/>
              <a:defRPr sz="2000" b="0" i="0">
                <a:solidFill>
                  <a:schemeClr val="tx1">
                    <a:lumMod val="75000"/>
                    <a:lumOff val="25000"/>
                  </a:schemeClr>
                </a:solidFill>
                <a:latin typeface="+mj-lt"/>
                <a:cs typeface="Gotham Book"/>
              </a:defRPr>
            </a:lvl2pPr>
            <a:lvl3pPr>
              <a:buClr>
                <a:schemeClr val="tx1">
                  <a:lumMod val="75000"/>
                  <a:lumOff val="25000"/>
                </a:schemeClr>
              </a:buClr>
              <a:defRPr sz="2000" b="0" i="0">
                <a:solidFill>
                  <a:schemeClr val="tx1">
                    <a:lumMod val="75000"/>
                    <a:lumOff val="25000"/>
                  </a:schemeClr>
                </a:solidFill>
                <a:latin typeface="+mj-lt"/>
                <a:cs typeface="Gotham Book"/>
              </a:defRPr>
            </a:lvl3pPr>
            <a:lvl4pPr>
              <a:defRPr b="0" i="0">
                <a:latin typeface="+mj-lt"/>
                <a:cs typeface="Gotham Book"/>
              </a:defRPr>
            </a:lvl4pPr>
            <a:lvl5pPr>
              <a:defRPr b="0" i="0">
                <a:latin typeface="+mj-lt"/>
                <a:cs typeface="Gotham Book"/>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457200" y="6356354"/>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595959"/>
                </a:solidFill>
                <a:latin typeface="Arial" panose="020B0604020202020204" pitchFamily="34" charset="0"/>
                <a:ea typeface="ＭＳ Ｐゴシック" pitchFamily="49" charset="-128"/>
                <a:cs typeface="Arial" panose="020B0604020202020204" pitchFamily="34" charset="0"/>
              </a:defRPr>
            </a:lvl1pPr>
          </a:lstStyle>
          <a:p>
            <a:pPr>
              <a:defRPr/>
            </a:pPr>
            <a:r>
              <a:rPr lang="en-US"/>
              <a:t>8/17/17</a:t>
            </a:r>
            <a:endParaRPr lang="en-US" dirty="0"/>
          </a:p>
        </p:txBody>
      </p:sp>
      <p:sp>
        <p:nvSpPr>
          <p:cNvPr id="8" name="Slide Number Placeholder 5"/>
          <p:cNvSpPr>
            <a:spLocks noGrp="1"/>
          </p:cNvSpPr>
          <p:nvPr>
            <p:ph type="sldNum" sz="quarter" idx="4"/>
          </p:nvPr>
        </p:nvSpPr>
        <p:spPr>
          <a:xfrm>
            <a:off x="6553200" y="6356354"/>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595959"/>
                </a:solidFill>
                <a:latin typeface="Arial" panose="020B0604020202020204" pitchFamily="34" charset="0"/>
                <a:cs typeface="Arial" panose="020B0604020202020204" pitchFamily="34" charset="0"/>
              </a:defRPr>
            </a:lvl1pPr>
          </a:lstStyle>
          <a:p>
            <a:fld id="{16DC0679-7DD4-44FC-8D88-78F6CF41FFFF}" type="slidenum">
              <a:rPr lang="en-US" altLang="en-US" smtClean="0"/>
              <a:pPr/>
              <a:t>‹#›</a:t>
            </a:fld>
            <a:endParaRPr lang="en-US" altLang="en-US"/>
          </a:p>
        </p:txBody>
      </p:sp>
    </p:spTree>
    <p:extLst>
      <p:ext uri="{BB962C8B-B14F-4D97-AF65-F5344CB8AC3E}">
        <p14:creationId xmlns:p14="http://schemas.microsoft.com/office/powerpoint/2010/main" val="27134975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59671"/>
            <a:ext cx="8229600" cy="4066495"/>
          </a:xfrm>
          <a:prstGeom prst="rect">
            <a:avLst/>
          </a:prstGeom>
        </p:spPr>
        <p:txBody>
          <a:bodyPr/>
          <a:lstStyle>
            <a:lvl1pPr>
              <a:buClr>
                <a:srgbClr val="18453B"/>
              </a:buClr>
              <a:buFont typeface="Arial"/>
              <a:buChar char="•"/>
              <a:defRPr sz="2800" b="0" i="0">
                <a:solidFill>
                  <a:srgbClr val="595959"/>
                </a:solidFill>
                <a:latin typeface="+mn-lt"/>
                <a:cs typeface="Calibri" panose="020F0502020204030204" pitchFamily="34" charset="0"/>
              </a:defRPr>
            </a:lvl1pPr>
            <a:lvl2pPr>
              <a:buClr>
                <a:schemeClr val="tx1">
                  <a:lumMod val="75000"/>
                  <a:lumOff val="25000"/>
                </a:schemeClr>
              </a:buClr>
              <a:buSzPct val="85000"/>
              <a:buFont typeface="Arial"/>
              <a:buChar char="•"/>
              <a:defRPr sz="2400" b="0" i="0">
                <a:solidFill>
                  <a:srgbClr val="595959"/>
                </a:solidFill>
                <a:latin typeface="+mn-lt"/>
                <a:cs typeface="Calibri" panose="020F0502020204030204" pitchFamily="34" charset="0"/>
              </a:defRPr>
            </a:lvl2pPr>
            <a:lvl3pPr>
              <a:buClr>
                <a:schemeClr val="tx1">
                  <a:lumMod val="75000"/>
                  <a:lumOff val="25000"/>
                </a:schemeClr>
              </a:buClr>
              <a:defRPr sz="2000" b="0" i="0">
                <a:solidFill>
                  <a:schemeClr val="tx1">
                    <a:lumMod val="75000"/>
                    <a:lumOff val="25000"/>
                  </a:schemeClr>
                </a:solidFill>
                <a:latin typeface="+mn-lt"/>
                <a:cs typeface="Calibri" panose="020F0502020204030204" pitchFamily="34" charset="0"/>
              </a:defRPr>
            </a:lvl3pPr>
            <a:lvl4pPr>
              <a:defRPr b="0" i="0">
                <a:latin typeface="+mn-lt"/>
                <a:cs typeface="Calibri" panose="020F0502020204030204" pitchFamily="34" charset="0"/>
              </a:defRPr>
            </a:lvl4pPr>
            <a:lvl5pPr>
              <a:defRPr b="0" i="0">
                <a:latin typeface="+mn-lt"/>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mn-lt"/>
              </a:defRPr>
            </a:lvl1pPr>
          </a:lstStyle>
          <a:p>
            <a:pPr>
              <a:defRPr/>
            </a:pPr>
            <a:r>
              <a:rPr lang="en-US"/>
              <a:t>8/17/17</a:t>
            </a:r>
            <a:endParaRPr lang="en-US" dirty="0"/>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lvl1pPr>
              <a:defRPr b="0" i="0">
                <a:solidFill>
                  <a:schemeClr val="tx1">
                    <a:lumMod val="65000"/>
                    <a:lumOff val="35000"/>
                  </a:schemeClr>
                </a:solidFill>
                <a:latin typeface="+mn-lt"/>
                <a:cs typeface="Calibri" panose="020F0502020204030204" pitchFamily="34" charset="0"/>
              </a:defRPr>
            </a:lvl1pPr>
          </a:lstStyle>
          <a:p>
            <a:pPr defTabSz="457189" fontAlgn="base">
              <a:spcBef>
                <a:spcPct val="0"/>
              </a:spcBef>
              <a:spcAft>
                <a:spcPct val="0"/>
              </a:spcAft>
              <a:defRPr/>
            </a:pPr>
            <a:endParaRPr lang="en-US" dirty="0">
              <a:solidFill>
                <a:prstClr val="black">
                  <a:lumMod val="65000"/>
                  <a:lumOff val="35000"/>
                </a:prstClr>
              </a:solidFill>
              <a:ea typeface="ＭＳ Ｐゴシック" panose="020B0600070205080204" pitchFamily="34" charset="-128"/>
            </a:endParaRPr>
          </a:p>
        </p:txBody>
      </p:sp>
      <p:sp>
        <p:nvSpPr>
          <p:cNvPr id="6" name="Slide Number Placeholder 5"/>
          <p:cNvSpPr>
            <a:spLocks noGrp="1"/>
          </p:cNvSpPr>
          <p:nvPr>
            <p:ph type="sldNum" sz="quarter" idx="12"/>
          </p:nvPr>
        </p:nvSpPr>
        <p:spPr/>
        <p:txBody>
          <a:bodyPr/>
          <a:lstStyle>
            <a:lvl1pPr>
              <a:defRPr>
                <a:latin typeface="+mn-lt"/>
              </a:defRPr>
            </a:lvl1pPr>
          </a:lstStyle>
          <a:p>
            <a:pPr>
              <a:defRPr/>
            </a:pPr>
            <a:fld id="{81E8C612-66AC-472F-A442-EF67D77CB5A8}" type="slidenum">
              <a:rPr lang="en-US" smtClean="0"/>
              <a:pPr>
                <a:defRPr/>
              </a:pPr>
              <a:t>‹#›</a:t>
            </a:fld>
            <a:endParaRPr lang="en-US" dirty="0"/>
          </a:p>
        </p:txBody>
      </p:sp>
    </p:spTree>
    <p:extLst>
      <p:ext uri="{BB962C8B-B14F-4D97-AF65-F5344CB8AC3E}">
        <p14:creationId xmlns:p14="http://schemas.microsoft.com/office/powerpoint/2010/main" val="30300295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059671"/>
            <a:ext cx="8229600" cy="4066495"/>
          </a:xfrm>
          <a:prstGeom prst="rect">
            <a:avLst/>
          </a:prstGeom>
        </p:spPr>
        <p:txBody>
          <a:bodyPr/>
          <a:lstStyle>
            <a:lvl1pPr>
              <a:buClr>
                <a:srgbClr val="18453B"/>
              </a:buClr>
              <a:buFont typeface="Arial"/>
              <a:buChar char="•"/>
              <a:defRPr sz="2800" b="0" i="0">
                <a:solidFill>
                  <a:srgbClr val="595959"/>
                </a:solidFill>
                <a:latin typeface="+mn-lt"/>
                <a:cs typeface="Calibri" panose="020F0502020204030204" pitchFamily="34" charset="0"/>
              </a:defRPr>
            </a:lvl1pPr>
            <a:lvl2pPr>
              <a:buClr>
                <a:schemeClr val="tx1">
                  <a:lumMod val="75000"/>
                  <a:lumOff val="25000"/>
                </a:schemeClr>
              </a:buClr>
              <a:buSzPct val="85000"/>
              <a:buFont typeface="Arial"/>
              <a:buChar char="•"/>
              <a:defRPr sz="2400" b="0" i="0">
                <a:solidFill>
                  <a:srgbClr val="595959"/>
                </a:solidFill>
                <a:latin typeface="+mn-lt"/>
                <a:cs typeface="Calibri" panose="020F0502020204030204" pitchFamily="34" charset="0"/>
              </a:defRPr>
            </a:lvl2pPr>
            <a:lvl3pPr>
              <a:buClr>
                <a:schemeClr val="tx1">
                  <a:lumMod val="75000"/>
                  <a:lumOff val="25000"/>
                </a:schemeClr>
              </a:buClr>
              <a:defRPr sz="2000" b="0" i="0">
                <a:solidFill>
                  <a:schemeClr val="tx1">
                    <a:lumMod val="75000"/>
                    <a:lumOff val="25000"/>
                  </a:schemeClr>
                </a:solidFill>
                <a:latin typeface="+mn-lt"/>
                <a:cs typeface="Calibri" panose="020F0502020204030204" pitchFamily="34" charset="0"/>
              </a:defRPr>
            </a:lvl3pPr>
            <a:lvl4pPr>
              <a:defRPr b="0" i="0">
                <a:latin typeface="+mn-lt"/>
                <a:cs typeface="Calibri" panose="020F0502020204030204" pitchFamily="34" charset="0"/>
              </a:defRPr>
            </a:lvl4pPr>
            <a:lvl5pPr>
              <a:defRPr b="0" i="0">
                <a:latin typeface="+mn-lt"/>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mn-lt"/>
              </a:defRPr>
            </a:lvl1pPr>
          </a:lstStyle>
          <a:p>
            <a:pPr>
              <a:defRPr/>
            </a:pPr>
            <a:r>
              <a:rPr lang="en-US"/>
              <a:t>8/17/17</a:t>
            </a:r>
            <a:endParaRPr lang="en-US" dirty="0"/>
          </a:p>
        </p:txBody>
      </p:sp>
      <p:sp>
        <p:nvSpPr>
          <p:cNvPr id="5" name="Footer Placeholder 4"/>
          <p:cNvSpPr>
            <a:spLocks noGrp="1"/>
          </p:cNvSpPr>
          <p:nvPr>
            <p:ph type="ftr" sz="quarter" idx="11"/>
          </p:nvPr>
        </p:nvSpPr>
        <p:spPr>
          <a:xfrm>
            <a:off x="3124200" y="6356354"/>
            <a:ext cx="2895600" cy="365125"/>
          </a:xfrm>
          <a:prstGeom prst="rect">
            <a:avLst/>
          </a:prstGeom>
        </p:spPr>
        <p:txBody>
          <a:bodyPr/>
          <a:lstStyle>
            <a:lvl1pPr>
              <a:defRPr b="0" i="0">
                <a:solidFill>
                  <a:schemeClr val="tx1">
                    <a:lumMod val="65000"/>
                    <a:lumOff val="35000"/>
                  </a:schemeClr>
                </a:solidFill>
                <a:latin typeface="+mn-lt"/>
                <a:cs typeface="Calibri" panose="020F0502020204030204" pitchFamily="34" charset="0"/>
              </a:defRPr>
            </a:lvl1pPr>
          </a:lstStyle>
          <a:p>
            <a:pPr defTabSz="457189" fontAlgn="base">
              <a:spcBef>
                <a:spcPct val="0"/>
              </a:spcBef>
              <a:spcAft>
                <a:spcPct val="0"/>
              </a:spcAft>
              <a:defRPr/>
            </a:pPr>
            <a:endParaRPr lang="en-US" dirty="0">
              <a:solidFill>
                <a:prstClr val="black">
                  <a:lumMod val="65000"/>
                  <a:lumOff val="35000"/>
                </a:prstClr>
              </a:solidFill>
              <a:ea typeface="ＭＳ Ｐゴシック" panose="020B0600070205080204" pitchFamily="34" charset="-128"/>
            </a:endParaRPr>
          </a:p>
        </p:txBody>
      </p:sp>
      <p:sp>
        <p:nvSpPr>
          <p:cNvPr id="6" name="Slide Number Placeholder 5"/>
          <p:cNvSpPr>
            <a:spLocks noGrp="1"/>
          </p:cNvSpPr>
          <p:nvPr>
            <p:ph type="sldNum" sz="quarter" idx="12"/>
          </p:nvPr>
        </p:nvSpPr>
        <p:spPr/>
        <p:txBody>
          <a:bodyPr/>
          <a:lstStyle>
            <a:lvl1pPr>
              <a:defRPr>
                <a:latin typeface="+mn-lt"/>
              </a:defRPr>
            </a:lvl1pPr>
          </a:lstStyle>
          <a:p>
            <a:pPr>
              <a:defRPr/>
            </a:pPr>
            <a:fld id="{81E8C612-66AC-472F-A442-EF67D77CB5A8}" type="slidenum">
              <a:rPr lang="en-US" smtClean="0"/>
              <a:pPr>
                <a:defRPr/>
              </a:pPr>
              <a:t>‹#›</a:t>
            </a:fld>
            <a:endParaRPr lang="en-US" dirty="0"/>
          </a:p>
        </p:txBody>
      </p:sp>
    </p:spTree>
    <p:extLst>
      <p:ext uri="{BB962C8B-B14F-4D97-AF65-F5344CB8AC3E}">
        <p14:creationId xmlns:p14="http://schemas.microsoft.com/office/powerpoint/2010/main" val="32691764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447801"/>
            <a:ext cx="6619244" cy="3329581"/>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66216" y="4777380"/>
            <a:ext cx="6619244" cy="861420"/>
          </a:xfrm>
        </p:spPr>
        <p:txBody>
          <a:bodyPr anchor="t"/>
          <a:lstStyle>
            <a:lvl1pPr marL="0" indent="0" algn="l">
              <a:buNone/>
              <a:defRPr cap="all">
                <a:solidFill>
                  <a:schemeClr val="bg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8/22/2019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2911406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smtClean="0"/>
              <a:t>8/22/2019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540106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217" y="2861734"/>
            <a:ext cx="6619243" cy="1915647"/>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1500" cap="all">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8/22/2019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318371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03154"/>
            <a:ext cx="8229600" cy="875092"/>
          </a:xfrm>
          <a:prstGeom prst="rect">
            <a:avLst/>
          </a:prstGeom>
        </p:spPr>
        <p:txBody>
          <a:bodyPr>
            <a:normAutofit/>
          </a:bodyPr>
          <a:lstStyle>
            <a:lvl1pPr algn="l">
              <a:defRPr sz="3600" b="0" i="0" baseline="0">
                <a:solidFill>
                  <a:srgbClr val="18453B"/>
                </a:solidFill>
                <a:latin typeface="Arial Black" pitchFamily="34" charset="0"/>
                <a:cs typeface="Gotham-Bold"/>
              </a:defRPr>
            </a:lvl1pPr>
          </a:lstStyle>
          <a:p>
            <a:r>
              <a:rPr lang="en-US" dirty="0"/>
              <a:t>Click to edit Master title style</a:t>
            </a:r>
          </a:p>
        </p:txBody>
      </p:sp>
      <p:sp>
        <p:nvSpPr>
          <p:cNvPr id="3" name="Content Placeholder 2"/>
          <p:cNvSpPr>
            <a:spLocks noGrp="1"/>
          </p:cNvSpPr>
          <p:nvPr>
            <p:ph idx="1"/>
          </p:nvPr>
        </p:nvSpPr>
        <p:spPr>
          <a:xfrm>
            <a:off x="457200" y="2059668"/>
            <a:ext cx="3950704" cy="4296682"/>
          </a:xfrm>
          <a:prstGeom prst="rect">
            <a:avLst/>
          </a:prstGeom>
        </p:spPr>
        <p:txBody>
          <a:bodyPr/>
          <a:lstStyle>
            <a:lvl1pPr>
              <a:buClr>
                <a:schemeClr val="tx1">
                  <a:lumMod val="75000"/>
                  <a:lumOff val="25000"/>
                </a:schemeClr>
              </a:buClr>
              <a:buFont typeface="Arial"/>
              <a:buChar char="•"/>
              <a:defRPr sz="2800" b="0" i="0">
                <a:solidFill>
                  <a:schemeClr val="tx1">
                    <a:lumMod val="65000"/>
                    <a:lumOff val="35000"/>
                  </a:schemeClr>
                </a:solidFill>
                <a:latin typeface="Arial" pitchFamily="34" charset="0"/>
                <a:cs typeface="Arial" pitchFamily="34" charset="0"/>
              </a:defRPr>
            </a:lvl1pPr>
            <a:lvl2pPr>
              <a:buClr>
                <a:schemeClr val="tx1">
                  <a:lumMod val="75000"/>
                  <a:lumOff val="25000"/>
                </a:schemeClr>
              </a:buClr>
              <a:buSzPct val="85000"/>
              <a:buFont typeface="Arial"/>
              <a:buChar char="•"/>
              <a:defRPr sz="2400" b="0" i="0">
                <a:solidFill>
                  <a:schemeClr val="tx1">
                    <a:lumMod val="65000"/>
                    <a:lumOff val="35000"/>
                  </a:schemeClr>
                </a:solidFill>
                <a:latin typeface="Arial" pitchFamily="34" charset="0"/>
                <a:cs typeface="Arial" pitchFamily="34" charset="0"/>
              </a:defRPr>
            </a:lvl2pPr>
            <a:lvl3pPr>
              <a:buClr>
                <a:schemeClr val="tx1">
                  <a:lumMod val="75000"/>
                  <a:lumOff val="25000"/>
                </a:schemeClr>
              </a:buClr>
              <a:defRPr sz="2000" b="0" i="0">
                <a:solidFill>
                  <a:schemeClr val="tx1">
                    <a:lumMod val="75000"/>
                    <a:lumOff val="25000"/>
                  </a:schemeClr>
                </a:solidFill>
                <a:latin typeface="Arial" pitchFamily="34" charset="0"/>
                <a:cs typeface="Arial" pitchFamily="34" charset="0"/>
              </a:defRPr>
            </a:lvl3pPr>
            <a:lvl4pPr>
              <a:defRPr b="0" i="0">
                <a:latin typeface="Arial" pitchFamily="34" charset="0"/>
                <a:cs typeface="Arial" pitchFamily="34" charset="0"/>
              </a:defRPr>
            </a:lvl4pPr>
            <a:lvl5pPr>
              <a:defRPr b="0" i="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idx="13"/>
          </p:nvPr>
        </p:nvSpPr>
        <p:spPr>
          <a:xfrm>
            <a:off x="4736096" y="2059668"/>
            <a:ext cx="3950704" cy="4296682"/>
          </a:xfrm>
          <a:prstGeom prst="rect">
            <a:avLst/>
          </a:prstGeom>
        </p:spPr>
        <p:txBody>
          <a:bodyPr/>
          <a:lstStyle>
            <a:lvl1pPr>
              <a:buClr>
                <a:schemeClr val="tx1">
                  <a:lumMod val="75000"/>
                  <a:lumOff val="25000"/>
                </a:schemeClr>
              </a:buClr>
              <a:buFont typeface="Wingdings" charset="2"/>
              <a:buChar char="§"/>
              <a:defRPr sz="2800" b="0" i="0">
                <a:solidFill>
                  <a:schemeClr val="tx1">
                    <a:lumMod val="65000"/>
                    <a:lumOff val="35000"/>
                  </a:schemeClr>
                </a:solidFill>
                <a:latin typeface="Arial" pitchFamily="34" charset="0"/>
                <a:cs typeface="Arial" pitchFamily="34" charset="0"/>
              </a:defRPr>
            </a:lvl1pPr>
            <a:lvl2pPr>
              <a:buClr>
                <a:schemeClr val="tx1">
                  <a:lumMod val="75000"/>
                  <a:lumOff val="25000"/>
                </a:schemeClr>
              </a:buClr>
              <a:buFont typeface="Wingdings" charset="2"/>
              <a:buChar char="§"/>
              <a:defRPr sz="2400" b="0" i="0">
                <a:solidFill>
                  <a:schemeClr val="tx1">
                    <a:lumMod val="65000"/>
                    <a:lumOff val="35000"/>
                  </a:schemeClr>
                </a:solidFill>
                <a:latin typeface="Arial" pitchFamily="34" charset="0"/>
                <a:cs typeface="Arial" pitchFamily="34" charset="0"/>
              </a:defRPr>
            </a:lvl2pPr>
            <a:lvl3pPr>
              <a:buClr>
                <a:schemeClr val="tx1">
                  <a:lumMod val="75000"/>
                  <a:lumOff val="25000"/>
                </a:schemeClr>
              </a:buClr>
              <a:defRPr sz="2000" b="0" i="0">
                <a:solidFill>
                  <a:schemeClr val="tx1">
                    <a:lumMod val="75000"/>
                    <a:lumOff val="25000"/>
                  </a:schemeClr>
                </a:solidFill>
                <a:latin typeface="Arial" pitchFamily="34" charset="0"/>
                <a:cs typeface="Arial" pitchFamily="34" charset="0"/>
              </a:defRPr>
            </a:lvl3pPr>
            <a:lvl4pPr>
              <a:defRPr b="0" i="0">
                <a:latin typeface="Arial" pitchFamily="34" charset="0"/>
                <a:cs typeface="Arial" pitchFamily="34" charset="0"/>
              </a:defRPr>
            </a:lvl4pPr>
            <a:lvl5pPr>
              <a:defRPr b="0" i="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4"/>
          </p:nvPr>
        </p:nvSpPr>
        <p:spPr/>
        <p:txBody>
          <a:bodyPr/>
          <a:lstStyle>
            <a:lvl1pPr>
              <a:defRPr smtClean="0"/>
            </a:lvl1pPr>
          </a:lstStyle>
          <a:p>
            <a:pPr>
              <a:defRPr/>
            </a:pPr>
            <a:endParaRPr lang="en-US" dirty="0"/>
          </a:p>
        </p:txBody>
      </p:sp>
      <p:sp>
        <p:nvSpPr>
          <p:cNvPr id="6" name="Footer Placeholder 4"/>
          <p:cNvSpPr>
            <a:spLocks noGrp="1"/>
          </p:cNvSpPr>
          <p:nvPr>
            <p:ph type="ftr" sz="quarter" idx="15"/>
          </p:nvPr>
        </p:nvSpPr>
        <p:spPr/>
        <p:txBody>
          <a:bodyPr/>
          <a:lstStyle>
            <a:lvl1pPr>
              <a:defRPr b="0" i="0">
                <a:solidFill>
                  <a:schemeClr val="tx1">
                    <a:lumMod val="65000"/>
                    <a:lumOff val="35000"/>
                  </a:schemeClr>
                </a:solidFill>
                <a:latin typeface="Gotham Book"/>
                <a:cs typeface="Gotham Book"/>
              </a:defRPr>
            </a:lvl1pPr>
          </a:lstStyle>
          <a:p>
            <a:pPr>
              <a:defRPr/>
            </a:pPr>
            <a:endParaRPr lang="en-US" dirty="0"/>
          </a:p>
        </p:txBody>
      </p:sp>
      <p:sp>
        <p:nvSpPr>
          <p:cNvPr id="7" name="Slide Number Placeholder 5"/>
          <p:cNvSpPr>
            <a:spLocks noGrp="1"/>
          </p:cNvSpPr>
          <p:nvPr>
            <p:ph type="sldNum" sz="quarter" idx="16"/>
          </p:nvPr>
        </p:nvSpPr>
        <p:spPr/>
        <p:txBody>
          <a:bodyPr/>
          <a:lstStyle>
            <a:lvl1pPr>
              <a:defRPr smtClean="0"/>
            </a:lvl1pPr>
          </a:lstStyle>
          <a:p>
            <a:pPr>
              <a:defRPr/>
            </a:pPr>
            <a:fld id="{2D8AA8CB-78FA-40D2-B315-0A7151278D31}" type="slidenum">
              <a:rPr lang="en-US" smtClean="0"/>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485" y="2060576"/>
            <a:ext cx="3297254" cy="419576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0870" y="2056093"/>
            <a:ext cx="3297256" cy="4200245"/>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8/22/2019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1450163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485" y="1905000"/>
            <a:ext cx="3297254"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27485" y="2514600"/>
            <a:ext cx="3297254"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0872" y="1905000"/>
            <a:ext cx="3297254"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240872" y="2514600"/>
            <a:ext cx="3297254"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8/22/2019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7694272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smtClean="0"/>
              <a:t>8/22/2019</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762551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smtClean="0"/>
              <a:t>8/22/2019</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2507363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5" y="1447800"/>
            <a:ext cx="2550798" cy="1447800"/>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3588462" y="1447800"/>
            <a:ext cx="3896998" cy="4572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215" y="3129281"/>
            <a:ext cx="2550797" cy="28955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smtClean="0"/>
              <a:t>8/22/2019</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0346178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430" y="1854192"/>
            <a:ext cx="3819680" cy="1574808"/>
          </a:xfrm>
        </p:spPr>
        <p:txBody>
          <a:bodyPr anchor="b">
            <a:normAutofit/>
          </a:bodyPr>
          <a:lstStyle>
            <a:lvl1pPr algn="l">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2160" y="1143000"/>
            <a:ext cx="24003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6" y="3657600"/>
            <a:ext cx="3813734" cy="13716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8/22/2019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034912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7" y="4800587"/>
            <a:ext cx="6619243"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216" y="685800"/>
            <a:ext cx="6619244"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7" y="5367325"/>
            <a:ext cx="6619242"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4AAD347D-5ACD-4C99-B74B-A9C85AD731AF}" type="datetimeFigureOut">
              <a:rPr lang="en-US" smtClean="0"/>
              <a:t>8/22/2019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33539405"/>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447800"/>
            <a:ext cx="6619244" cy="1981200"/>
          </a:xfrm>
        </p:spPr>
        <p:txBody>
          <a:bodyPr/>
          <a:lstStyle>
            <a:lvl1pPr>
              <a:defRPr sz="3600"/>
            </a:lvl1pPr>
          </a:lstStyle>
          <a:p>
            <a:r>
              <a:rPr lang="en-US"/>
              <a:t>Click to edit Master title style</a:t>
            </a:r>
            <a:endParaRPr lang="en-US" dirty="0"/>
          </a:p>
        </p:txBody>
      </p:sp>
      <p:sp>
        <p:nvSpPr>
          <p:cNvPr id="8" name="Text Placeholder 3"/>
          <p:cNvSpPr>
            <a:spLocks noGrp="1"/>
          </p:cNvSpPr>
          <p:nvPr>
            <p:ph type="body" sz="half" idx="2"/>
          </p:nvPr>
        </p:nvSpPr>
        <p:spPr>
          <a:xfrm>
            <a:off x="866216" y="3657600"/>
            <a:ext cx="6619244" cy="23622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8/22/2019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337016751"/>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101" y="1447800"/>
            <a:ext cx="5999486" cy="2323374"/>
          </a:xfrm>
        </p:spPr>
        <p:txBody>
          <a:bodyPr/>
          <a:lstStyle>
            <a:lvl1pPr>
              <a:defRPr sz="3600"/>
            </a:lvl1pPr>
          </a:lstStyle>
          <a:p>
            <a:r>
              <a:rPr lang="en-US"/>
              <a:t>Click to edit Master title style</a:t>
            </a:r>
            <a:endParaRPr lang="en-US" dirty="0"/>
          </a:p>
        </p:txBody>
      </p:sp>
      <p:sp>
        <p:nvSpPr>
          <p:cNvPr id="11" name="Text Placeholder 3"/>
          <p:cNvSpPr>
            <a:spLocks noGrp="1"/>
          </p:cNvSpPr>
          <p:nvPr>
            <p:ph type="body" sz="half" idx="14"/>
          </p:nvPr>
        </p:nvSpPr>
        <p:spPr>
          <a:xfrm>
            <a:off x="1447800" y="3771174"/>
            <a:ext cx="5459737" cy="342174"/>
          </a:xfrm>
        </p:spPr>
        <p:txBody>
          <a:bodyPr vert="horz" lIns="91440" tIns="45720" rIns="91440" bIns="45720" rtlCol="0" anchor="t">
            <a:normAutofit/>
          </a:bodyPr>
          <a:lstStyle>
            <a:lvl1pPr marL="0" indent="0">
              <a:buNone/>
              <a:defRPr lang="en-US" sz="1050" b="0" i="0" kern="1200" cap="small" dirty="0">
                <a:solidFill>
                  <a:schemeClr val="bg2">
                    <a:lumMod val="40000"/>
                    <a:lumOff val="60000"/>
                  </a:schemeClr>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buNone/>
            </a:pPr>
            <a:r>
              <a:rPr lang="en-US"/>
              <a:t>Edit Master text styles</a:t>
            </a:r>
          </a:p>
        </p:txBody>
      </p:sp>
      <p:sp>
        <p:nvSpPr>
          <p:cNvPr id="10" name="Text Placeholder 3"/>
          <p:cNvSpPr>
            <a:spLocks noGrp="1"/>
          </p:cNvSpPr>
          <p:nvPr>
            <p:ph type="body" sz="half" idx="2"/>
          </p:nvPr>
        </p:nvSpPr>
        <p:spPr>
          <a:xfrm>
            <a:off x="866216" y="4350657"/>
            <a:ext cx="6619244" cy="16764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8/22/2019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12" name="TextBox 11"/>
          <p:cNvSpPr txBox="1"/>
          <p:nvPr/>
        </p:nvSpPr>
        <p:spPr>
          <a:xfrm>
            <a:off x="673721" y="971254"/>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dirty="0"/>
              <a:t>“</a:t>
            </a:r>
          </a:p>
        </p:txBody>
      </p:sp>
      <p:sp>
        <p:nvSpPr>
          <p:cNvPr id="15" name="TextBox 14"/>
          <p:cNvSpPr txBox="1"/>
          <p:nvPr/>
        </p:nvSpPr>
        <p:spPr>
          <a:xfrm>
            <a:off x="6997868" y="2613788"/>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9150" dirty="0"/>
              <a:t>”</a:t>
            </a:r>
          </a:p>
        </p:txBody>
      </p:sp>
    </p:spTree>
    <p:extLst>
      <p:ext uri="{BB962C8B-B14F-4D97-AF65-F5344CB8AC3E}">
        <p14:creationId xmlns:p14="http://schemas.microsoft.com/office/powerpoint/2010/main" val="3694144470"/>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216" y="3124201"/>
            <a:ext cx="6619245" cy="1653180"/>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4777381"/>
            <a:ext cx="6619244" cy="860400"/>
          </a:xfrm>
        </p:spPr>
        <p:txBody>
          <a:bodyPr anchor="t"/>
          <a:lstStyle>
            <a:lvl1pPr marL="0" indent="0" algn="l">
              <a:buNone/>
              <a:defRPr sz="1500" cap="none">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8/22/2019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438753021"/>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09873"/>
            <a:ext cx="8229600" cy="821732"/>
          </a:xfrm>
          <a:prstGeom prst="rect">
            <a:avLst/>
          </a:prstGeom>
        </p:spPr>
        <p:txBody>
          <a:bodyPr>
            <a:normAutofit/>
          </a:bodyPr>
          <a:lstStyle>
            <a:lvl1pPr algn="l">
              <a:defRPr sz="3200" b="1" i="0">
                <a:solidFill>
                  <a:srgbClr val="18453B"/>
                </a:solidFill>
                <a:latin typeface="Arial Black" pitchFamily="34" charset="0"/>
                <a:cs typeface="Gotham-Bold"/>
              </a:defRPr>
            </a:lvl1pPr>
          </a:lstStyle>
          <a:p>
            <a:r>
              <a:rPr lang="en-US" dirty="0"/>
              <a:t>Click to edit Master title style</a:t>
            </a:r>
          </a:p>
        </p:txBody>
      </p:sp>
      <p:sp>
        <p:nvSpPr>
          <p:cNvPr id="3" name="Content Placeholder 2"/>
          <p:cNvSpPr>
            <a:spLocks noGrp="1"/>
          </p:cNvSpPr>
          <p:nvPr>
            <p:ph idx="1"/>
          </p:nvPr>
        </p:nvSpPr>
        <p:spPr>
          <a:xfrm>
            <a:off x="457200" y="2081011"/>
            <a:ext cx="8229600" cy="4024165"/>
          </a:xfrm>
          <a:prstGeom prst="rect">
            <a:avLst/>
          </a:prstGeom>
        </p:spPr>
        <p:txBody>
          <a:bodyPr wrap="square" numCol="1" anchor="t"/>
          <a:lstStyle>
            <a:lvl1pPr marL="0" indent="0" algn="l">
              <a:buClr>
                <a:schemeClr val="tx1">
                  <a:lumMod val="75000"/>
                  <a:lumOff val="25000"/>
                </a:schemeClr>
              </a:buClr>
              <a:buFontTx/>
              <a:buNone/>
              <a:defRPr sz="2400" b="0" i="0" baseline="0">
                <a:solidFill>
                  <a:schemeClr val="tx1">
                    <a:lumMod val="75000"/>
                    <a:lumOff val="25000"/>
                  </a:schemeClr>
                </a:solidFill>
                <a:latin typeface="Arial" pitchFamily="34" charset="0"/>
                <a:cs typeface="Arial" pitchFamily="34" charset="0"/>
              </a:defRPr>
            </a:lvl1pPr>
            <a:lvl2pPr marL="0" indent="0" algn="l">
              <a:buClr>
                <a:schemeClr val="tx1">
                  <a:lumMod val="75000"/>
                  <a:lumOff val="25000"/>
                </a:schemeClr>
              </a:buClr>
              <a:buFontTx/>
              <a:buNone/>
              <a:defRPr sz="2000" b="0" i="0">
                <a:solidFill>
                  <a:schemeClr val="tx1">
                    <a:lumMod val="75000"/>
                    <a:lumOff val="25000"/>
                  </a:schemeClr>
                </a:solidFill>
                <a:latin typeface="Arial" pitchFamily="34" charset="0"/>
                <a:cs typeface="Arial" pitchFamily="34" charset="0"/>
              </a:defRPr>
            </a:lvl2pPr>
            <a:lvl3pPr>
              <a:buClr>
                <a:schemeClr val="tx1">
                  <a:lumMod val="75000"/>
                  <a:lumOff val="25000"/>
                </a:schemeClr>
              </a:buClr>
              <a:defRPr sz="2000" b="0" i="0">
                <a:solidFill>
                  <a:schemeClr val="tx1">
                    <a:lumMod val="75000"/>
                    <a:lumOff val="25000"/>
                  </a:schemeClr>
                </a:solidFill>
                <a:latin typeface="Arial" pitchFamily="34" charset="0"/>
                <a:cs typeface="Arial" pitchFamily="34" charset="0"/>
              </a:defRPr>
            </a:lvl3pPr>
            <a:lvl4pPr>
              <a:defRPr b="0" i="0">
                <a:latin typeface="Arial" pitchFamily="34" charset="0"/>
                <a:cs typeface="Arial" pitchFamily="34" charset="0"/>
              </a:defRPr>
            </a:lvl4pPr>
            <a:lvl5pPr>
              <a:defRPr b="0" i="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smtClean="0"/>
            </a:lvl1pPr>
          </a:lstStyle>
          <a:p>
            <a:pPr>
              <a:defRPr/>
            </a:pPr>
            <a:endParaRPr lang="en-US" dirty="0"/>
          </a:p>
        </p:txBody>
      </p:sp>
      <p:sp>
        <p:nvSpPr>
          <p:cNvPr id="5"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smtClean="0"/>
            </a:lvl1pPr>
          </a:lstStyle>
          <a:p>
            <a:pPr>
              <a:defRPr/>
            </a:pPr>
            <a:fld id="{2D8AA8CB-78FA-40D2-B315-0A7151278D31}" type="slidenum">
              <a:rPr lang="en-US" smtClean="0"/>
              <a:pPr>
                <a:defRPr/>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74710" y="1981200"/>
            <a:ext cx="2210150"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6" name="Text Placeholder 3"/>
          <p:cNvSpPr>
            <a:spLocks noGrp="1"/>
          </p:cNvSpPr>
          <p:nvPr>
            <p:ph type="body" sz="half" idx="15"/>
          </p:nvPr>
        </p:nvSpPr>
        <p:spPr>
          <a:xfrm>
            <a:off x="489347" y="266700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Text Placeholder 4"/>
          <p:cNvSpPr>
            <a:spLocks noGrp="1"/>
          </p:cNvSpPr>
          <p:nvPr>
            <p:ph type="body" sz="quarter" idx="3"/>
          </p:nvPr>
        </p:nvSpPr>
        <p:spPr>
          <a:xfrm>
            <a:off x="2912745" y="1981200"/>
            <a:ext cx="2202181"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9" name="Text Placeholder 3"/>
          <p:cNvSpPr>
            <a:spLocks noGrp="1"/>
          </p:cNvSpPr>
          <p:nvPr>
            <p:ph type="body" sz="half" idx="16"/>
          </p:nvPr>
        </p:nvSpPr>
        <p:spPr>
          <a:xfrm>
            <a:off x="2904829" y="266700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4" name="Text Placeholder 4"/>
          <p:cNvSpPr>
            <a:spLocks noGrp="1"/>
          </p:cNvSpPr>
          <p:nvPr>
            <p:ph type="body" sz="quarter" idx="13"/>
          </p:nvPr>
        </p:nvSpPr>
        <p:spPr>
          <a:xfrm>
            <a:off x="5343525" y="1981200"/>
            <a:ext cx="2199085"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Text Placeholder 3"/>
          <p:cNvSpPr>
            <a:spLocks noGrp="1"/>
          </p:cNvSpPr>
          <p:nvPr>
            <p:ph type="body" sz="half" idx="17"/>
          </p:nvPr>
        </p:nvSpPr>
        <p:spPr>
          <a:xfrm>
            <a:off x="5343525" y="266700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cxnSp>
        <p:nvCxnSpPr>
          <p:cNvPr id="17" name="Straight Connector 16"/>
          <p:cNvCxnSpPr/>
          <p:nvPr/>
        </p:nvCxnSpPr>
        <p:spPr>
          <a:xfrm>
            <a:off x="2794607"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AAD347D-5ACD-4C99-B74B-A9C85AD731AF}" type="datetimeFigureOut">
              <a:rPr lang="en-US" smtClean="0"/>
              <a:t>8/22/2019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192575689"/>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89347" y="4250949"/>
            <a:ext cx="2205038"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9" name="Picture Placeholder 2"/>
          <p:cNvSpPr>
            <a:spLocks noGrp="1" noChangeAspect="1"/>
          </p:cNvSpPr>
          <p:nvPr>
            <p:ph type="pic" idx="15"/>
          </p:nvPr>
        </p:nvSpPr>
        <p:spPr>
          <a:xfrm>
            <a:off x="489347" y="2209800"/>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2" name="Text Placeholder 3"/>
          <p:cNvSpPr>
            <a:spLocks noGrp="1"/>
          </p:cNvSpPr>
          <p:nvPr>
            <p:ph type="body" sz="half" idx="18"/>
          </p:nvPr>
        </p:nvSpPr>
        <p:spPr>
          <a:xfrm>
            <a:off x="489347" y="4827212"/>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Text Placeholder 4"/>
          <p:cNvSpPr>
            <a:spLocks noGrp="1"/>
          </p:cNvSpPr>
          <p:nvPr>
            <p:ph type="body" sz="quarter" idx="3"/>
          </p:nvPr>
        </p:nvSpPr>
        <p:spPr>
          <a:xfrm>
            <a:off x="2917032" y="4250949"/>
            <a:ext cx="2197894"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30" name="Picture Placeholder 2"/>
          <p:cNvSpPr>
            <a:spLocks noGrp="1" noChangeAspect="1"/>
          </p:cNvSpPr>
          <p:nvPr>
            <p:ph type="pic" idx="21"/>
          </p:nvPr>
        </p:nvSpPr>
        <p:spPr>
          <a:xfrm>
            <a:off x="2917031" y="2209800"/>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3" name="Text Placeholder 3"/>
          <p:cNvSpPr>
            <a:spLocks noGrp="1"/>
          </p:cNvSpPr>
          <p:nvPr>
            <p:ph type="body" sz="half" idx="19"/>
          </p:nvPr>
        </p:nvSpPr>
        <p:spPr>
          <a:xfrm>
            <a:off x="2916016" y="4827211"/>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4" name="Text Placeholder 4"/>
          <p:cNvSpPr>
            <a:spLocks noGrp="1"/>
          </p:cNvSpPr>
          <p:nvPr>
            <p:ph type="body" sz="quarter" idx="13"/>
          </p:nvPr>
        </p:nvSpPr>
        <p:spPr>
          <a:xfrm>
            <a:off x="5343525" y="4250949"/>
            <a:ext cx="2199085"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31" name="Picture Placeholder 2"/>
          <p:cNvSpPr>
            <a:spLocks noGrp="1" noChangeAspect="1"/>
          </p:cNvSpPr>
          <p:nvPr>
            <p:ph type="pic" idx="22"/>
          </p:nvPr>
        </p:nvSpPr>
        <p:spPr>
          <a:xfrm>
            <a:off x="5343525" y="2209800"/>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20"/>
          </p:nvPr>
        </p:nvSpPr>
        <p:spPr>
          <a:xfrm>
            <a:off x="5343432" y="4827209"/>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cxnSp>
        <p:nvCxnSpPr>
          <p:cNvPr id="19" name="Straight Connector 18"/>
          <p:cNvCxnSpPr/>
          <p:nvPr/>
        </p:nvCxnSpPr>
        <p:spPr>
          <a:xfrm>
            <a:off x="2794607"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167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AAD347D-5ACD-4C99-B74B-A9C85AD731AF}" type="datetimeFigureOut">
              <a:rPr lang="en-US" smtClean="0"/>
              <a:t>8/22/2019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878351341"/>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8/22/2019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7730066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430214"/>
            <a:ext cx="131445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348" y="887414"/>
            <a:ext cx="5567362"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8/22/2019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578648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75091"/>
            <a:ext cx="8229600" cy="725109"/>
          </a:xfrm>
          <a:prstGeom prst="rect">
            <a:avLst/>
          </a:prstGeom>
        </p:spPr>
        <p:txBody>
          <a:bodyPr>
            <a:normAutofit/>
          </a:bodyPr>
          <a:lstStyle>
            <a:lvl1pPr algn="l">
              <a:defRPr sz="3200" b="0" i="0">
                <a:solidFill>
                  <a:srgbClr val="18453B"/>
                </a:solidFill>
                <a:latin typeface="Arial Black"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a:xfrm>
            <a:off x="457200" y="1674905"/>
            <a:ext cx="8229600" cy="4419600"/>
          </a:xfrm>
          <a:prstGeom prst="rect">
            <a:avLst/>
          </a:prstGeom>
        </p:spPr>
        <p:txBody>
          <a:bodyPr wrap="square" numCol="1" anchor="t"/>
          <a:lstStyle>
            <a:lvl1pPr marL="457200" indent="-457200" algn="l">
              <a:buClr>
                <a:schemeClr val="tx1">
                  <a:lumMod val="75000"/>
                  <a:lumOff val="25000"/>
                </a:schemeClr>
              </a:buClr>
              <a:buFont typeface="+mj-lt"/>
              <a:buAutoNum type="arabicPeriod"/>
              <a:defRPr sz="2400" b="0" i="0" baseline="0">
                <a:solidFill>
                  <a:schemeClr val="tx1">
                    <a:lumMod val="75000"/>
                    <a:lumOff val="25000"/>
                  </a:schemeClr>
                </a:solidFill>
                <a:latin typeface="Arial" pitchFamily="34" charset="0"/>
                <a:cs typeface="Arial" pitchFamily="34" charset="0"/>
              </a:defRPr>
            </a:lvl1pPr>
            <a:lvl2pPr marL="457200" indent="182880" algn="l">
              <a:buClr>
                <a:schemeClr val="tx1">
                  <a:lumMod val="75000"/>
                  <a:lumOff val="25000"/>
                </a:schemeClr>
              </a:buClr>
              <a:buSzPct val="85000"/>
              <a:buFont typeface="Arial"/>
              <a:buChar char="•"/>
              <a:defRPr sz="2000" b="0" i="0">
                <a:solidFill>
                  <a:schemeClr val="tx1">
                    <a:lumMod val="75000"/>
                    <a:lumOff val="25000"/>
                  </a:schemeClr>
                </a:solidFill>
                <a:latin typeface="Arial" pitchFamily="34" charset="0"/>
                <a:cs typeface="Arial" pitchFamily="34" charset="0"/>
              </a:defRPr>
            </a:lvl2pPr>
            <a:lvl3pPr>
              <a:buClr>
                <a:schemeClr val="tx1">
                  <a:lumMod val="75000"/>
                  <a:lumOff val="25000"/>
                </a:schemeClr>
              </a:buClr>
              <a:defRPr sz="2000" b="0" i="0">
                <a:solidFill>
                  <a:schemeClr val="tx1">
                    <a:lumMod val="75000"/>
                    <a:lumOff val="25000"/>
                  </a:schemeClr>
                </a:solidFill>
                <a:latin typeface="Arial" pitchFamily="34" charset="0"/>
                <a:cs typeface="Arial" pitchFamily="34" charset="0"/>
              </a:defRPr>
            </a:lvl3pPr>
            <a:lvl4pPr>
              <a:defRPr b="0" i="0">
                <a:latin typeface="Arial" pitchFamily="34" charset="0"/>
                <a:cs typeface="Arial" pitchFamily="34" charset="0"/>
              </a:defRPr>
            </a:lvl4pPr>
            <a:lvl5pPr>
              <a:defRPr b="0" i="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smtClean="0"/>
            </a:lvl1pPr>
          </a:lstStyle>
          <a:p>
            <a:pPr>
              <a:defRPr/>
            </a:pPr>
            <a:endParaRPr lang="en-US" dirty="0"/>
          </a:p>
        </p:txBody>
      </p:sp>
      <p:sp>
        <p:nvSpPr>
          <p:cNvPr id="5" name="Footer Placeholder 4"/>
          <p:cNvSpPr>
            <a:spLocks noGrp="1"/>
          </p:cNvSpPr>
          <p:nvPr>
            <p:ph type="ftr" sz="quarter" idx="11"/>
          </p:nvPr>
        </p:nvSpPr>
        <p:spPr/>
        <p:txBody>
          <a:bodyPr/>
          <a:lstStyle>
            <a:lvl1pPr>
              <a:defRPr b="0" i="0">
                <a:solidFill>
                  <a:schemeClr val="tx1">
                    <a:lumMod val="65000"/>
                    <a:lumOff val="35000"/>
                  </a:schemeClr>
                </a:solidFill>
                <a:latin typeface="Gotham Book"/>
                <a:cs typeface="Gotham Book"/>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smtClean="0"/>
            </a:lvl1pPr>
          </a:lstStyle>
          <a:p>
            <a:pPr>
              <a:defRPr/>
            </a:pPr>
            <a:fld id="{2D8AA8CB-78FA-40D2-B315-0A7151278D31}"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atin typeface="Arial" pitchFamily="34" charset="0"/>
                <a:cs typeface="Arial"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atin typeface="Arial" pitchFamily="34" charset="0"/>
                <a:cs typeface="Arial"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70D3D46D-4746-4FF2-B203-90FE19BB7592}" type="slidenum">
              <a:rPr lang="en-US"/>
              <a:pPr>
                <a:defRPr/>
              </a:pPr>
              <a:t>‹#›</a:t>
            </a:fld>
            <a:endParaRPr lang="en-US" dirty="0"/>
          </a:p>
        </p:txBody>
      </p:sp>
    </p:spTree>
    <p:extLst>
      <p:ext uri="{BB962C8B-B14F-4D97-AF65-F5344CB8AC3E}">
        <p14:creationId xmlns:p14="http://schemas.microsoft.com/office/powerpoint/2010/main" val="2436110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A967D14-A631-3B4F-A94A-7FF8A620F4AF}" type="slidenum">
              <a:rPr lang="en-US"/>
              <a:pPr>
                <a:defRPr/>
              </a:pPr>
              <a:t>‹#›</a:t>
            </a:fld>
            <a:endParaRPr lang="en-US"/>
          </a:p>
        </p:txBody>
      </p:sp>
    </p:spTree>
    <p:extLst>
      <p:ext uri="{BB962C8B-B14F-4D97-AF65-F5344CB8AC3E}">
        <p14:creationId xmlns:p14="http://schemas.microsoft.com/office/powerpoint/2010/main" val="3069399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0E9E59-CA59-9047-BD25-E9D25B951E44}" type="slidenum">
              <a:rPr lang="en-US"/>
              <a:pPr>
                <a:defRPr/>
              </a:pPr>
              <a:t>‹#›</a:t>
            </a:fld>
            <a:endParaRPr lang="en-US"/>
          </a:p>
        </p:txBody>
      </p:sp>
    </p:spTree>
    <p:extLst>
      <p:ext uri="{BB962C8B-B14F-4D97-AF65-F5344CB8AC3E}">
        <p14:creationId xmlns:p14="http://schemas.microsoft.com/office/powerpoint/2010/main" val="3536016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28841"/>
            <a:ext cx="7772400" cy="1301965"/>
          </a:xfrm>
          <a:prstGeom prst="rect">
            <a:avLst/>
          </a:prstGeom>
        </p:spPr>
        <p:txBody>
          <a:bodyPr>
            <a:normAutofit/>
          </a:bodyPr>
          <a:lstStyle>
            <a:lvl1pPr algn="l">
              <a:defRPr sz="3600" b="0" i="0" baseline="0">
                <a:ln>
                  <a:noFill/>
                </a:ln>
                <a:solidFill>
                  <a:srgbClr val="18453B"/>
                </a:solidFill>
                <a:latin typeface="+mj-lt"/>
                <a:cs typeface="Gotham-Bold"/>
              </a:defRPr>
            </a:lvl1pPr>
          </a:lstStyle>
          <a:p>
            <a:r>
              <a:rPr lang="en-US" dirty="0"/>
              <a:t>Click to edit Master title style</a:t>
            </a:r>
          </a:p>
        </p:txBody>
      </p:sp>
      <p:sp>
        <p:nvSpPr>
          <p:cNvPr id="3" name="Subtitle 2"/>
          <p:cNvSpPr>
            <a:spLocks noGrp="1"/>
          </p:cNvSpPr>
          <p:nvPr>
            <p:ph type="subTitle" idx="1"/>
          </p:nvPr>
        </p:nvSpPr>
        <p:spPr>
          <a:xfrm>
            <a:off x="685800" y="3030807"/>
            <a:ext cx="7772400" cy="2102356"/>
          </a:xfrm>
          <a:prstGeom prst="rect">
            <a:avLst/>
          </a:prstGeom>
        </p:spPr>
        <p:txBody>
          <a:bodyPr anchor="t">
            <a:normAutofit/>
          </a:bodyPr>
          <a:lstStyle>
            <a:lvl1pPr marL="0" indent="0" algn="l">
              <a:buNone/>
              <a:defRPr sz="2400" b="0" i="0">
                <a:solidFill>
                  <a:schemeClr val="tx1">
                    <a:lumMod val="65000"/>
                    <a:lumOff val="35000"/>
                  </a:schemeClr>
                </a:solidFill>
                <a:latin typeface="+mj-lt"/>
                <a:cs typeface="Gotham Book"/>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595959"/>
                </a:solidFill>
                <a:latin typeface="Arial" panose="020B0604020202020204" pitchFamily="34" charset="0"/>
                <a:ea typeface="ＭＳ Ｐゴシック" pitchFamily="49" charset="-128"/>
                <a:cs typeface="Arial" panose="020B0604020202020204" pitchFamily="34" charset="0"/>
              </a:defRPr>
            </a:lvl1pPr>
          </a:lstStyle>
          <a:p>
            <a:pPr>
              <a:defRPr/>
            </a:pPr>
            <a:r>
              <a:rPr lang="en-US"/>
              <a:t>8/17/17</a:t>
            </a:r>
            <a:endParaRPr lang="en-US" dirty="0"/>
          </a:p>
        </p:txBody>
      </p:sp>
      <p:sp>
        <p:nvSpPr>
          <p:cNvPr id="10"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595959"/>
                </a:solidFill>
                <a:latin typeface="Arial" panose="020B0604020202020204" pitchFamily="34" charset="0"/>
                <a:cs typeface="Arial" panose="020B0604020202020204" pitchFamily="34" charset="0"/>
              </a:defRPr>
            </a:lvl1pPr>
          </a:lstStyle>
          <a:p>
            <a:fld id="{16DC0679-7DD4-44FC-8D88-78F6CF41FFFF}" type="slidenum">
              <a:rPr lang="en-US" altLang="en-US" smtClean="0"/>
              <a:pPr/>
              <a:t>‹#›</a:t>
            </a:fld>
            <a:endParaRPr lang="en-US" altLang="en-US"/>
          </a:p>
        </p:txBody>
      </p:sp>
    </p:spTree>
    <p:extLst>
      <p:ext uri="{BB962C8B-B14F-4D97-AF65-F5344CB8AC3E}">
        <p14:creationId xmlns:p14="http://schemas.microsoft.com/office/powerpoint/2010/main" val="82915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1.xml"/><Relationship Id="rId7"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17.xml"/><Relationship Id="rId7" Type="http://schemas.openxmlformats.org/officeDocument/2006/relationships/image" Target="../media/image4.jpe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image" Target="../media/image2.jpeg"/><Relationship Id="rId4" Type="http://schemas.openxmlformats.org/officeDocument/2006/relationships/slideLayout" Target="../slideLayouts/slideLayout23.xml"/><Relationship Id="rId9"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theme" Target="../theme/theme5.xml"/><Relationship Id="rId3" Type="http://schemas.openxmlformats.org/officeDocument/2006/relationships/slideLayout" Target="../slideLayouts/slideLayout29.xml"/><Relationship Id="rId21" Type="http://schemas.openxmlformats.org/officeDocument/2006/relationships/image" Target="../media/image8.png"/><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image" Target="../media/image7.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image" Target="../media/image6.png"/><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595959"/>
                </a:solidFill>
                <a:latin typeface="Gotham Book" pitchFamily="49" charset="0"/>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lumMod val="65000"/>
                    <a:lumOff val="35000"/>
                  </a:schemeClr>
                </a:solidFill>
                <a:latin typeface="Gotham Book"/>
                <a:ea typeface="+mn-ea"/>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595959"/>
                </a:solidFill>
                <a:latin typeface="Gotham Book" pitchFamily="49" charset="0"/>
              </a:defRPr>
            </a:lvl1pPr>
          </a:lstStyle>
          <a:p>
            <a:pPr>
              <a:defRPr/>
            </a:pPr>
            <a:fld id="{2D8AA8CB-78FA-40D2-B315-0A7151278D31}" type="slidenum">
              <a:rPr lang="en-US" smtClean="0"/>
              <a:pPr>
                <a:defRPr/>
              </a:pPr>
              <a:t>‹#›</a:t>
            </a:fld>
            <a:endParaRPr lang="en-US" dirty="0"/>
          </a:p>
        </p:txBody>
      </p:sp>
      <p:pic>
        <p:nvPicPr>
          <p:cNvPr id="1029" name="Picture 10" descr="MSU thinner spear_green RGB.jpg"/>
          <p:cNvPicPr>
            <a:picLocks noChangeAspect="1"/>
          </p:cNvPicPr>
          <p:nvPr/>
        </p:nvPicPr>
        <p:blipFill>
          <a:blip r:embed="rId10" cstate="print"/>
          <a:srcRect/>
          <a:stretch>
            <a:fillRect/>
          </a:stretch>
        </p:blipFill>
        <p:spPr bwMode="auto">
          <a:xfrm>
            <a:off x="457200" y="6253163"/>
            <a:ext cx="8229600" cy="103187"/>
          </a:xfrm>
          <a:prstGeom prst="rect">
            <a:avLst/>
          </a:prstGeom>
          <a:noFill/>
          <a:ln w="9525">
            <a:noFill/>
            <a:miter lim="800000"/>
            <a:headEnd/>
            <a:tailEnd/>
          </a:ln>
        </p:spPr>
      </p:pic>
      <p:pic>
        <p:nvPicPr>
          <p:cNvPr id="1030" name="Picture 11" descr="PP banner wordmark.jpg"/>
          <p:cNvPicPr>
            <a:picLocks noChangeAspect="1"/>
          </p:cNvPicPr>
          <p:nvPr/>
        </p:nvPicPr>
        <p:blipFill>
          <a:blip r:embed="rId11" cstate="print"/>
          <a:srcRect/>
          <a:stretch>
            <a:fillRect/>
          </a:stretch>
        </p:blipFill>
        <p:spPr bwMode="auto">
          <a:xfrm>
            <a:off x="3175" y="0"/>
            <a:ext cx="9140825" cy="6699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9" r:id="rId6"/>
    <p:sldLayoutId id="2147483744" r:id="rId7"/>
    <p:sldLayoutId id="2147483745" r:id="rId8"/>
  </p:sldLayoutIdLst>
  <p:txStyles>
    <p:titleStyle>
      <a:lvl1pPr algn="ctr" defTabSz="457200" rtl="0" eaLnBrk="1" fontAlgn="base" hangingPunct="1">
        <a:spcBef>
          <a:spcPct val="0"/>
        </a:spcBef>
        <a:spcAft>
          <a:spcPct val="0"/>
        </a:spcAft>
        <a:defRPr sz="4400" kern="1200">
          <a:solidFill>
            <a:schemeClr val="tx1"/>
          </a:solidFill>
          <a:latin typeface="Gotham Book"/>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Gotham Book"/>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Gotham Book"/>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Gotham Book"/>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Gotham Book"/>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Gotham Book"/>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595959"/>
                </a:solidFill>
                <a:latin typeface="Arial" panose="020B0604020202020204" pitchFamily="34" charset="0"/>
                <a:ea typeface="ＭＳ Ｐゴシック" pitchFamily="49" charset="-128"/>
                <a:cs typeface="Arial" panose="020B0604020202020204" pitchFamily="34" charset="0"/>
              </a:defRPr>
            </a:lvl1pPr>
          </a:lstStyle>
          <a:p>
            <a:pPr defTabSz="457200">
              <a:defRPr/>
            </a:pPr>
            <a:r>
              <a:rPr lang="en-US"/>
              <a:t>8/17/17</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595959"/>
                </a:solidFill>
                <a:latin typeface="Arial" panose="020B0604020202020204" pitchFamily="34" charset="0"/>
                <a:cs typeface="Arial" panose="020B0604020202020204" pitchFamily="34" charset="0"/>
              </a:defRPr>
            </a:lvl1pPr>
          </a:lstStyle>
          <a:p>
            <a:pPr defTabSz="457200"/>
            <a:fld id="{16DC0679-7DD4-44FC-8D88-78F6CF41FFFF}" type="slidenum">
              <a:rPr lang="en-US" altLang="en-US" smtClean="0">
                <a:ea typeface="ＭＳ Ｐゴシック" panose="020B0600070205080204" pitchFamily="34" charset="-128"/>
              </a:rPr>
              <a:pPr defTabSz="457200"/>
              <a:t>‹#›</a:t>
            </a:fld>
            <a:endParaRPr lang="en-US" altLang="en-US">
              <a:ea typeface="ＭＳ Ｐゴシック" panose="020B0600070205080204" pitchFamily="34" charset="-128"/>
            </a:endParaRPr>
          </a:p>
        </p:txBody>
      </p:sp>
      <p:pic>
        <p:nvPicPr>
          <p:cNvPr id="1029" name="Picture 10" descr="MSU thinner spear_green RGB.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7200" y="6253163"/>
            <a:ext cx="8229600" cy="10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1" descr="PP banner wordmark.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175" y="0"/>
            <a:ext cx="91408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70938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743" r:id="rId6"/>
  </p:sldLayoutIdLst>
  <p:hf hdr="0" ftr="0"/>
  <p:txStyles>
    <p:titleStyle>
      <a:lvl1pPr algn="ctr" defTabSz="457200" rtl="0" eaLnBrk="1" fontAlgn="base" hangingPunct="1">
        <a:spcBef>
          <a:spcPct val="0"/>
        </a:spcBef>
        <a:spcAft>
          <a:spcPct val="0"/>
        </a:spcAft>
        <a:defRPr sz="4400" kern="1200">
          <a:solidFill>
            <a:schemeClr val="tx1"/>
          </a:solidFill>
          <a:latin typeface="Gotham Book"/>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Gotham Book"/>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Gotham Book"/>
          <a:ea typeface="ＭＳ Ｐゴシック"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Gotham Book"/>
          <a:ea typeface="ＭＳ Ｐゴシック"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Gotham Book"/>
          <a:ea typeface="ＭＳ Ｐゴシック"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Gotham Book"/>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595959"/>
                </a:solidFill>
                <a:latin typeface="Arial" panose="020B0604020202020204" pitchFamily="34" charset="0"/>
                <a:ea typeface="ＭＳ Ｐゴシック" pitchFamily="49" charset="-128"/>
                <a:cs typeface="Arial" panose="020B0604020202020204" pitchFamily="34" charset="0"/>
              </a:defRPr>
            </a:lvl1pPr>
          </a:lstStyle>
          <a:p>
            <a:pPr>
              <a:defRPr/>
            </a:pPr>
            <a:r>
              <a:rPr lang="en-US" dirty="0"/>
              <a:t>8/23/18</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595959"/>
                </a:solidFill>
                <a:latin typeface="Arial" panose="020B0604020202020204" pitchFamily="34" charset="0"/>
                <a:cs typeface="Arial" panose="020B0604020202020204" pitchFamily="34" charset="0"/>
              </a:defRPr>
            </a:lvl1pPr>
          </a:lstStyle>
          <a:p>
            <a:fld id="{16DC0679-7DD4-44FC-8D88-78F6CF41FFFF}" type="slidenum">
              <a:rPr lang="en-US" altLang="en-US" smtClean="0"/>
              <a:pPr/>
              <a:t>‹#›</a:t>
            </a:fld>
            <a:endParaRPr lang="en-US" altLang="en-US" dirty="0"/>
          </a:p>
        </p:txBody>
      </p:sp>
      <p:pic>
        <p:nvPicPr>
          <p:cNvPr id="1029" name="Picture 10" descr="MSU thinner spear_green RGB.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 y="6253163"/>
            <a:ext cx="8229600" cy="10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1" descr="PP banner wordmark.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75" y="0"/>
            <a:ext cx="91408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81483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Lst>
  <p:hf hdr="0" ftr="0"/>
  <p:txStyles>
    <p:titleStyle>
      <a:lvl1pPr algn="ctr" defTabSz="457200" rtl="0" eaLnBrk="1" fontAlgn="base" hangingPunct="1">
        <a:spcBef>
          <a:spcPct val="0"/>
        </a:spcBef>
        <a:spcAft>
          <a:spcPct val="0"/>
        </a:spcAft>
        <a:defRPr sz="4400" kern="1200">
          <a:solidFill>
            <a:schemeClr val="tx1"/>
          </a:solidFill>
          <a:latin typeface="Gotham Book"/>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Gotham Book"/>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Gotham Book"/>
          <a:ea typeface="ＭＳ Ｐゴシック"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Gotham Book"/>
          <a:ea typeface="ＭＳ Ｐゴシック" charset="-128"/>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Gotham Book"/>
          <a:ea typeface="ＭＳ Ｐゴシック"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Gotham Book"/>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4"/>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595959"/>
                </a:solidFill>
                <a:latin typeface="Arial" panose="020B0604020202020204" pitchFamily="34" charset="0"/>
                <a:ea typeface="ＭＳ Ｐゴシック" pitchFamily="49" charset="-128"/>
                <a:cs typeface="Arial" panose="020B0604020202020204" pitchFamily="34" charset="0"/>
              </a:defRPr>
            </a:lvl1pPr>
          </a:lstStyle>
          <a:p>
            <a:pPr defTabSz="457189" fontAlgn="base">
              <a:spcBef>
                <a:spcPct val="0"/>
              </a:spcBef>
              <a:spcAft>
                <a:spcPct val="0"/>
              </a:spcAft>
              <a:defRPr/>
            </a:pPr>
            <a:r>
              <a:rPr lang="en-US"/>
              <a:t>8/17/17</a:t>
            </a:r>
            <a:endParaRPr lang="en-US" dirty="0"/>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595959"/>
                </a:solidFill>
                <a:latin typeface="Arial" panose="020B0604020202020204" pitchFamily="34" charset="0"/>
                <a:cs typeface="Arial" panose="020B0604020202020204" pitchFamily="34" charset="0"/>
              </a:defRPr>
            </a:lvl1pPr>
          </a:lstStyle>
          <a:p>
            <a:pPr defTabSz="457189" fontAlgn="base">
              <a:spcBef>
                <a:spcPct val="0"/>
              </a:spcBef>
              <a:spcAft>
                <a:spcPct val="0"/>
              </a:spcAft>
            </a:pPr>
            <a:fld id="{16DC0679-7DD4-44FC-8D88-78F6CF41FFFF}" type="slidenum">
              <a:rPr lang="en-US" altLang="en-US" smtClean="0">
                <a:ea typeface="ＭＳ Ｐゴシック" panose="020B0600070205080204" pitchFamily="34" charset="-128"/>
              </a:rPr>
              <a:pPr defTabSz="457189" fontAlgn="base">
                <a:spcBef>
                  <a:spcPct val="0"/>
                </a:spcBef>
                <a:spcAft>
                  <a:spcPct val="0"/>
                </a:spcAft>
              </a:pPr>
              <a:t>‹#›</a:t>
            </a:fld>
            <a:endParaRPr lang="en-US" altLang="en-US">
              <a:ea typeface="ＭＳ Ｐゴシック" panose="020B0600070205080204" pitchFamily="34" charset="-128"/>
            </a:endParaRPr>
          </a:p>
        </p:txBody>
      </p:sp>
      <p:pic>
        <p:nvPicPr>
          <p:cNvPr id="1029" name="Picture 10" descr="MSU thinner spear_green RGB.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00" y="6253167"/>
            <a:ext cx="8229600" cy="10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11" descr="PP banner wordmark.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177" y="4"/>
            <a:ext cx="914082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205202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Lst>
  <p:hf hdr="0" ftr="0"/>
  <p:txStyles>
    <p:titleStyle>
      <a:lvl1pPr algn="ctr" defTabSz="457189" rtl="0" eaLnBrk="1" fontAlgn="base" hangingPunct="1">
        <a:spcBef>
          <a:spcPct val="0"/>
        </a:spcBef>
        <a:spcAft>
          <a:spcPct val="0"/>
        </a:spcAft>
        <a:defRPr sz="4400" kern="1200">
          <a:solidFill>
            <a:schemeClr val="tx1"/>
          </a:solidFill>
          <a:latin typeface="Gotham Book"/>
          <a:ea typeface="ＭＳ Ｐゴシック" charset="-128"/>
          <a:cs typeface="ＭＳ Ｐゴシック" charset="-128"/>
        </a:defRPr>
      </a:lvl1pPr>
      <a:lvl2pPr algn="ctr" defTabSz="457189"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2pPr>
      <a:lvl3pPr algn="ctr" defTabSz="457189"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3pPr>
      <a:lvl4pPr algn="ctr" defTabSz="457189"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4pPr>
      <a:lvl5pPr algn="ctr" defTabSz="457189"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5pPr>
      <a:lvl6pPr marL="457189" algn="ctr" defTabSz="457189"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6pPr>
      <a:lvl7pPr marL="914377" algn="ctr" defTabSz="457189"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7pPr>
      <a:lvl8pPr marL="1371566" algn="ctr" defTabSz="457189"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8pPr>
      <a:lvl9pPr marL="1828754" algn="ctr" defTabSz="457189" rtl="0" eaLnBrk="1" fontAlgn="base" hangingPunct="1">
        <a:spcBef>
          <a:spcPct val="0"/>
        </a:spcBef>
        <a:spcAft>
          <a:spcPct val="0"/>
        </a:spcAft>
        <a:defRPr sz="4400">
          <a:solidFill>
            <a:schemeClr val="tx1"/>
          </a:solidFill>
          <a:latin typeface="Gotham Book" charset="0"/>
          <a:ea typeface="ＭＳ Ｐゴシック" charset="-128"/>
          <a:cs typeface="ＭＳ Ｐゴシック" charset="-128"/>
        </a:defRPr>
      </a:lvl9pPr>
    </p:titleStyle>
    <p:bodyStyle>
      <a:lvl1pPr marL="342891" indent="-342891" algn="l" defTabSz="457189" rtl="0" eaLnBrk="1" fontAlgn="base" hangingPunct="1">
        <a:spcBef>
          <a:spcPct val="20000"/>
        </a:spcBef>
        <a:spcAft>
          <a:spcPct val="0"/>
        </a:spcAft>
        <a:buFont typeface="Arial" panose="020B0604020202020204" pitchFamily="34" charset="0"/>
        <a:buChar char="•"/>
        <a:defRPr sz="3200" kern="1200">
          <a:solidFill>
            <a:schemeClr val="tx1"/>
          </a:solidFill>
          <a:latin typeface="Gotham Book"/>
          <a:ea typeface="ＭＳ Ｐゴシック" charset="-128"/>
          <a:cs typeface="ＭＳ Ｐゴシック" charset="-128"/>
        </a:defRPr>
      </a:lvl1pPr>
      <a:lvl2pPr marL="742932" indent="-285744" algn="l" defTabSz="457189" rtl="0" eaLnBrk="1" fontAlgn="base" hangingPunct="1">
        <a:spcBef>
          <a:spcPct val="20000"/>
        </a:spcBef>
        <a:spcAft>
          <a:spcPct val="0"/>
        </a:spcAft>
        <a:buFont typeface="Arial" panose="020B0604020202020204" pitchFamily="34" charset="0"/>
        <a:buChar char="–"/>
        <a:defRPr sz="2800" kern="1200">
          <a:solidFill>
            <a:schemeClr val="tx1"/>
          </a:solidFill>
          <a:latin typeface="Gotham Book"/>
          <a:ea typeface="ＭＳ Ｐゴシック" charset="-128"/>
          <a:cs typeface="+mn-cs"/>
        </a:defRPr>
      </a:lvl2pPr>
      <a:lvl3pPr marL="1142971" indent="-228594" algn="l" defTabSz="457189" rtl="0" eaLnBrk="1" fontAlgn="base" hangingPunct="1">
        <a:spcBef>
          <a:spcPct val="20000"/>
        </a:spcBef>
        <a:spcAft>
          <a:spcPct val="0"/>
        </a:spcAft>
        <a:buFont typeface="Arial" panose="020B0604020202020204" pitchFamily="34" charset="0"/>
        <a:buChar char="•"/>
        <a:defRPr sz="2400" kern="1200">
          <a:solidFill>
            <a:schemeClr val="tx1"/>
          </a:solidFill>
          <a:latin typeface="Gotham Book"/>
          <a:ea typeface="ＭＳ Ｐゴシック" charset="-128"/>
          <a:cs typeface="+mn-cs"/>
        </a:defRPr>
      </a:lvl3pPr>
      <a:lvl4pPr marL="1600160" indent="-228594" algn="l" defTabSz="457189" rtl="0" eaLnBrk="1" fontAlgn="base" hangingPunct="1">
        <a:spcBef>
          <a:spcPct val="20000"/>
        </a:spcBef>
        <a:spcAft>
          <a:spcPct val="0"/>
        </a:spcAft>
        <a:buFont typeface="Arial" panose="020B0604020202020204" pitchFamily="34" charset="0"/>
        <a:buChar char="–"/>
        <a:defRPr sz="2000" kern="1200">
          <a:solidFill>
            <a:schemeClr val="tx1"/>
          </a:solidFill>
          <a:latin typeface="Gotham Book"/>
          <a:ea typeface="ＭＳ Ｐゴシック" charset="-128"/>
          <a:cs typeface="+mn-cs"/>
        </a:defRPr>
      </a:lvl4pPr>
      <a:lvl5pPr marL="2057349" indent="-228594" algn="l" defTabSz="457189" rtl="0" eaLnBrk="1" fontAlgn="base" hangingPunct="1">
        <a:spcBef>
          <a:spcPct val="20000"/>
        </a:spcBef>
        <a:spcAft>
          <a:spcPct val="0"/>
        </a:spcAft>
        <a:buFont typeface="Arial" panose="020B0604020202020204" pitchFamily="34" charset="0"/>
        <a:buChar char="»"/>
        <a:defRPr sz="2000" kern="1200">
          <a:solidFill>
            <a:schemeClr val="tx1"/>
          </a:solidFill>
          <a:latin typeface="Gotham Book"/>
          <a:ea typeface="ＭＳ Ｐゴシック" charset="-128"/>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1000">
              <a:schemeClr val="bg2">
                <a:lumMod val="60000"/>
                <a:lumOff val="40000"/>
              </a:schemeClr>
            </a:gs>
            <a:gs pos="100000">
              <a:schemeClr val="bg2">
                <a:lumMod val="40000"/>
                <a:lumOff val="60000"/>
              </a:schemeClr>
            </a:gs>
          </a:gsLst>
          <a:path path="circle">
            <a:fillToRect l="45000" t="65000" r="125000" b="100000"/>
          </a:path>
          <a:tileRect/>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6"/>
            <a:ext cx="302775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8"/>
            <a:ext cx="1141809" cy="2365453"/>
          </a:xfrm>
          <a:prstGeom prst="rect">
            <a:avLst/>
          </a:prstGeom>
        </p:spPr>
      </p:pic>
      <p:sp>
        <p:nvSpPr>
          <p:cNvPr id="16" name="Oval 15"/>
          <p:cNvSpPr/>
          <p:nvPr/>
        </p:nvSpPr>
        <p:spPr>
          <a:xfrm>
            <a:off x="6456759"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5999560" y="1"/>
            <a:ext cx="1202540"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6454408" y="6096000"/>
            <a:ext cx="745301" cy="762000"/>
          </a:xfrm>
          <a:prstGeom prst="rect">
            <a:avLst/>
          </a:prstGeom>
        </p:spPr>
      </p:pic>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584" y="452718"/>
            <a:ext cx="7053542"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484" y="2052919"/>
            <a:ext cx="6709906"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2905" y="1828801"/>
            <a:ext cx="990599" cy="2285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fld id="{4AAD347D-5ACD-4C99-B74B-A9C85AD731AF}" type="datetimeFigureOut">
              <a:rPr lang="en-US" smtClean="0"/>
              <a:t>8/22/2019</a:t>
            </a:fld>
            <a:endParaRPr lang="en-US" dirty="0"/>
          </a:p>
        </p:txBody>
      </p:sp>
      <p:sp>
        <p:nvSpPr>
          <p:cNvPr id="5" name="Footer Placeholder 4"/>
          <p:cNvSpPr>
            <a:spLocks noGrp="1"/>
          </p:cNvSpPr>
          <p:nvPr>
            <p:ph type="ftr" sz="quarter" idx="3"/>
          </p:nvPr>
        </p:nvSpPr>
        <p:spPr>
          <a:xfrm rot="5400000">
            <a:off x="6231206" y="3263398"/>
            <a:ext cx="3859795" cy="2286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7764406" y="295730"/>
            <a:ext cx="628649" cy="767687"/>
          </a:xfrm>
          <a:prstGeom prst="rect">
            <a:avLst/>
          </a:prstGeom>
        </p:spPr>
        <p:txBody>
          <a:bodyPr vert="horz" lIns="91440" tIns="45720" rIns="91440" bIns="45720" rtlCol="0" anchor="b"/>
          <a:lstStyle>
            <a:lvl1pPr algn="ctr">
              <a:defRPr sz="2100" b="0" i="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1709238276"/>
      </p:ext>
    </p:extLst>
  </p:cSld>
  <p:clrMap bg1="dk1" tx1="lt1" bg2="dk2" tx2="lt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Lst>
  <p:hf sldNum="0" hdr="0" ftr="0" dt="0"/>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PollEv.com/msu2018" TargetMode="External"/><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PollEv.com/msu2018"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vp.research.msu.edu/foreign-influence-guidance"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hyperlink" Target="http://exportcontrols.msu.edu/" TargetMode="External"/><Relationship Id="rId2" Type="http://schemas.openxmlformats.org/officeDocument/2006/relationships/hyperlink" Target="mailto:export@msu.edu"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mailto:mattesbr@msu.edu" TargetMode="External"/><Relationship Id="rId3" Type="http://schemas.openxmlformats.org/officeDocument/2006/relationships/hyperlink" Target="mailto:barman@msu.edu" TargetMode="External"/><Relationship Id="rId7" Type="http://schemas.openxmlformats.org/officeDocument/2006/relationships/hyperlink" Target="mailto:cottre36@ehs.msu.edu"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mailto:harris@ehs.msu.edu" TargetMode="External"/><Relationship Id="rId5" Type="http://schemas.openxmlformats.org/officeDocument/2006/relationships/hyperlink" Target="mailto:cherryme@msu.edu" TargetMode="External"/><Relationship Id="rId10" Type="http://schemas.openxmlformats.org/officeDocument/2006/relationships/hyperlink" Target="mailto:fclaire@msu.edu" TargetMode="External"/><Relationship Id="rId4" Type="http://schemas.openxmlformats.org/officeDocument/2006/relationships/hyperlink" Target="mailto:irb@.msu.edu" TargetMode="External"/><Relationship Id="rId9" Type="http://schemas.openxmlformats.org/officeDocument/2006/relationships/hyperlink" Target="mailto:burtkris@msu.edu"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ora.msu.edu/"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rio.msu.edu/"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hyperlink" Target="PollEv.com/msu2018" TargetMode="Externa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www.rio.msu.edu/"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PollEv.com/msu2018"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hyperlink" Target="PollEv.com/msu2018"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hyperlink" Target="PollEv.com/msu2018" TargetMode="Externa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8" Type="http://schemas.openxmlformats.org/officeDocument/2006/relationships/hyperlink" Target="https://www.cga.msu.edu/PL/Portal/1530/OSPProposalTimeline" TargetMode="External"/><Relationship Id="rId3" Type="http://schemas.openxmlformats.org/officeDocument/2006/relationships/hyperlink" Target="https://www.cga.msu.edu/PL/Portal/DocumentViewer.aspx?cga=aQBkAD0AMQAxADIAOQA=" TargetMode="External"/><Relationship Id="rId7" Type="http://schemas.openxmlformats.org/officeDocument/2006/relationships/hyperlink" Target="https://www.cga.msu.edu/PL/Accounting/AE2/AE2.aspx#Detail" TargetMode="External"/><Relationship Id="rId12" Type="http://schemas.openxmlformats.org/officeDocument/2006/relationships/hyperlink" Target="https://www.cga.msu.edu/PL/Portal/DocumentViewer.aspx?cga=aQBkAD0ANAAxADYA" TargetMode="External"/><Relationship Id="rId2" Type="http://schemas.openxmlformats.org/officeDocument/2006/relationships/hyperlink" Target="https://www.cga.msu.edu/PL/Portal/DocumentViewer.aspx?cga=aQBkAD0ANAA2ADIA" TargetMode="External"/><Relationship Id="rId1" Type="http://schemas.openxmlformats.org/officeDocument/2006/relationships/slideLayout" Target="../slideLayouts/slideLayout16.xml"/><Relationship Id="rId6" Type="http://schemas.openxmlformats.org/officeDocument/2006/relationships/hyperlink" Target="https://kc.researchadmin.msu.edu/kcprd/portal.do" TargetMode="External"/><Relationship Id="rId11" Type="http://schemas.openxmlformats.org/officeDocument/2006/relationships/hyperlink" Target="https://www.cga.msu.edu/PL/Portal/SPAMetrics.aspx" TargetMode="External"/><Relationship Id="rId5" Type="http://schemas.openxmlformats.org/officeDocument/2006/relationships/hyperlink" Target="https://www.cga.msu.edu/PL/Portal/155/JoinWithdrawfromSPAOSPCGAListServ" TargetMode="External"/><Relationship Id="rId10" Type="http://schemas.openxmlformats.org/officeDocument/2006/relationships/hyperlink" Target="https://www.cga.msu.edu/PL/Portal/AccountSetup-Modifications.aspx" TargetMode="External"/><Relationship Id="rId4" Type="http://schemas.openxmlformats.org/officeDocument/2006/relationships/hyperlink" Target="https://www.cga.msu.edu/PL/Portal/TrainingVideos.aspx" TargetMode="External"/><Relationship Id="rId9" Type="http://schemas.openxmlformats.org/officeDocument/2006/relationships/hyperlink" Target="https://www.cga.msu.edu/PL/Portal/AwardNegotiation.aspx"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1.xml"/><Relationship Id="rId4" Type="http://schemas.openxmlformats.org/officeDocument/2006/relationships/image" Target="../media/image31.jpg"/></Relationships>
</file>

<file path=ppt/slides/_rels/slide4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6.xml"/><Relationship Id="rId5" Type="http://schemas.openxmlformats.org/officeDocument/2006/relationships/image" Target="../media/image38.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15.xml"/><Relationship Id="rId4" Type="http://schemas.openxmlformats.org/officeDocument/2006/relationships/hyperlink" Target="PollEv.com/msu2018"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0.xml"/><Relationship Id="rId5" Type="http://schemas.openxmlformats.org/officeDocument/2006/relationships/image" Target="../media/image44.png"/><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5.xml"/><Relationship Id="rId1" Type="http://schemas.openxmlformats.org/officeDocument/2006/relationships/slideLayout" Target="../slideLayouts/slideLayout10.xml"/><Relationship Id="rId5" Type="http://schemas.openxmlformats.org/officeDocument/2006/relationships/chart" Target="../charts/chart2.xml"/><Relationship Id="rId4" Type="http://schemas.openxmlformats.org/officeDocument/2006/relationships/chart" Target="../charts/char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36.xml"/><Relationship Id="rId1" Type="http://schemas.openxmlformats.org/officeDocument/2006/relationships/slideLayout" Target="../slideLayouts/slideLayout1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3.png"/></Relationships>
</file>

<file path=ppt/slides/_rels/slide57.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0.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6.png"/><Relationship Id="rId3" Type="http://schemas.openxmlformats.org/officeDocument/2006/relationships/image" Target="../media/image44.png"/><Relationship Id="rId7" Type="http://schemas.openxmlformats.org/officeDocument/2006/relationships/image" Target="../media/image61.png"/><Relationship Id="rId12" Type="http://schemas.openxmlformats.org/officeDocument/2006/relationships/image" Target="../media/image56.png"/><Relationship Id="rId17" Type="http://schemas.openxmlformats.org/officeDocument/2006/relationships/image" Target="../media/image70.png"/><Relationship Id="rId2" Type="http://schemas.openxmlformats.org/officeDocument/2006/relationships/notesSlide" Target="../notesSlides/notesSlide37.xml"/><Relationship Id="rId16" Type="http://schemas.openxmlformats.org/officeDocument/2006/relationships/image" Target="../media/image69.png"/><Relationship Id="rId1" Type="http://schemas.openxmlformats.org/officeDocument/2006/relationships/slideLayout" Target="../slideLayouts/slideLayout10.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8.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7.png"/></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jpeg"/><Relationship Id="rId2" Type="http://schemas.openxmlformats.org/officeDocument/2006/relationships/image" Target="../media/image71.png"/><Relationship Id="rId1" Type="http://schemas.openxmlformats.org/officeDocument/2006/relationships/slideLayout" Target="../slideLayouts/slideLayout10.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s>
</file>

<file path=ppt/slides/_rels/slide6.xml.rels><?xml version="1.0" encoding="UTF-8" standalone="yes"?>
<Relationships xmlns="http://schemas.openxmlformats.org/package/2006/relationships"><Relationship Id="rId3" Type="http://schemas.openxmlformats.org/officeDocument/2006/relationships/hyperlink" Target="https://vp.research.msu.edu/find-funding/msu-funding-opportunitie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vp.research.msu.edu/find-funding"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hyperlink" Target="PollEv.com/msu2018"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vp.research.msu.edu/ilp" TargetMode="External"/><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image" Target="../media/image77.jpe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hyperlink" Target="https://resfacil.msu.edu/" TargetMode="External"/><Relationship Id="rId2" Type="http://schemas.openxmlformats.org/officeDocument/2006/relationships/hyperlink" Target="https://vp.research.msu.edu/find-funding" TargetMode="External"/><Relationship Id="rId1" Type="http://schemas.openxmlformats.org/officeDocument/2006/relationships/slideLayout" Target="../slideLayouts/slideLayout10.xml"/><Relationship Id="rId6" Type="http://schemas.openxmlformats.org/officeDocument/2006/relationships/hyperlink" Target="http://www.espp.msu.edu/research/funding_faculty.php" TargetMode="External"/><Relationship Id="rId5" Type="http://schemas.openxmlformats.org/officeDocument/2006/relationships/hyperlink" Target="http://msu.us7.list-manage.com/subscribe?u=c1df11006a9e3b00235a0ce05&amp;id=d8acbbdb08" TargetMode="External"/><Relationship Id="rId4" Type="http://schemas.openxmlformats.org/officeDocument/2006/relationships/hyperlink" Target="http://libguides.lib.msu.edu/grants"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www.lib.msu.edu/contact/subjectlibrarian/" TargetMode="External"/><Relationship Id="rId1" Type="http://schemas.openxmlformats.org/officeDocument/2006/relationships/slideLayout" Target="../slideLayouts/slideLayout28.xml"/></Relationships>
</file>

<file path=ppt/slides/_rels/slide66.xml.rels><?xml version="1.0" encoding="UTF-8" standalone="yes"?>
<Relationships xmlns="http://schemas.openxmlformats.org/package/2006/relationships"><Relationship Id="rId3" Type="http://schemas.openxmlformats.org/officeDocument/2006/relationships/hyperlink" Target="https://copyright.lib.msu.edu/" TargetMode="External"/><Relationship Id="rId2" Type="http://schemas.openxmlformats.org/officeDocument/2006/relationships/hyperlink" Target="http://www.lib.msu.edu/rdmg/" TargetMode="External"/><Relationship Id="rId1" Type="http://schemas.openxmlformats.org/officeDocument/2006/relationships/slideLayout" Target="../slideLayouts/slideLayout28.xml"/><Relationship Id="rId5" Type="http://schemas.openxmlformats.org/officeDocument/2006/relationships/image" Target="../media/image78.png"/><Relationship Id="rId4" Type="http://schemas.openxmlformats.org/officeDocument/2006/relationships/hyperlink" Target="http://libguides.lib.msu.edu/grants"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bookings.lib.msu.edu/calendar/events/?cid=3079&amp;t=d&amp;d=0000-00-00&amp;cal%5b%5d=3079" TargetMode="External"/><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3" Type="http://schemas.openxmlformats.org/officeDocument/2006/relationships/hyperlink" Target="https://www.youtube.com/watch?v=cFfPfFfYb_s" TargetMode="External"/><Relationship Id="rId2" Type="http://schemas.openxmlformats.org/officeDocument/2006/relationships/hyperlink" Target="http://digitalscholarshiplab.msu.edu/" TargetMode="External"/><Relationship Id="rId1" Type="http://schemas.openxmlformats.org/officeDocument/2006/relationships/slideLayout" Target="../slideLayouts/slideLayout28.xml"/><Relationship Id="rId6" Type="http://schemas.openxmlformats.org/officeDocument/2006/relationships/image" Target="../media/image78.png"/><Relationship Id="rId5" Type="http://schemas.openxmlformats.org/officeDocument/2006/relationships/hyperlink" Target="http://digitalscholarshiplab.msu.edu/using-the-lab/lab-technology/" TargetMode="External"/><Relationship Id="rId4" Type="http://schemas.openxmlformats.org/officeDocument/2006/relationships/hyperlink" Target="https://msutoday.msu.edu/360/2018/360-degree-lab/"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lib.msu.edu/makecentral/3DPrinting/" TargetMode="External"/><Relationship Id="rId2" Type="http://schemas.openxmlformats.org/officeDocument/2006/relationships/hyperlink" Target="https://lib.msu.edu/makerspace/" TargetMode="External"/><Relationship Id="rId1" Type="http://schemas.openxmlformats.org/officeDocument/2006/relationships/slideLayout" Target="../slideLayouts/slideLayout28.xml"/><Relationship Id="rId5" Type="http://schemas.openxmlformats.org/officeDocument/2006/relationships/image" Target="../media/image78.png"/><Relationship Id="rId4" Type="http://schemas.openxmlformats.org/officeDocument/2006/relationships/hyperlink" Target="https://lib.msu.edu/makecentral/borrow/"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PollEv.com/msu2018" TargetMode="External"/><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hyperlink" Target="https://vp.research.msu.edu/proposal-service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hyperlink" Target="https://vp.research.msu.edu/events" TargetMode="External"/></Relationships>
</file>

<file path=ppt/slides/_rels/slide9.xml.rels><?xml version="1.0" encoding="UTF-8" standalone="yes"?>
<Relationships xmlns="http://schemas.openxmlformats.org/package/2006/relationships"><Relationship Id="rId2" Type="http://schemas.openxmlformats.org/officeDocument/2006/relationships/hyperlink" Target="https://vp.research.msu.edu/"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696" y="2491567"/>
            <a:ext cx="8229600" cy="480233"/>
          </a:xfrm>
        </p:spPr>
        <p:txBody>
          <a:bodyPr>
            <a:noAutofit/>
          </a:bodyPr>
          <a:lstStyle/>
          <a:p>
            <a:pPr algn="ctr"/>
            <a:r>
              <a:rPr lang="en-US" b="1" dirty="0">
                <a:latin typeface="Arial Black" panose="020B0A04020102020204" pitchFamily="34" charset="0"/>
              </a:rPr>
              <a:t>Welcome to New Faculty </a:t>
            </a:r>
            <a:br>
              <a:rPr lang="en-US" b="1" dirty="0">
                <a:latin typeface="Arial Black" panose="020B0A04020102020204" pitchFamily="34" charset="0"/>
              </a:rPr>
            </a:br>
            <a:r>
              <a:rPr lang="en-US" b="1" dirty="0">
                <a:latin typeface="Arial Black" panose="020B0A04020102020204" pitchFamily="34" charset="0"/>
              </a:rPr>
              <a:t>Research Orientation</a:t>
            </a:r>
          </a:p>
        </p:txBody>
      </p:sp>
      <p:sp>
        <p:nvSpPr>
          <p:cNvPr id="3" name="Content Placeholder 2"/>
          <p:cNvSpPr>
            <a:spLocks noGrp="1"/>
          </p:cNvSpPr>
          <p:nvPr>
            <p:ph idx="1"/>
          </p:nvPr>
        </p:nvSpPr>
        <p:spPr>
          <a:xfrm>
            <a:off x="252920" y="3886200"/>
            <a:ext cx="8311376" cy="4458789"/>
          </a:xfrm>
        </p:spPr>
        <p:txBody>
          <a:bodyPr/>
          <a:lstStyle/>
          <a:p>
            <a:pPr marL="0" indent="0" algn="ctr">
              <a:buNone/>
            </a:pPr>
            <a:r>
              <a:rPr lang="en-US" dirty="0">
                <a:latin typeface="Arial" panose="020B0604020202020204" pitchFamily="34" charset="0"/>
                <a:cs typeface="Arial" panose="020B0604020202020204" pitchFamily="34" charset="0"/>
              </a:rPr>
              <a:t>Presentations can be found online at</a:t>
            </a:r>
          </a:p>
          <a:p>
            <a:pPr marL="0" indent="0" algn="ctr">
              <a:buNone/>
            </a:pPr>
            <a:r>
              <a:rPr lang="en-US" sz="2400" dirty="0">
                <a:latin typeface="Arial" panose="020B0604020202020204" pitchFamily="34" charset="0"/>
                <a:cs typeface="Arial" panose="020B0604020202020204" pitchFamily="34" charset="0"/>
              </a:rPr>
              <a:t>vp.research.msu.edu/NFRO</a:t>
            </a:r>
          </a:p>
          <a:p>
            <a:pPr marL="0" indent="0" algn="ctr">
              <a:buNone/>
            </a:pPr>
            <a:r>
              <a:rPr lang="en-US" sz="2600" dirty="0">
                <a:solidFill>
                  <a:schemeClr val="tx1"/>
                </a:solidFill>
                <a:latin typeface="Arial" panose="020B0604020202020204" pitchFamily="34" charset="0"/>
                <a:cs typeface="Arial" panose="020B0604020202020204" pitchFamily="34" charset="0"/>
              </a:rPr>
              <a:t>Ask questions in person, with notecards, or online at: </a:t>
            </a:r>
          </a:p>
          <a:p>
            <a:pPr marL="457200" lvl="1" indent="0" algn="ctr">
              <a:buNone/>
            </a:pPr>
            <a:r>
              <a:rPr lang="en-US" u="sng" dirty="0">
                <a:latin typeface="Arial" panose="020B0604020202020204" pitchFamily="34" charset="0"/>
                <a:cs typeface="Arial" panose="020B0604020202020204" pitchFamily="34" charset="0"/>
                <a:hlinkClick r:id="rId3" action="ppaction://hlinkfile"/>
              </a:rPr>
              <a:t>PollEv.com/msu2019</a:t>
            </a:r>
            <a:endParaRPr lang="en-US" u="sng" dirty="0">
              <a:latin typeface="Arial" panose="020B0604020202020204" pitchFamily="34" charset="0"/>
              <a:cs typeface="Arial" panose="020B0604020202020204" pitchFamily="34" charset="0"/>
            </a:endParaRPr>
          </a:p>
          <a:p>
            <a:pPr marL="457200" lvl="1" indent="0" algn="ctr">
              <a:buNone/>
            </a:pPr>
            <a:endParaRPr lang="en-US" dirty="0">
              <a:solidFill>
                <a:srgbClr val="FF0000"/>
              </a:solidFill>
              <a:latin typeface="Arial" panose="020B0604020202020204" pitchFamily="34" charset="0"/>
              <a:cs typeface="Arial" panose="020B0604020202020204" pitchFamily="34" charset="0"/>
            </a:endParaRPr>
          </a:p>
        </p:txBody>
      </p:sp>
      <p:pic>
        <p:nvPicPr>
          <p:cNvPr id="6" name="Picture 5">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09598"/>
            <a:ext cx="9182100" cy="1714237"/>
          </a:xfrm>
          <a:prstGeom prst="rect">
            <a:avLst/>
          </a:prstGeom>
        </p:spPr>
      </p:pic>
    </p:spTree>
    <p:extLst>
      <p:ext uri="{BB962C8B-B14F-4D97-AF65-F5344CB8AC3E}">
        <p14:creationId xmlns:p14="http://schemas.microsoft.com/office/powerpoint/2010/main" val="3331648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8" y="838200"/>
            <a:ext cx="8829446" cy="781320"/>
          </a:xfrm>
          <a:ln>
            <a:noFill/>
          </a:ln>
          <a:effectLst>
            <a:outerShdw blurRad="50800" dist="38100" dir="2700000" algn="tl" rotWithShape="0">
              <a:prstClr val="black">
                <a:alpha val="40000"/>
              </a:prstClr>
            </a:outerShdw>
          </a:effectLst>
        </p:spPr>
        <p:txBody>
          <a:bodyPr>
            <a:noAutofit/>
          </a:bodyPr>
          <a:lstStyle/>
          <a:p>
            <a:pPr algn="ctr"/>
            <a:r>
              <a:rPr lang="en-US" sz="2200" b="0" dirty="0">
                <a:effectLst/>
                <a:latin typeface="Arial Black" panose="020B0A04020102020204" pitchFamily="34" charset="0"/>
              </a:rPr>
              <a:t>New Faculty Research Orientation</a:t>
            </a:r>
            <a:br>
              <a:rPr lang="en-US" sz="2200" b="0" dirty="0">
                <a:effectLst/>
                <a:latin typeface="Arial Rounded MT Bold" panose="020F0704030504030204" pitchFamily="34" charset="0"/>
              </a:rPr>
            </a:br>
            <a:endParaRPr lang="en-US" sz="2200" b="0" dirty="0">
              <a:effectLst/>
              <a:latin typeface="Arial Rounded MT Bold" panose="020F0704030504030204" pitchFamily="34" charset="0"/>
            </a:endParaRPr>
          </a:p>
        </p:txBody>
      </p:sp>
      <p:sp>
        <p:nvSpPr>
          <p:cNvPr id="3" name="Subtitle 2"/>
          <p:cNvSpPr>
            <a:spLocks noGrp="1"/>
          </p:cNvSpPr>
          <p:nvPr>
            <p:ph type="subTitle" idx="1"/>
          </p:nvPr>
        </p:nvSpPr>
        <p:spPr>
          <a:xfrm>
            <a:off x="678873" y="4876800"/>
            <a:ext cx="7800819" cy="1031675"/>
          </a:xfrm>
        </p:spPr>
        <p:txBody>
          <a:bodyPr>
            <a:noAutofit/>
          </a:bodyPr>
          <a:lstStyle/>
          <a:p>
            <a:pPr algn="ctr"/>
            <a:r>
              <a:rPr lang="en-US" sz="1600" b="1" dirty="0">
                <a:solidFill>
                  <a:srgbClr val="18453B"/>
                </a:solidFill>
                <a:latin typeface="Arial" panose="020B0604020202020204" pitchFamily="34" charset="0"/>
                <a:cs typeface="Arial" panose="020B0604020202020204" pitchFamily="34" charset="0"/>
              </a:rPr>
              <a:t>Paul Hunt</a:t>
            </a:r>
            <a:r>
              <a:rPr lang="en-US" sz="1600" dirty="0">
                <a:solidFill>
                  <a:srgbClr val="18453B"/>
                </a:solidFill>
                <a:latin typeface="Arial" panose="020B0604020202020204" pitchFamily="34" charset="0"/>
                <a:cs typeface="Arial" panose="020B0604020202020204" pitchFamily="34" charset="0"/>
              </a:rPr>
              <a:t>,</a:t>
            </a:r>
            <a:r>
              <a:rPr lang="en-US" sz="1600" b="1" dirty="0">
                <a:solidFill>
                  <a:srgbClr val="18453B"/>
                </a:solidFill>
                <a:latin typeface="Arial" panose="020B0604020202020204" pitchFamily="34" charset="0"/>
                <a:cs typeface="Arial" panose="020B0604020202020204" pitchFamily="34" charset="0"/>
              </a:rPr>
              <a:t> </a:t>
            </a:r>
            <a:r>
              <a:rPr lang="en-US" sz="1600" dirty="0">
                <a:solidFill>
                  <a:srgbClr val="18453B"/>
                </a:solidFill>
                <a:latin typeface="Arial" panose="020B0604020202020204" pitchFamily="34" charset="0"/>
                <a:cs typeface="Arial" panose="020B0604020202020204" pitchFamily="34" charset="0"/>
              </a:rPr>
              <a:t>Senior Associate Vice President for Research &amp; Innovation</a:t>
            </a:r>
          </a:p>
          <a:p>
            <a:pPr algn="ctr"/>
            <a:r>
              <a:rPr lang="en-US" sz="1600" b="1" dirty="0">
                <a:solidFill>
                  <a:srgbClr val="18453B"/>
                </a:solidFill>
                <a:latin typeface="Arial" panose="020B0604020202020204" pitchFamily="34" charset="0"/>
                <a:cs typeface="Arial" panose="020B0604020202020204" pitchFamily="34" charset="0"/>
              </a:rPr>
              <a:t>James Pivarnik</a:t>
            </a:r>
            <a:r>
              <a:rPr lang="en-US" sz="1600" dirty="0">
                <a:solidFill>
                  <a:srgbClr val="18453B"/>
                </a:solidFill>
                <a:latin typeface="Arial" panose="020B0604020202020204" pitchFamily="34" charset="0"/>
                <a:cs typeface="Arial" panose="020B0604020202020204" pitchFamily="34" charset="0"/>
              </a:rPr>
              <a:t>,</a:t>
            </a:r>
            <a:r>
              <a:rPr lang="en-US" sz="1600" b="1" dirty="0">
                <a:solidFill>
                  <a:srgbClr val="18453B"/>
                </a:solidFill>
                <a:latin typeface="Arial" panose="020B0604020202020204" pitchFamily="34" charset="0"/>
                <a:cs typeface="Arial" panose="020B0604020202020204" pitchFamily="34" charset="0"/>
              </a:rPr>
              <a:t> </a:t>
            </a:r>
            <a:r>
              <a:rPr lang="en-US" sz="1600" dirty="0">
                <a:solidFill>
                  <a:srgbClr val="18453B"/>
                </a:solidFill>
                <a:latin typeface="Arial" panose="020B0604020202020204" pitchFamily="34" charset="0"/>
                <a:cs typeface="Arial" panose="020B0604020202020204" pitchFamily="34" charset="0"/>
              </a:rPr>
              <a:t>Research Integrity Officer</a:t>
            </a:r>
          </a:p>
        </p:txBody>
      </p:sp>
      <p:pic>
        <p:nvPicPr>
          <p:cNvPr id="6" name="Picture 5" descr="MSU Sig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2209800"/>
            <a:ext cx="3702818" cy="2383691"/>
          </a:xfrm>
          <a:prstGeom prst="rect">
            <a:avLst/>
          </a:prstGeom>
        </p:spPr>
      </p:pic>
      <p:sp>
        <p:nvSpPr>
          <p:cNvPr id="5" name="TextBox 4"/>
          <p:cNvSpPr txBox="1"/>
          <p:nvPr/>
        </p:nvSpPr>
        <p:spPr>
          <a:xfrm>
            <a:off x="1324051" y="1603307"/>
            <a:ext cx="6400800" cy="446276"/>
          </a:xfrm>
          <a:prstGeom prst="rect">
            <a:avLst/>
          </a:prstGeom>
          <a:noFill/>
          <a:ln>
            <a:noFill/>
          </a:ln>
        </p:spPr>
        <p:txBody>
          <a:bodyPr wrap="square" rtlCol="0">
            <a:spAutoFit/>
          </a:bodyPr>
          <a:lstStyle/>
          <a:p>
            <a:pPr algn="ctr"/>
            <a:r>
              <a:rPr lang="en-US" sz="2300" dirty="0">
                <a:solidFill>
                  <a:srgbClr val="18453B"/>
                </a:solidFill>
                <a:latin typeface="Arial Black" panose="020B0A04020102020204" pitchFamily="34" charset="0"/>
                <a:ea typeface="ＭＳ Ｐゴシック" charset="-128"/>
                <a:cs typeface="Gotham-Bold"/>
              </a:rPr>
              <a:t>Research Policies and Compliance</a:t>
            </a:r>
          </a:p>
        </p:txBody>
      </p:sp>
      <p:sp>
        <p:nvSpPr>
          <p:cNvPr id="4" name="Date Placeholder 3"/>
          <p:cNvSpPr>
            <a:spLocks noGrp="1"/>
          </p:cNvSpPr>
          <p:nvPr>
            <p:ph type="dt" sz="half" idx="4294967295"/>
          </p:nvPr>
        </p:nvSpPr>
        <p:spPr>
          <a:xfrm>
            <a:off x="457200" y="6481954"/>
            <a:ext cx="4724400" cy="365125"/>
          </a:xfrm>
        </p:spPr>
        <p:txBody>
          <a:bodyPr/>
          <a:lstStyle/>
          <a:p>
            <a:pPr>
              <a:defRPr/>
            </a:pPr>
            <a:r>
              <a:rPr lang="en-US" sz="1800" dirty="0">
                <a:latin typeface="Arial" panose="020B0604020202020204" pitchFamily="34" charset="0"/>
                <a:cs typeface="Arial" panose="020B0604020202020204" pitchFamily="34" charset="0"/>
              </a:rPr>
              <a:t>Questions: </a:t>
            </a:r>
            <a:r>
              <a:rPr lang="en-US" sz="1800" u="sng" dirty="0">
                <a:latin typeface="Arial" panose="020B0604020202020204" pitchFamily="34" charset="0"/>
                <a:cs typeface="Arial" panose="020B0604020202020204" pitchFamily="34" charset="0"/>
                <a:hlinkClick r:id="rId4" action="ppaction://hlinkfile"/>
              </a:rPr>
              <a:t>PollEv.com/</a:t>
            </a:r>
            <a:r>
              <a:rPr lang="en-US" sz="1800" u="sng" dirty="0">
                <a:latin typeface="Arial" panose="020B0604020202020204" pitchFamily="34" charset="0"/>
                <a:cs typeface="Arial" panose="020B0604020202020204" pitchFamily="34" charset="0"/>
              </a:rPr>
              <a:t>msu2019</a:t>
            </a:r>
            <a:endParaRPr lang="en-US" sz="1800" dirty="0">
              <a:solidFill>
                <a:srgbClr val="FF0000"/>
              </a:solidFill>
              <a:latin typeface="Arial" panose="020B0604020202020204" pitchFamily="34" charset="0"/>
              <a:cs typeface="Arial" panose="020B0604020202020204" pitchFamily="34" charset="0"/>
            </a:endParaRPr>
          </a:p>
          <a:p>
            <a:pPr>
              <a:defRPr/>
            </a:pPr>
            <a:r>
              <a:rPr lang="en-US" sz="1800" dirty="0"/>
              <a:t> </a:t>
            </a:r>
          </a:p>
        </p:txBody>
      </p:sp>
    </p:spTree>
    <p:extLst>
      <p:ext uri="{BB962C8B-B14F-4D97-AF65-F5344CB8AC3E}">
        <p14:creationId xmlns:p14="http://schemas.microsoft.com/office/powerpoint/2010/main" val="290165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2800" b="1" dirty="0">
                <a:latin typeface="Arial Black" charset="0"/>
                <a:ea typeface="ＭＳ Ｐゴシック" charset="0"/>
                <a:cs typeface="ＭＳ Ｐゴシック" charset="0"/>
              </a:rPr>
              <a:t>Export Control - Definition</a:t>
            </a:r>
          </a:p>
        </p:txBody>
      </p:sp>
      <p:sp>
        <p:nvSpPr>
          <p:cNvPr id="3" name="Content Placeholder 2"/>
          <p:cNvSpPr>
            <a:spLocks noGrp="1"/>
          </p:cNvSpPr>
          <p:nvPr>
            <p:ph idx="1"/>
          </p:nvPr>
        </p:nvSpPr>
        <p:spPr>
          <a:xfrm>
            <a:off x="593066" y="1974371"/>
            <a:ext cx="8229600" cy="2914650"/>
          </a:xfrm>
        </p:spPr>
        <p:txBody>
          <a:bodyPr/>
          <a:lstStyle/>
          <a:p>
            <a:pPr>
              <a:spcBef>
                <a:spcPts val="600"/>
              </a:spcBef>
            </a:pPr>
            <a:r>
              <a:rPr lang="en-US" sz="2000" dirty="0">
                <a:latin typeface="+mn-lt"/>
              </a:rPr>
              <a:t>A group of constantly changing laws and regulations that restrict ability to freely send or share certain goods, technology or information outside the U.S. or with non-U.S. nationals inside the U.S. – “deemed exports”.</a:t>
            </a:r>
          </a:p>
          <a:p>
            <a:pPr>
              <a:spcBef>
                <a:spcPts val="600"/>
              </a:spcBef>
            </a:pPr>
            <a:r>
              <a:rPr lang="en-US" sz="2000" dirty="0">
                <a:latin typeface="+mn-lt"/>
              </a:rPr>
              <a:t>These laws are intended to promote U.S. national security and other policy goals and they have broad extra-territorial reach.</a:t>
            </a:r>
          </a:p>
          <a:p>
            <a:pPr>
              <a:spcBef>
                <a:spcPts val="600"/>
              </a:spcBef>
            </a:pPr>
            <a:r>
              <a:rPr lang="en-US" sz="2000" dirty="0">
                <a:latin typeface="+mn-lt"/>
              </a:rPr>
              <a:t>ITAR controlled technology is restricted to U.S. citizens and permanent residents.  EAR technology varies by specific citizenship.</a:t>
            </a:r>
          </a:p>
          <a:p>
            <a:pPr>
              <a:spcBef>
                <a:spcPts val="600"/>
              </a:spcBef>
            </a:pPr>
            <a:r>
              <a:rPr lang="en-US" sz="2000" dirty="0">
                <a:latin typeface="+mn-lt"/>
              </a:rPr>
              <a:t>Violations carry significant penalties and fines, including both University and individual liability.</a:t>
            </a:r>
          </a:p>
          <a:p>
            <a:endParaRPr lang="en-US" sz="1800" dirty="0"/>
          </a:p>
        </p:txBody>
      </p:sp>
    </p:spTree>
    <p:extLst>
      <p:ext uri="{BB962C8B-B14F-4D97-AF65-F5344CB8AC3E}">
        <p14:creationId xmlns:p14="http://schemas.microsoft.com/office/powerpoint/2010/main" val="1125863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914400" y="2114551"/>
            <a:ext cx="7543800" cy="297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90000"/>
              </a:lnSpc>
              <a:spcBef>
                <a:spcPct val="20000"/>
              </a:spcBef>
              <a:buFont typeface="Wingdings" charset="0"/>
              <a:buAutoNum type="arabicPeriod"/>
            </a:pPr>
            <a:r>
              <a:rPr lang="en-US" altLang="ja-JP" sz="2200" dirty="0">
                <a:latin typeface="Calibri" charset="0"/>
              </a:rPr>
              <a:t> </a:t>
            </a:r>
            <a:r>
              <a:rPr lang="ja-JP" altLang="en-US" sz="2200" dirty="0"/>
              <a:t>“</a:t>
            </a:r>
            <a:r>
              <a:rPr lang="en-US" altLang="ja-JP" sz="2200" dirty="0"/>
              <a:t>Fundamental research</a:t>
            </a:r>
            <a:r>
              <a:rPr lang="ja-JP" altLang="en-US" sz="2200" dirty="0"/>
              <a:t>”</a:t>
            </a:r>
            <a:r>
              <a:rPr lang="en-US" altLang="ja-JP" sz="2200" dirty="0"/>
              <a:t> on a U.S. university campus is usually excluded from export controls under ITAR (military) and EAR (dual use) provisions. Open publication is key.</a:t>
            </a:r>
          </a:p>
          <a:p>
            <a:pPr>
              <a:lnSpc>
                <a:spcPct val="90000"/>
              </a:lnSpc>
              <a:spcBef>
                <a:spcPct val="20000"/>
              </a:spcBef>
              <a:buFont typeface="Wingdings" charset="0"/>
              <a:buAutoNum type="arabicPeriod"/>
            </a:pPr>
            <a:endParaRPr lang="en-US" altLang="ja-JP" sz="2200" dirty="0"/>
          </a:p>
          <a:p>
            <a:pPr>
              <a:lnSpc>
                <a:spcPct val="90000"/>
              </a:lnSpc>
              <a:spcBef>
                <a:spcPct val="20000"/>
              </a:spcBef>
              <a:buFont typeface="Wingdings" charset="0"/>
              <a:buAutoNum type="arabicPeriod"/>
            </a:pPr>
            <a:r>
              <a:rPr lang="en-US" sz="2200" dirty="0"/>
              <a:t> The </a:t>
            </a:r>
            <a:r>
              <a:rPr lang="ja-JP" altLang="en-US" sz="2200" dirty="0"/>
              <a:t>“</a:t>
            </a:r>
            <a:r>
              <a:rPr lang="en-US" altLang="ja-JP" sz="2200" dirty="0"/>
              <a:t>Fundamental Research Exclusion</a:t>
            </a:r>
            <a:r>
              <a:rPr lang="ja-JP" altLang="en-US" sz="2200" dirty="0"/>
              <a:t>”</a:t>
            </a:r>
            <a:r>
              <a:rPr lang="en-US" altLang="ja-JP" sz="2200" dirty="0"/>
              <a:t> is lost for:</a:t>
            </a:r>
          </a:p>
          <a:p>
            <a:pPr lvl="1">
              <a:lnSpc>
                <a:spcPct val="90000"/>
              </a:lnSpc>
              <a:spcBef>
                <a:spcPct val="20000"/>
              </a:spcBef>
              <a:buFont typeface="Calibri" charset="0"/>
              <a:buAutoNum type="alphaLcPeriod"/>
            </a:pPr>
            <a:r>
              <a:rPr lang="en-US" dirty="0"/>
              <a:t> Encryption;</a:t>
            </a:r>
          </a:p>
          <a:p>
            <a:pPr lvl="1">
              <a:lnSpc>
                <a:spcPct val="90000"/>
              </a:lnSpc>
              <a:spcBef>
                <a:spcPct val="20000"/>
              </a:spcBef>
              <a:buFont typeface="Calibri" charset="0"/>
              <a:buAutoNum type="alphaLcPeriod"/>
            </a:pPr>
            <a:r>
              <a:rPr lang="en-US" dirty="0"/>
              <a:t> If </a:t>
            </a:r>
            <a:r>
              <a:rPr lang="en-US" b="1" dirty="0">
                <a:solidFill>
                  <a:srgbClr val="C00000"/>
                </a:solidFill>
              </a:rPr>
              <a:t>publication or citizenship restrictions</a:t>
            </a:r>
            <a:r>
              <a:rPr lang="en-US" dirty="0"/>
              <a:t> apply;</a:t>
            </a:r>
          </a:p>
          <a:p>
            <a:pPr lvl="1">
              <a:lnSpc>
                <a:spcPct val="90000"/>
              </a:lnSpc>
              <a:spcBef>
                <a:spcPct val="20000"/>
              </a:spcBef>
              <a:buFont typeface="Calibri" charset="0"/>
              <a:buAutoNum type="alphaLcPeriod"/>
            </a:pPr>
            <a:r>
              <a:rPr lang="en-US" dirty="0"/>
              <a:t> In-bound controlled data or equipment;</a:t>
            </a:r>
          </a:p>
          <a:p>
            <a:pPr lvl="1">
              <a:lnSpc>
                <a:spcPct val="90000"/>
              </a:lnSpc>
              <a:spcBef>
                <a:spcPct val="20000"/>
              </a:spcBef>
              <a:buFont typeface="Calibri" charset="0"/>
              <a:buAutoNum type="alphaLcPeriod"/>
            </a:pPr>
            <a:r>
              <a:rPr lang="en-US" dirty="0"/>
              <a:t> For contracted prototypes or defense services.</a:t>
            </a:r>
          </a:p>
        </p:txBody>
      </p:sp>
      <p:sp>
        <p:nvSpPr>
          <p:cNvPr id="3" name="Title 2"/>
          <p:cNvSpPr>
            <a:spLocks noGrp="1"/>
          </p:cNvSpPr>
          <p:nvPr>
            <p:ph type="title"/>
          </p:nvPr>
        </p:nvSpPr>
        <p:spPr/>
        <p:txBody>
          <a:bodyPr>
            <a:normAutofit fontScale="90000"/>
          </a:bodyPr>
          <a:lstStyle/>
          <a:p>
            <a:r>
              <a:rPr lang="en-US" sz="2800" b="1" dirty="0">
                <a:latin typeface="Arial Black" charset="0"/>
              </a:rPr>
              <a:t>Export Control – Fundamental Research</a:t>
            </a:r>
            <a:br>
              <a:rPr lang="en-US" sz="2800" dirty="0"/>
            </a:br>
            <a:endParaRPr lang="en-US" sz="2800" dirty="0"/>
          </a:p>
        </p:txBody>
      </p:sp>
    </p:spTree>
    <p:extLst>
      <p:ext uri="{BB962C8B-B14F-4D97-AF65-F5344CB8AC3E}">
        <p14:creationId xmlns:p14="http://schemas.microsoft.com/office/powerpoint/2010/main" val="1244638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95400" y="1828800"/>
            <a:ext cx="6381750" cy="4693593"/>
          </a:xfrm>
          <a:prstGeom prst="rect">
            <a:avLst/>
          </a:prstGeom>
        </p:spPr>
        <p:txBody>
          <a:bodyPr wrap="square">
            <a:spAutoFit/>
          </a:bodyPr>
          <a:lstStyle/>
          <a:p>
            <a:pPr>
              <a:defRPr/>
            </a:pPr>
            <a:r>
              <a:rPr lang="en-US" sz="2100" b="1" dirty="0">
                <a:solidFill>
                  <a:srgbClr val="FF0000"/>
                </a:solidFill>
              </a:rPr>
              <a:t>E.g., U.S. Treasury’s “Specially Designated Nationals” list and Trade Sanctions imply:</a:t>
            </a:r>
          </a:p>
          <a:p>
            <a:pPr>
              <a:defRPr/>
            </a:pPr>
            <a:endParaRPr lang="en-US" sz="2100" b="1" dirty="0">
              <a:solidFill>
                <a:srgbClr val="FF0000"/>
              </a:solidFill>
            </a:endParaRPr>
          </a:p>
          <a:p>
            <a:pPr marL="257175" indent="-257175">
              <a:buFont typeface="Wingdings" charset="2"/>
              <a:buChar char="§"/>
              <a:defRPr/>
            </a:pPr>
            <a:r>
              <a:rPr lang="en-US" sz="2000" b="1" dirty="0"/>
              <a:t>MSU USAID project participants must be careful with projects – e.g., in Afghanistan, Mali, and Sudan.</a:t>
            </a:r>
          </a:p>
          <a:p>
            <a:pPr>
              <a:defRPr/>
            </a:pPr>
            <a:endParaRPr lang="en-US" sz="2000" b="1" dirty="0">
              <a:solidFill>
                <a:srgbClr val="FF0000"/>
              </a:solidFill>
            </a:endParaRPr>
          </a:p>
          <a:p>
            <a:pPr marL="257175" indent="-257175">
              <a:buFont typeface="Wingdings" charset="2"/>
              <a:buChar char="§"/>
              <a:defRPr/>
            </a:pPr>
            <a:r>
              <a:rPr lang="en-US" sz="2000" b="1" dirty="0"/>
              <a:t>MSU Dubai – e.g., avoid Bank Melli (Iran gov’t link).</a:t>
            </a:r>
          </a:p>
          <a:p>
            <a:pPr marL="257175" indent="-257175">
              <a:buFont typeface="Wingdings" charset="2"/>
              <a:buChar char="§"/>
              <a:defRPr/>
            </a:pPr>
            <a:endParaRPr lang="en-US" sz="2000" b="1" dirty="0"/>
          </a:p>
          <a:p>
            <a:pPr marL="257175" indent="-257175">
              <a:buFont typeface="Wingdings" charset="2"/>
              <a:buChar char="§"/>
              <a:defRPr/>
            </a:pPr>
            <a:r>
              <a:rPr lang="en-US" sz="2000" b="1" dirty="0"/>
              <a:t>MSU Colleges of Music and Osteopathic Medicine, Libraries, and Alumni Association – participants must be careful during Cuba visits.</a:t>
            </a:r>
          </a:p>
          <a:p>
            <a:pPr>
              <a:defRPr/>
            </a:pPr>
            <a:endParaRPr lang="en-US" b="1" dirty="0"/>
          </a:p>
          <a:p>
            <a:pPr>
              <a:defRPr/>
            </a:pPr>
            <a:endParaRPr lang="en-US" b="1" dirty="0"/>
          </a:p>
        </p:txBody>
      </p:sp>
      <p:sp>
        <p:nvSpPr>
          <p:cNvPr id="2" name="Title 1"/>
          <p:cNvSpPr>
            <a:spLocks noGrp="1"/>
          </p:cNvSpPr>
          <p:nvPr>
            <p:ph type="title"/>
          </p:nvPr>
        </p:nvSpPr>
        <p:spPr>
          <a:xfrm>
            <a:off x="2819400" y="1143000"/>
            <a:ext cx="4267200" cy="480233"/>
          </a:xfrm>
        </p:spPr>
        <p:txBody>
          <a:bodyPr>
            <a:normAutofit fontScale="90000"/>
          </a:bodyPr>
          <a:lstStyle/>
          <a:p>
            <a:r>
              <a:rPr lang="en-US" sz="2800" b="1" dirty="0">
                <a:latin typeface="Arial Black" charset="0"/>
              </a:rPr>
              <a:t>Trade Sanctions</a:t>
            </a:r>
            <a:br>
              <a:rPr lang="en-US" b="1" dirty="0">
                <a:latin typeface="Arial Black" charset="0"/>
              </a:rPr>
            </a:br>
            <a:endParaRPr lang="en-US" dirty="0"/>
          </a:p>
        </p:txBody>
      </p:sp>
    </p:spTree>
    <p:extLst>
      <p:ext uri="{BB962C8B-B14F-4D97-AF65-F5344CB8AC3E}">
        <p14:creationId xmlns:p14="http://schemas.microsoft.com/office/powerpoint/2010/main" val="3652734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95400" y="1828800"/>
            <a:ext cx="6381750" cy="4970591"/>
          </a:xfrm>
          <a:prstGeom prst="rect">
            <a:avLst/>
          </a:prstGeom>
        </p:spPr>
        <p:txBody>
          <a:bodyPr wrap="square">
            <a:spAutoFit/>
          </a:bodyPr>
          <a:lstStyle/>
          <a:p>
            <a:pPr>
              <a:defRPr/>
            </a:pPr>
            <a:endParaRPr lang="en-US" sz="2100" b="1" dirty="0">
              <a:solidFill>
                <a:srgbClr val="FF0000"/>
              </a:solidFill>
            </a:endParaRPr>
          </a:p>
          <a:p>
            <a:pPr marL="257175" indent="-257175">
              <a:buFont typeface="Wingdings" charset="2"/>
              <a:buChar char="§"/>
              <a:defRPr/>
            </a:pPr>
            <a:r>
              <a:rPr lang="en-US" sz="2000" b="1" dirty="0"/>
              <a:t>Federal agency requirements; fully acknowledging all external support.</a:t>
            </a:r>
          </a:p>
          <a:p>
            <a:pPr>
              <a:defRPr/>
            </a:pPr>
            <a:endParaRPr lang="en-US" sz="2000" b="1" dirty="0">
              <a:solidFill>
                <a:srgbClr val="FF0000"/>
              </a:solidFill>
            </a:endParaRPr>
          </a:p>
          <a:p>
            <a:pPr marL="257175" indent="-257175">
              <a:buFont typeface="Wingdings" charset="2"/>
              <a:buChar char="§"/>
              <a:defRPr/>
            </a:pPr>
            <a:r>
              <a:rPr lang="en-US" sz="2000" b="1" dirty="0"/>
              <a:t>MSU expectations including ongoing completeness of Conflict of Interest disclosures.</a:t>
            </a:r>
          </a:p>
          <a:p>
            <a:pPr marL="257175" indent="-257175">
              <a:buFont typeface="Wingdings" charset="2"/>
              <a:buChar char="§"/>
              <a:defRPr/>
            </a:pPr>
            <a:endParaRPr lang="en-US" sz="2000" b="1" dirty="0"/>
          </a:p>
          <a:p>
            <a:pPr marL="257175" indent="-257175">
              <a:buFont typeface="Wingdings" charset="2"/>
              <a:buChar char="§"/>
              <a:defRPr/>
            </a:pPr>
            <a:r>
              <a:rPr lang="en-US" sz="2000" b="1" dirty="0"/>
              <a:t>When in doubt please ask!</a:t>
            </a:r>
          </a:p>
          <a:p>
            <a:pPr marL="257175" indent="-257175">
              <a:buFont typeface="Wingdings" charset="2"/>
              <a:buChar char="§"/>
              <a:defRPr/>
            </a:pPr>
            <a:endParaRPr lang="en-US" sz="2000" b="1" dirty="0"/>
          </a:p>
          <a:p>
            <a:pPr marL="257175" indent="-257175">
              <a:buFont typeface="Wingdings" charset="2"/>
              <a:buChar char="§"/>
              <a:defRPr/>
            </a:pPr>
            <a:r>
              <a:rPr lang="en-US" sz="2000" b="1" dirty="0"/>
              <a:t>A webpage has been developed to help communicate these emerging guidelines at </a:t>
            </a:r>
            <a:r>
              <a:rPr lang="en-US" sz="2000" b="1" dirty="0">
                <a:hlinkClick r:id="rId2"/>
              </a:rPr>
              <a:t>https://vp.research.msu.edu/foreign-influence-guidance</a:t>
            </a:r>
            <a:endParaRPr lang="en-US" sz="2000" b="1" dirty="0"/>
          </a:p>
          <a:p>
            <a:pPr marL="257175" indent="-257175">
              <a:buFont typeface="Wingdings" charset="2"/>
              <a:buChar char="§"/>
              <a:defRPr/>
            </a:pPr>
            <a:endParaRPr lang="en-US" sz="2000" b="1" dirty="0"/>
          </a:p>
          <a:p>
            <a:pPr>
              <a:defRPr/>
            </a:pPr>
            <a:endParaRPr lang="en-US" b="1" dirty="0"/>
          </a:p>
          <a:p>
            <a:pPr>
              <a:defRPr/>
            </a:pPr>
            <a:endParaRPr lang="en-US" b="1" dirty="0"/>
          </a:p>
        </p:txBody>
      </p:sp>
      <p:sp>
        <p:nvSpPr>
          <p:cNvPr id="2" name="Title 1"/>
          <p:cNvSpPr>
            <a:spLocks noGrp="1"/>
          </p:cNvSpPr>
          <p:nvPr>
            <p:ph type="title"/>
          </p:nvPr>
        </p:nvSpPr>
        <p:spPr>
          <a:xfrm>
            <a:off x="1143000" y="990600"/>
            <a:ext cx="7086600" cy="480233"/>
          </a:xfrm>
        </p:spPr>
        <p:txBody>
          <a:bodyPr>
            <a:normAutofit fontScale="90000"/>
          </a:bodyPr>
          <a:lstStyle/>
          <a:p>
            <a:r>
              <a:rPr lang="en-US" sz="2800" b="1" dirty="0">
                <a:latin typeface="Arial Black" charset="0"/>
              </a:rPr>
              <a:t>Foreign and Domestic Influence on Research</a:t>
            </a:r>
            <a:br>
              <a:rPr lang="en-US" b="1" dirty="0">
                <a:latin typeface="Arial Black" charset="0"/>
              </a:rPr>
            </a:br>
            <a:endParaRPr lang="en-US" dirty="0"/>
          </a:p>
        </p:txBody>
      </p:sp>
    </p:spTree>
    <p:extLst>
      <p:ext uri="{BB962C8B-B14F-4D97-AF65-F5344CB8AC3E}">
        <p14:creationId xmlns:p14="http://schemas.microsoft.com/office/powerpoint/2010/main" val="75363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4" descr="Red panic button graphic" title="Red panic button 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7505" y="2590801"/>
            <a:ext cx="2107195" cy="1583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3"/>
          <p:cNvSpPr>
            <a:spLocks noChangeArrowheads="1"/>
          </p:cNvSpPr>
          <p:nvPr/>
        </p:nvSpPr>
        <p:spPr bwMode="auto">
          <a:xfrm>
            <a:off x="4114800" y="1828800"/>
            <a:ext cx="3429000" cy="4773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buBlip>
                <a:blip r:embed="rId4"/>
              </a:buBlip>
            </a:pPr>
            <a:r>
              <a:rPr lang="en-US" altLang="en-US" sz="1800" b="1" dirty="0"/>
              <a:t>Remember:  colleagues and students can be adversely affected if appropriate transparency is lacking. </a:t>
            </a:r>
          </a:p>
          <a:p>
            <a:pPr eaLnBrk="1" hangingPunct="1">
              <a:spcBef>
                <a:spcPct val="20000"/>
              </a:spcBef>
              <a:buFontTx/>
              <a:buBlip>
                <a:blip r:embed="rId4"/>
              </a:buBlip>
            </a:pPr>
            <a:r>
              <a:rPr lang="en-US" altLang="en-US" sz="1800" b="1" dirty="0">
                <a:latin typeface="Calibri" pitchFamily="34" charset="0"/>
              </a:rPr>
              <a:t>We don’t have to fly solo.</a:t>
            </a:r>
          </a:p>
          <a:p>
            <a:pPr eaLnBrk="1" hangingPunct="1">
              <a:spcBef>
                <a:spcPct val="20000"/>
              </a:spcBef>
              <a:buFontTx/>
              <a:buBlip>
                <a:blip r:embed="rId4"/>
              </a:buBlip>
            </a:pPr>
            <a:r>
              <a:rPr lang="en-US" altLang="en-US" sz="1800" b="1" dirty="0">
                <a:latin typeface="+mn-lt"/>
              </a:rPr>
              <a:t>Failure to escalate some issues can be a </a:t>
            </a:r>
            <a:r>
              <a:rPr lang="ja-JP" altLang="en-US" sz="1800" b="1" dirty="0">
                <a:latin typeface="+mn-lt"/>
              </a:rPr>
              <a:t>“</a:t>
            </a:r>
            <a:r>
              <a:rPr lang="en-US" altLang="ja-JP" sz="1800" b="1" dirty="0">
                <a:latin typeface="+mn-lt"/>
              </a:rPr>
              <a:t>career crash landing.</a:t>
            </a:r>
            <a:r>
              <a:rPr lang="ja-JP" altLang="en-US" sz="1800" b="1" dirty="0">
                <a:latin typeface="+mn-lt"/>
              </a:rPr>
              <a:t>”</a:t>
            </a:r>
            <a:endParaRPr lang="en-US" altLang="ja-JP" sz="1800" b="1" dirty="0">
              <a:latin typeface="+mn-lt"/>
            </a:endParaRPr>
          </a:p>
          <a:p>
            <a:pPr lvl="2" eaLnBrk="1" hangingPunct="1">
              <a:spcBef>
                <a:spcPct val="20000"/>
              </a:spcBef>
              <a:buFontTx/>
              <a:buBlip>
                <a:blip r:embed="rId5"/>
              </a:buBlip>
            </a:pPr>
            <a:r>
              <a:rPr lang="en-US" altLang="en-US" sz="1350" b="1" dirty="0">
                <a:latin typeface="+mn-lt"/>
              </a:rPr>
              <a:t>  Health and safety concerns</a:t>
            </a:r>
          </a:p>
          <a:p>
            <a:pPr lvl="2" eaLnBrk="1" hangingPunct="1">
              <a:spcBef>
                <a:spcPct val="20000"/>
              </a:spcBef>
              <a:buFontTx/>
              <a:buBlip>
                <a:blip r:embed="rId5"/>
              </a:buBlip>
            </a:pPr>
            <a:r>
              <a:rPr lang="en-US" altLang="en-US" sz="1350" b="1" dirty="0">
                <a:latin typeface="+mn-lt"/>
              </a:rPr>
              <a:t>  Criminality, discrimination, harassment</a:t>
            </a:r>
          </a:p>
          <a:p>
            <a:pPr lvl="2" eaLnBrk="1" hangingPunct="1">
              <a:spcBef>
                <a:spcPct val="20000"/>
              </a:spcBef>
              <a:buFontTx/>
              <a:buBlip>
                <a:blip r:embed="rId5"/>
              </a:buBlip>
            </a:pPr>
            <a:r>
              <a:rPr lang="en-US" altLang="en-US" sz="1350" b="1" dirty="0">
                <a:latin typeface="+mn-lt"/>
              </a:rPr>
              <a:t>  Research or fiscal misconduct</a:t>
            </a:r>
          </a:p>
          <a:p>
            <a:pPr lvl="2" eaLnBrk="1" hangingPunct="1">
              <a:spcBef>
                <a:spcPct val="20000"/>
              </a:spcBef>
              <a:buFontTx/>
              <a:buBlip>
                <a:blip r:embed="rId5"/>
              </a:buBlip>
            </a:pPr>
            <a:r>
              <a:rPr lang="en-US" altLang="en-US" sz="1350" b="1" dirty="0">
                <a:latin typeface="+mn-lt"/>
              </a:rPr>
              <a:t>  Regulatory compliance</a:t>
            </a:r>
            <a:endParaRPr lang="en-US" altLang="en-US" sz="1800" b="1" dirty="0">
              <a:latin typeface="+mn-lt"/>
            </a:endParaRPr>
          </a:p>
          <a:p>
            <a:pPr eaLnBrk="1" hangingPunct="1">
              <a:spcBef>
                <a:spcPct val="20000"/>
              </a:spcBef>
            </a:pPr>
            <a:r>
              <a:rPr lang="en-US" altLang="en-US" sz="1800" dirty="0">
                <a:solidFill>
                  <a:srgbClr val="854A3B"/>
                </a:solidFill>
                <a:latin typeface="Calibri" pitchFamily="34" charset="0"/>
              </a:rPr>
              <a:t> </a:t>
            </a:r>
            <a:r>
              <a:rPr lang="en-US" altLang="en-US" sz="1800" b="1" dirty="0"/>
              <a:t>When in doubt, </a:t>
            </a:r>
            <a:r>
              <a:rPr lang="en-US" altLang="en-US" sz="1800" b="1" u="sng" dirty="0">
                <a:solidFill>
                  <a:srgbClr val="C00000"/>
                </a:solidFill>
              </a:rPr>
              <a:t>ask</a:t>
            </a:r>
            <a:r>
              <a:rPr lang="en-US" altLang="en-US" sz="1800" b="1" dirty="0"/>
              <a:t> – our staff can help. (517) 432-4499</a:t>
            </a:r>
          </a:p>
          <a:p>
            <a:pPr eaLnBrk="1" hangingPunct="1">
              <a:spcBef>
                <a:spcPct val="20000"/>
              </a:spcBef>
            </a:pPr>
            <a:endParaRPr lang="en-US" altLang="en-US" sz="1800" dirty="0">
              <a:solidFill>
                <a:srgbClr val="854A3B"/>
              </a:solidFill>
              <a:latin typeface="Calibri" pitchFamily="34" charset="0"/>
            </a:endParaRPr>
          </a:p>
        </p:txBody>
      </p:sp>
      <p:sp>
        <p:nvSpPr>
          <p:cNvPr id="2" name="Title 1"/>
          <p:cNvSpPr>
            <a:spLocks noGrp="1"/>
          </p:cNvSpPr>
          <p:nvPr>
            <p:ph type="title"/>
          </p:nvPr>
        </p:nvSpPr>
        <p:spPr>
          <a:xfrm>
            <a:off x="2590800" y="914400"/>
            <a:ext cx="4038600" cy="480233"/>
          </a:xfrm>
        </p:spPr>
        <p:txBody>
          <a:bodyPr>
            <a:normAutofit fontScale="90000"/>
          </a:bodyPr>
          <a:lstStyle/>
          <a:p>
            <a:r>
              <a:rPr lang="en-US" dirty="0"/>
              <a:t>Issue Escalation</a:t>
            </a:r>
            <a:br>
              <a:rPr lang="en-US" dirty="0"/>
            </a:br>
            <a:endParaRPr lang="en-US" dirty="0"/>
          </a:p>
        </p:txBody>
      </p:sp>
    </p:spTree>
    <p:extLst>
      <p:ext uri="{BB962C8B-B14F-4D97-AF65-F5344CB8AC3E}">
        <p14:creationId xmlns:p14="http://schemas.microsoft.com/office/powerpoint/2010/main" val="99066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Arial" panose="020B0604020202020204" pitchFamily="34" charset="0"/>
                <a:cs typeface="Arial" panose="020B0604020202020204" pitchFamily="34" charset="0"/>
              </a:rPr>
              <a:t>FBI – MSU Academic Alliance Conference</a:t>
            </a:r>
          </a:p>
        </p:txBody>
      </p:sp>
      <p:sp>
        <p:nvSpPr>
          <p:cNvPr id="3" name="Content Placeholder 2"/>
          <p:cNvSpPr>
            <a:spLocks noGrp="1"/>
          </p:cNvSpPr>
          <p:nvPr>
            <p:ph idx="1"/>
          </p:nvPr>
        </p:nvSpPr>
        <p:spPr/>
        <p:txBody>
          <a:bodyPr/>
          <a:lstStyle/>
          <a:p>
            <a:pPr marL="0" indent="0">
              <a:buNone/>
            </a:pPr>
            <a:r>
              <a:rPr lang="en-US" b="1" dirty="0">
                <a:latin typeface="Arial" panose="020B0604020202020204" pitchFamily="34" charset="0"/>
                <a:cs typeface="Arial" panose="020B0604020202020204" pitchFamily="34" charset="0"/>
              </a:rPr>
              <a:t>Thurs. September 5, 8 AM to 5 PM @ </a:t>
            </a:r>
            <a:r>
              <a:rPr lang="en-US" i="1" dirty="0">
                <a:latin typeface="Arial" panose="020B0604020202020204" pitchFamily="34" charset="0"/>
                <a:cs typeface="Arial" panose="020B0604020202020204" pitchFamily="34" charset="0"/>
              </a:rPr>
              <a:t>Kellogg Center Lincoln Room</a:t>
            </a:r>
          </a:p>
          <a:p>
            <a:pPr marL="0" indent="0">
              <a:buNone/>
            </a:pPr>
            <a:endParaRPr lang="en-US" i="1" dirty="0"/>
          </a:p>
          <a:p>
            <a:pPr marL="0" indent="0">
              <a:buNone/>
            </a:pPr>
            <a:r>
              <a:rPr lang="en-US" i="1" dirty="0">
                <a:latin typeface="Arial" panose="020B0604020202020204" pitchFamily="34" charset="0"/>
                <a:cs typeface="Arial" panose="020B0604020202020204" pitchFamily="34" charset="0"/>
              </a:rPr>
              <a:t>Contact Export Control and Trade Sanctions at:</a:t>
            </a:r>
          </a:p>
          <a:p>
            <a:pPr>
              <a:lnSpc>
                <a:spcPct val="150000"/>
              </a:lnSpc>
            </a:pPr>
            <a:r>
              <a:rPr lang="en-US" sz="1800" dirty="0">
                <a:latin typeface="Arial" panose="020B0604020202020204" pitchFamily="34" charset="0"/>
                <a:cs typeface="Arial" panose="020B0604020202020204" pitchFamily="34" charset="0"/>
              </a:rPr>
              <a:t>Phone: (517) 432-4499</a:t>
            </a:r>
          </a:p>
          <a:p>
            <a:pPr>
              <a:lnSpc>
                <a:spcPct val="150000"/>
              </a:lnSpc>
            </a:pPr>
            <a:r>
              <a:rPr lang="en-US" sz="1800" dirty="0">
                <a:latin typeface="Arial" panose="020B0604020202020204" pitchFamily="34" charset="0"/>
                <a:cs typeface="Arial" panose="020B0604020202020204" pitchFamily="34" charset="0"/>
              </a:rPr>
              <a:t>Email: </a:t>
            </a:r>
            <a:r>
              <a:rPr lang="en-US" sz="1800" dirty="0">
                <a:latin typeface="Arial" panose="020B0604020202020204" pitchFamily="34" charset="0"/>
                <a:cs typeface="Arial" panose="020B0604020202020204" pitchFamily="34" charset="0"/>
                <a:hlinkClick r:id="rId2"/>
              </a:rPr>
              <a:t>export@msu.edu</a:t>
            </a:r>
            <a:endParaRPr lang="en-US" sz="1800" dirty="0">
              <a:latin typeface="Arial" panose="020B0604020202020204" pitchFamily="34" charset="0"/>
              <a:cs typeface="Arial" panose="020B0604020202020204" pitchFamily="34" charset="0"/>
            </a:endParaRPr>
          </a:p>
          <a:p>
            <a:pPr>
              <a:lnSpc>
                <a:spcPct val="150000"/>
              </a:lnSpc>
            </a:pPr>
            <a:r>
              <a:rPr lang="en-US" sz="1800" dirty="0">
                <a:latin typeface="Arial" panose="020B0604020202020204" pitchFamily="34" charset="0"/>
                <a:cs typeface="Arial" panose="020B0604020202020204" pitchFamily="34" charset="0"/>
              </a:rPr>
              <a:t>Website: </a:t>
            </a:r>
            <a:r>
              <a:rPr lang="en-US" sz="1800" dirty="0">
                <a:latin typeface="Arial" panose="020B0604020202020204" pitchFamily="34" charset="0"/>
                <a:cs typeface="Arial" panose="020B0604020202020204" pitchFamily="34" charset="0"/>
                <a:hlinkClick r:id="rId3"/>
              </a:rPr>
              <a:t>http://exportcontrols.msu.edu</a:t>
            </a:r>
            <a:endParaRPr lang="en-US" sz="1800" dirty="0">
              <a:latin typeface="Arial" panose="020B0604020202020204" pitchFamily="34" charset="0"/>
              <a:cs typeface="Arial" panose="020B0604020202020204" pitchFamily="34" charset="0"/>
            </a:endParaRPr>
          </a:p>
          <a:p>
            <a:pPr>
              <a:lnSpc>
                <a:spcPct val="150000"/>
              </a:lnSpc>
            </a:pPr>
            <a:r>
              <a:rPr lang="en-US" sz="1800" dirty="0">
                <a:latin typeface="Arial" panose="020B0604020202020204" pitchFamily="34" charset="0"/>
                <a:cs typeface="Arial" panose="020B0604020202020204" pitchFamily="34" charset="0"/>
              </a:rPr>
              <a:t>Address: 249 Administration Building</a:t>
            </a:r>
          </a:p>
          <a:p>
            <a:pPr marL="0" indent="0">
              <a:buNone/>
            </a:pPr>
            <a:endParaRPr lang="en-US"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5696434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6"/>
          <p:cNvSpPr txBox="1">
            <a:spLocks noChangeArrowheads="1"/>
          </p:cNvSpPr>
          <p:nvPr/>
        </p:nvSpPr>
        <p:spPr bwMode="auto">
          <a:xfrm>
            <a:off x="889743" y="2286000"/>
            <a:ext cx="7364517"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ts val="1200"/>
              </a:spcBef>
              <a:buFont typeface="Arial" pitchFamily="34" charset="0"/>
              <a:buChar char="•"/>
            </a:pPr>
            <a:r>
              <a:rPr lang="en-US" altLang="en-US" sz="3200" b="1" dirty="0"/>
              <a:t> </a:t>
            </a:r>
            <a:r>
              <a:rPr lang="en-US" altLang="en-US" sz="2800" dirty="0"/>
              <a:t>Human Research Protection Program</a:t>
            </a:r>
          </a:p>
          <a:p>
            <a:pPr>
              <a:spcBef>
                <a:spcPts val="1200"/>
              </a:spcBef>
              <a:buFont typeface="Arial" pitchFamily="34" charset="0"/>
              <a:buChar char="•"/>
            </a:pPr>
            <a:r>
              <a:rPr lang="en-US" altLang="en-US" sz="2800" dirty="0"/>
              <a:t> Animal Care Program</a:t>
            </a:r>
          </a:p>
          <a:p>
            <a:pPr>
              <a:spcBef>
                <a:spcPts val="1200"/>
              </a:spcBef>
              <a:buFont typeface="Arial" pitchFamily="34" charset="0"/>
              <a:buChar char="•"/>
            </a:pPr>
            <a:r>
              <a:rPr lang="en-US" altLang="en-US" sz="2800" dirty="0"/>
              <a:t> Environmental Health and Safety</a:t>
            </a:r>
          </a:p>
          <a:p>
            <a:pPr>
              <a:spcBef>
                <a:spcPts val="1200"/>
              </a:spcBef>
              <a:buFont typeface="Arial" pitchFamily="34" charset="0"/>
              <a:buChar char="•"/>
            </a:pPr>
            <a:r>
              <a:rPr lang="en-US" altLang="en-US" sz="2800" dirty="0"/>
              <a:t> Institutional Stem Cell Research Committee</a:t>
            </a:r>
          </a:p>
          <a:p>
            <a:pPr>
              <a:spcBef>
                <a:spcPts val="1200"/>
              </a:spcBef>
              <a:buFont typeface="Arial" pitchFamily="34" charset="0"/>
              <a:buChar char="•"/>
            </a:pPr>
            <a:r>
              <a:rPr lang="en-US" altLang="en-US" sz="2800" dirty="0"/>
              <a:t> Conflict of Interest </a:t>
            </a:r>
          </a:p>
          <a:p>
            <a:pPr>
              <a:spcBef>
                <a:spcPts val="1200"/>
              </a:spcBef>
              <a:buFont typeface="Arial" pitchFamily="34" charset="0"/>
              <a:buChar char="•"/>
            </a:pPr>
            <a:r>
              <a:rPr lang="en-US" altLang="en-US" sz="2800" dirty="0"/>
              <a:t> Responsible Conduct of Research (shared)</a:t>
            </a:r>
          </a:p>
          <a:p>
            <a:pPr>
              <a:spcBef>
                <a:spcPts val="1200"/>
              </a:spcBef>
              <a:buFont typeface="Arial" pitchFamily="34" charset="0"/>
              <a:buChar char="•"/>
            </a:pPr>
            <a:endParaRPr lang="en-US" altLang="en-US" sz="2800" b="1" dirty="0"/>
          </a:p>
        </p:txBody>
      </p:sp>
      <p:sp>
        <p:nvSpPr>
          <p:cNvPr id="2" name="Title 1" descr="title of slide" title="Regulatory Affars - Who are we?"/>
          <p:cNvSpPr>
            <a:spLocks noGrp="1"/>
          </p:cNvSpPr>
          <p:nvPr>
            <p:ph type="title"/>
          </p:nvPr>
        </p:nvSpPr>
        <p:spPr/>
        <p:txBody>
          <a:bodyPr>
            <a:noAutofit/>
          </a:bodyPr>
          <a:lstStyle/>
          <a:p>
            <a:pPr algn="ctr" eaLnBrk="1" hangingPunct="1"/>
            <a:r>
              <a:rPr lang="en-US" altLang="en-US" sz="4000" b="1" dirty="0">
                <a:solidFill>
                  <a:schemeClr val="tx1"/>
                </a:solidFill>
                <a:latin typeface="+mj-lt"/>
              </a:rPr>
              <a:t>Regulatory Affairs - Who are we?</a:t>
            </a:r>
          </a:p>
        </p:txBody>
      </p:sp>
    </p:spTree>
    <p:extLst>
      <p:ext uri="{BB962C8B-B14F-4D97-AF65-F5344CB8AC3E}">
        <p14:creationId xmlns:p14="http://schemas.microsoft.com/office/powerpoint/2010/main" val="4017785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7" name="Group 3" descr="Different committees in association with the department" title="Names of committees"/>
          <p:cNvGrpSpPr>
            <a:grpSpLocks/>
          </p:cNvGrpSpPr>
          <p:nvPr/>
        </p:nvGrpSpPr>
        <p:grpSpPr bwMode="auto">
          <a:xfrm>
            <a:off x="558008" y="1981200"/>
            <a:ext cx="8027987" cy="3869372"/>
            <a:chOff x="658483" y="1741488"/>
            <a:chExt cx="8028317" cy="3869372"/>
          </a:xfrm>
        </p:grpSpPr>
        <p:sp>
          <p:nvSpPr>
            <p:cNvPr id="14338" name="TextBox 5"/>
            <p:cNvSpPr txBox="1">
              <a:spLocks noChangeArrowheads="1"/>
            </p:cNvSpPr>
            <p:nvPr/>
          </p:nvSpPr>
          <p:spPr bwMode="auto">
            <a:xfrm>
              <a:off x="685800" y="1741488"/>
              <a:ext cx="4114800"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endParaRPr lang="en-US" altLang="en-US" sz="1600" b="1" dirty="0"/>
            </a:p>
            <a:p>
              <a:r>
                <a:rPr lang="en-US" altLang="en-US" sz="1000" b="1" u="sng" dirty="0"/>
                <a:t>Institutional Animal Care &amp; Use Committee - Sue Barman, Chair</a:t>
              </a:r>
            </a:p>
            <a:p>
              <a:r>
                <a:rPr lang="en-US" altLang="en-US" sz="1000" b="1" dirty="0"/>
                <a:t>Sally Light, IACUC Administrator </a:t>
              </a:r>
            </a:p>
            <a:p>
              <a:r>
                <a:rPr lang="en-US" altLang="en-US" sz="1000" dirty="0"/>
                <a:t>Phone: 517-432-3154</a:t>
              </a:r>
              <a:br>
                <a:rPr lang="en-US" altLang="en-US" sz="1000" dirty="0"/>
              </a:br>
              <a:r>
                <a:rPr lang="en-US" altLang="en-US" sz="1000" dirty="0"/>
                <a:t>E-mail: </a:t>
              </a:r>
              <a:r>
                <a:rPr lang="en-US" altLang="en-US" sz="1000" dirty="0">
                  <a:hlinkClick r:id="rId3"/>
                </a:rPr>
                <a:t>barman@msu.edu</a:t>
              </a:r>
              <a:endParaRPr lang="en-US" altLang="en-US" sz="1000" dirty="0"/>
            </a:p>
            <a:p>
              <a:endParaRPr lang="en-US" altLang="en-US" sz="1000" dirty="0"/>
            </a:p>
            <a:p>
              <a:endParaRPr lang="en-US" altLang="en-US" sz="1000" dirty="0"/>
            </a:p>
            <a:p>
              <a:pPr eaLnBrk="1" hangingPunct="1"/>
              <a:endParaRPr lang="en-US" altLang="en-US" b="1" dirty="0"/>
            </a:p>
          </p:txBody>
        </p:sp>
        <p:sp>
          <p:nvSpPr>
            <p:cNvPr id="14339" name="Rectangle 1"/>
            <p:cNvSpPr>
              <a:spLocks noChangeArrowheads="1"/>
            </p:cNvSpPr>
            <p:nvPr/>
          </p:nvSpPr>
          <p:spPr bwMode="auto">
            <a:xfrm>
              <a:off x="5095400" y="3733800"/>
              <a:ext cx="3429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000" b="1" u="sng" dirty="0"/>
                <a:t>Human Research Protection Program (HRPP)</a:t>
              </a:r>
            </a:p>
            <a:p>
              <a:pPr eaLnBrk="1" hangingPunct="1"/>
              <a:r>
                <a:rPr lang="en-US" altLang="en-US" sz="1000" b="1" dirty="0"/>
                <a:t>Kristen Burt, Director</a:t>
              </a:r>
            </a:p>
            <a:p>
              <a:pPr eaLnBrk="1" hangingPunct="1"/>
              <a:r>
                <a:rPr lang="en-US" altLang="en-US" sz="1000" b="1" dirty="0"/>
                <a:t>Ashir Kumar, Chair BIRB - Harry McGee, Chair SIRB</a:t>
              </a:r>
              <a:br>
                <a:rPr lang="en-US" altLang="en-US" sz="1000" b="1" dirty="0"/>
              </a:br>
              <a:r>
                <a:rPr lang="en-US" altLang="en-US" sz="1000" dirty="0"/>
                <a:t>Phone: 517-884-6020</a:t>
              </a:r>
              <a:br>
                <a:rPr lang="en-US" altLang="en-US" sz="1000" dirty="0"/>
              </a:br>
              <a:r>
                <a:rPr lang="en-US" altLang="en-US" sz="1000" dirty="0"/>
                <a:t>E-mail: </a:t>
              </a:r>
              <a:r>
                <a:rPr lang="en-US" altLang="en-US" sz="1000" dirty="0" err="1">
                  <a:hlinkClick r:id="rId4"/>
                </a:rPr>
                <a:t>irb</a:t>
              </a:r>
              <a:r>
                <a:rPr lang="en-US" altLang="en-US" sz="1000" dirty="0">
                  <a:hlinkClick r:id="rId4"/>
                </a:rPr>
                <a:t>@.msu.edu</a:t>
              </a:r>
              <a:endParaRPr lang="en-US" altLang="en-US" sz="1000" dirty="0"/>
            </a:p>
            <a:p>
              <a:pPr eaLnBrk="1" hangingPunct="1"/>
              <a:endParaRPr lang="en-US" altLang="en-US" sz="1000" dirty="0"/>
            </a:p>
          </p:txBody>
        </p:sp>
        <p:sp>
          <p:nvSpPr>
            <p:cNvPr id="14340" name="TextBox 3"/>
            <p:cNvSpPr txBox="1">
              <a:spLocks noChangeArrowheads="1"/>
            </p:cNvSpPr>
            <p:nvPr/>
          </p:nvSpPr>
          <p:spPr bwMode="auto">
            <a:xfrm>
              <a:off x="685800" y="2852738"/>
              <a:ext cx="3886200"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000" b="1" u="sng" dirty="0"/>
                <a:t>Biological Safety Office – John Gerlach, Chair</a:t>
              </a:r>
            </a:p>
            <a:p>
              <a:pPr eaLnBrk="1" hangingPunct="1"/>
              <a:r>
                <a:rPr lang="en-US" altLang="en-US" sz="1000" b="1" dirty="0"/>
                <a:t>Jamie Willard, Biological Safety Officer</a:t>
              </a:r>
            </a:p>
            <a:p>
              <a:pPr eaLnBrk="1" hangingPunct="1"/>
              <a:r>
                <a:rPr lang="en-US" altLang="en-US" sz="1000" dirty="0"/>
                <a:t>Phone: 517-353-1877</a:t>
              </a:r>
            </a:p>
            <a:p>
              <a:pPr eaLnBrk="1" hangingPunct="1"/>
              <a:r>
                <a:rPr lang="en-US" altLang="en-US" sz="1000" dirty="0"/>
                <a:t>E-mail: </a:t>
              </a:r>
              <a:r>
                <a:rPr lang="en-US" altLang="en-US" sz="1000" dirty="0">
                  <a:hlinkClick r:id="rId5"/>
                </a:rPr>
                <a:t>cherryme@msu.edu</a:t>
              </a:r>
              <a:endParaRPr lang="en-US" altLang="en-US" sz="1000" dirty="0"/>
            </a:p>
            <a:p>
              <a:pPr eaLnBrk="1" hangingPunct="1"/>
              <a:endParaRPr lang="en-US" altLang="en-US" sz="1000" dirty="0"/>
            </a:p>
            <a:p>
              <a:pPr eaLnBrk="1" hangingPunct="1"/>
              <a:endParaRPr lang="en-US" altLang="en-US" dirty="0"/>
            </a:p>
            <a:p>
              <a:pPr eaLnBrk="1" hangingPunct="1"/>
              <a:endParaRPr lang="en-US" altLang="en-US" dirty="0"/>
            </a:p>
          </p:txBody>
        </p:sp>
        <p:sp>
          <p:nvSpPr>
            <p:cNvPr id="14341" name="TextBox 5"/>
            <p:cNvSpPr txBox="1">
              <a:spLocks noChangeArrowheads="1"/>
            </p:cNvSpPr>
            <p:nvPr/>
          </p:nvSpPr>
          <p:spPr bwMode="auto">
            <a:xfrm>
              <a:off x="658483" y="3740150"/>
              <a:ext cx="3886200"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000" b="1" u="sng" dirty="0"/>
                <a:t>Radiation Safety Office – Chris Waters, Chair</a:t>
              </a:r>
            </a:p>
            <a:p>
              <a:pPr eaLnBrk="1" hangingPunct="1"/>
              <a:r>
                <a:rPr lang="en-US" altLang="en-US" sz="1000" b="1" dirty="0"/>
                <a:t>Bryan Harris, Radiation Safety Officer</a:t>
              </a:r>
            </a:p>
            <a:p>
              <a:pPr eaLnBrk="1" hangingPunct="1"/>
              <a:r>
                <a:rPr lang="en-US" altLang="en-US" sz="1000" dirty="0"/>
                <a:t>Phone: </a:t>
              </a:r>
              <a:r>
                <a:rPr lang="en-US" sz="1000" dirty="0"/>
                <a:t>517-884-3309</a:t>
              </a:r>
            </a:p>
            <a:p>
              <a:pPr eaLnBrk="1" hangingPunct="1"/>
              <a:r>
                <a:rPr lang="en-US" altLang="en-US" sz="1000" dirty="0"/>
                <a:t>E-mail: </a:t>
              </a:r>
              <a:r>
                <a:rPr lang="en-US" altLang="en-US" sz="1000" dirty="0">
                  <a:hlinkClick r:id="rId6"/>
                </a:rPr>
                <a:t>harris@ehs.msu.edu</a:t>
              </a:r>
              <a:endParaRPr lang="en-US" altLang="en-US" sz="1000" dirty="0"/>
            </a:p>
            <a:p>
              <a:pPr eaLnBrk="1" hangingPunct="1"/>
              <a:endParaRPr lang="en-US" altLang="en-US" sz="1000" dirty="0"/>
            </a:p>
            <a:p>
              <a:pPr eaLnBrk="1" hangingPunct="1"/>
              <a:endParaRPr lang="en-US" altLang="en-US" dirty="0"/>
            </a:p>
          </p:txBody>
        </p:sp>
        <p:sp>
          <p:nvSpPr>
            <p:cNvPr id="14342" name="TextBox 6"/>
            <p:cNvSpPr txBox="1">
              <a:spLocks noChangeArrowheads="1"/>
            </p:cNvSpPr>
            <p:nvPr/>
          </p:nvSpPr>
          <p:spPr bwMode="auto">
            <a:xfrm>
              <a:off x="658483" y="4625975"/>
              <a:ext cx="3581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000" b="1" u="sng" dirty="0"/>
                <a:t>Chemical Safety Office – Christine </a:t>
              </a:r>
              <a:r>
                <a:rPr lang="en-US" altLang="en-US" sz="1000" b="1" u="sng" dirty="0" err="1"/>
                <a:t>DiFonzo</a:t>
              </a:r>
              <a:r>
                <a:rPr lang="en-US" altLang="en-US" sz="1000" b="1" u="sng" dirty="0"/>
                <a:t>, Chair</a:t>
              </a:r>
            </a:p>
            <a:p>
              <a:pPr eaLnBrk="1" hangingPunct="1"/>
              <a:r>
                <a:rPr lang="en-US" altLang="en-US" sz="1000" b="1" dirty="0"/>
                <a:t>Genevieve Cottrell, Chemical Safety Officer </a:t>
              </a:r>
            </a:p>
            <a:p>
              <a:pPr eaLnBrk="1" hangingPunct="1"/>
              <a:r>
                <a:rPr lang="en-US" altLang="en-US" sz="1000" dirty="0"/>
                <a:t>Phone: </a:t>
              </a:r>
              <a:r>
                <a:rPr lang="en-US" sz="1000" i="1" dirty="0"/>
                <a:t>517-432-8715</a:t>
              </a:r>
            </a:p>
            <a:p>
              <a:pPr eaLnBrk="1" hangingPunct="1"/>
              <a:r>
                <a:rPr lang="en-US" altLang="en-US" sz="1000" dirty="0"/>
                <a:t>E-mail: </a:t>
              </a:r>
              <a:r>
                <a:rPr lang="en-US" sz="1000" dirty="0">
                  <a:hlinkClick r:id="rId7"/>
                </a:rPr>
                <a:t>cottre36@ehs.msu.edu</a:t>
              </a:r>
              <a:endParaRPr lang="en-US" altLang="en-US" sz="1000" dirty="0"/>
            </a:p>
          </p:txBody>
        </p:sp>
        <p:sp>
          <p:nvSpPr>
            <p:cNvPr id="14343" name="TextBox 7"/>
            <p:cNvSpPr txBox="1">
              <a:spLocks noChangeArrowheads="1"/>
            </p:cNvSpPr>
            <p:nvPr/>
          </p:nvSpPr>
          <p:spPr bwMode="auto">
            <a:xfrm>
              <a:off x="5116183" y="2900363"/>
              <a:ext cx="28575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000" b="1" u="sng" dirty="0"/>
                <a:t>Faculty Conflict of Interest Office</a:t>
              </a:r>
            </a:p>
            <a:p>
              <a:pPr eaLnBrk="1" hangingPunct="1"/>
              <a:r>
                <a:rPr lang="en-US" altLang="en-US" sz="1000" b="1" dirty="0"/>
                <a:t>Brian Mattes, Director</a:t>
              </a:r>
            </a:p>
            <a:p>
              <a:pPr eaLnBrk="1" hangingPunct="1"/>
              <a:r>
                <a:rPr lang="en-US" altLang="en-US" sz="1000" dirty="0"/>
                <a:t>Phone: 517-884-7000</a:t>
              </a:r>
            </a:p>
            <a:p>
              <a:pPr eaLnBrk="1" hangingPunct="1"/>
              <a:r>
                <a:rPr lang="en-US" altLang="en-US" sz="1000" dirty="0"/>
                <a:t>Email: </a:t>
              </a:r>
              <a:r>
                <a:rPr lang="en-US" altLang="en-US" sz="1000" dirty="0">
                  <a:hlinkClick r:id="rId8"/>
                </a:rPr>
                <a:t>mattesbr@msu.edu</a:t>
              </a:r>
              <a:endParaRPr lang="en-US" altLang="en-US" sz="1000" dirty="0"/>
            </a:p>
            <a:p>
              <a:pPr eaLnBrk="1" hangingPunct="1"/>
              <a:endParaRPr lang="en-US" altLang="en-US" sz="1000" dirty="0"/>
            </a:p>
            <a:p>
              <a:pPr eaLnBrk="1" hangingPunct="1"/>
              <a:endParaRPr lang="en-US" altLang="en-US" sz="1000" b="1" dirty="0"/>
            </a:p>
            <a:p>
              <a:pPr eaLnBrk="1" hangingPunct="1"/>
              <a:endParaRPr lang="en-US" altLang="en-US" dirty="0"/>
            </a:p>
          </p:txBody>
        </p:sp>
        <p:sp>
          <p:nvSpPr>
            <p:cNvPr id="14344" name="TextBox 8"/>
            <p:cNvSpPr txBox="1">
              <a:spLocks noChangeArrowheads="1"/>
            </p:cNvSpPr>
            <p:nvPr/>
          </p:nvSpPr>
          <p:spPr bwMode="auto">
            <a:xfrm>
              <a:off x="5105253" y="4625975"/>
              <a:ext cx="346075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000" b="1" u="sng" dirty="0"/>
                <a:t>Stem Cell Oversight – Katheryn Meek, Chair</a:t>
              </a:r>
            </a:p>
            <a:p>
              <a:pPr eaLnBrk="1" hangingPunct="1"/>
              <a:r>
                <a:rPr lang="en-US" altLang="en-US" sz="1000" b="1" dirty="0"/>
                <a:t>Kristen Burt , Director </a:t>
              </a:r>
            </a:p>
            <a:p>
              <a:pPr eaLnBrk="1" hangingPunct="1"/>
              <a:r>
                <a:rPr lang="en-US" altLang="en-US" sz="1000" dirty="0"/>
                <a:t>Phone: 517-884-6020</a:t>
              </a:r>
              <a:br>
                <a:rPr lang="en-US" altLang="en-US" sz="1000" dirty="0"/>
              </a:br>
              <a:r>
                <a:rPr lang="en-US" altLang="en-US" sz="1000" dirty="0"/>
                <a:t>E-mail: </a:t>
              </a:r>
              <a:r>
                <a:rPr lang="en-US" altLang="en-US" sz="1000" dirty="0">
                  <a:hlinkClick r:id="rId9"/>
                </a:rPr>
                <a:t>burtkris@msu.edu</a:t>
              </a:r>
              <a:endParaRPr lang="en-US" altLang="en-US" sz="1000" dirty="0"/>
            </a:p>
            <a:p>
              <a:pPr eaLnBrk="1" hangingPunct="1"/>
              <a:endParaRPr lang="en-US" altLang="en-US" dirty="0"/>
            </a:p>
          </p:txBody>
        </p:sp>
        <p:sp>
          <p:nvSpPr>
            <p:cNvPr id="14345" name="TextBox 9"/>
            <p:cNvSpPr txBox="1">
              <a:spLocks noChangeArrowheads="1"/>
            </p:cNvSpPr>
            <p:nvPr/>
          </p:nvSpPr>
          <p:spPr bwMode="auto">
            <a:xfrm>
              <a:off x="5137150" y="1958975"/>
              <a:ext cx="354965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000" b="1" u="sng" dirty="0"/>
                <a:t>Campus Animal Resources</a:t>
              </a:r>
            </a:p>
            <a:p>
              <a:pPr eaLnBrk="1" hangingPunct="1"/>
              <a:r>
                <a:rPr lang="en-US" altLang="en-US" sz="1000" b="1" dirty="0"/>
                <a:t>Claire Hankenson, University Attending Veterinarian</a:t>
              </a:r>
            </a:p>
            <a:p>
              <a:pPr eaLnBrk="1" hangingPunct="1"/>
              <a:r>
                <a:rPr lang="en-US" altLang="en-US" sz="1000" dirty="0"/>
                <a:t>Phone: 517-353-5064</a:t>
              </a:r>
            </a:p>
            <a:p>
              <a:pPr eaLnBrk="1" hangingPunct="1"/>
              <a:r>
                <a:rPr lang="en-US" altLang="en-US" sz="1000" dirty="0"/>
                <a:t>E-mail: </a:t>
              </a:r>
              <a:r>
                <a:rPr lang="en-US" altLang="en-US" sz="1000" dirty="0">
                  <a:hlinkClick r:id="rId10"/>
                </a:rPr>
                <a:t>fclaire@msu.edu</a:t>
              </a:r>
              <a:endParaRPr lang="en-US" altLang="en-US" sz="1000" dirty="0"/>
            </a:p>
            <a:p>
              <a:pPr eaLnBrk="1" hangingPunct="1"/>
              <a:endParaRPr lang="en-US" altLang="en-US" sz="1000" dirty="0"/>
            </a:p>
          </p:txBody>
        </p:sp>
      </p:grpSp>
      <p:sp>
        <p:nvSpPr>
          <p:cNvPr id="3" name="Title 2" descr="title of slide" title="The Committees"/>
          <p:cNvSpPr>
            <a:spLocks noGrp="1"/>
          </p:cNvSpPr>
          <p:nvPr>
            <p:ph type="title"/>
          </p:nvPr>
        </p:nvSpPr>
        <p:spPr/>
        <p:txBody>
          <a:bodyPr>
            <a:normAutofit fontScale="90000"/>
          </a:bodyPr>
          <a:lstStyle/>
          <a:p>
            <a:pPr algn="ctr"/>
            <a:r>
              <a:rPr lang="en-US" b="1" dirty="0">
                <a:latin typeface="Arial Black" panose="020B0A04020102020204" pitchFamily="34" charset="0"/>
              </a:rPr>
              <a:t>The Committees</a:t>
            </a:r>
          </a:p>
        </p:txBody>
      </p:sp>
    </p:spTree>
    <p:extLst>
      <p:ext uri="{BB962C8B-B14F-4D97-AF65-F5344CB8AC3E}">
        <p14:creationId xmlns:p14="http://schemas.microsoft.com/office/powerpoint/2010/main" val="3842063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66800" y="1927088"/>
            <a:ext cx="7391400" cy="2985433"/>
          </a:xfrm>
          <a:prstGeom prst="rect">
            <a:avLst/>
          </a:prstGeom>
          <a:noFill/>
        </p:spPr>
        <p:txBody>
          <a:bodyPr>
            <a:spAutoFit/>
          </a:bodyPr>
          <a:lstStyle/>
          <a:p>
            <a:pPr>
              <a:spcBef>
                <a:spcPts val="1200"/>
              </a:spcBef>
              <a:buFont typeface="Arial" pitchFamily="34" charset="0"/>
              <a:buChar char="•"/>
              <a:defRPr/>
            </a:pPr>
            <a:r>
              <a:rPr lang="en-US" sz="2800" b="1" dirty="0"/>
              <a:t> </a:t>
            </a:r>
            <a:r>
              <a:rPr lang="en-US" sz="2400" dirty="0"/>
              <a:t>Facilitate research</a:t>
            </a:r>
          </a:p>
          <a:p>
            <a:pPr marL="225425" indent="-225425">
              <a:spcBef>
                <a:spcPts val="1200"/>
              </a:spcBef>
              <a:buFont typeface="Arial" pitchFamily="34" charset="0"/>
              <a:buChar char="•"/>
              <a:defRPr/>
            </a:pPr>
            <a:r>
              <a:rPr lang="en-US" sz="2400" dirty="0"/>
              <a:t>Protect the research subject and the investigator</a:t>
            </a:r>
          </a:p>
          <a:p>
            <a:pPr marL="225425" indent="-225425">
              <a:spcBef>
                <a:spcPts val="1200"/>
              </a:spcBef>
              <a:buFont typeface="Arial" pitchFamily="34" charset="0"/>
              <a:buChar char="•"/>
              <a:defRPr/>
            </a:pPr>
            <a:r>
              <a:rPr lang="en-US" sz="2400" dirty="0"/>
              <a:t>Maintain compliance with state and federal laws, regulations and policies</a:t>
            </a:r>
          </a:p>
          <a:p>
            <a:pPr marL="225425" indent="-225425">
              <a:spcBef>
                <a:spcPts val="1200"/>
              </a:spcBef>
              <a:buFont typeface="Arial" pitchFamily="34" charset="0"/>
              <a:buChar char="•"/>
              <a:defRPr/>
            </a:pPr>
            <a:r>
              <a:rPr lang="en-US" sz="2400" dirty="0"/>
              <a:t>Training</a:t>
            </a:r>
          </a:p>
          <a:p>
            <a:pPr marL="225425" indent="-225425">
              <a:spcBef>
                <a:spcPts val="1200"/>
              </a:spcBef>
              <a:buFont typeface="Arial" pitchFamily="34" charset="0"/>
              <a:buChar char="•"/>
              <a:defRPr/>
            </a:pPr>
            <a:r>
              <a:rPr lang="en-US" sz="2400" dirty="0"/>
              <a:t>Accreditation</a:t>
            </a:r>
          </a:p>
        </p:txBody>
      </p:sp>
      <p:sp>
        <p:nvSpPr>
          <p:cNvPr id="2" name="Title 1" descr="title of slide" title="What do we do?"/>
          <p:cNvSpPr>
            <a:spLocks noGrp="1"/>
          </p:cNvSpPr>
          <p:nvPr>
            <p:ph type="title"/>
          </p:nvPr>
        </p:nvSpPr>
        <p:spPr/>
        <p:txBody>
          <a:bodyPr>
            <a:normAutofit fontScale="90000"/>
          </a:bodyPr>
          <a:lstStyle/>
          <a:p>
            <a:pPr algn="ctr" eaLnBrk="1" hangingPunct="1"/>
            <a:r>
              <a:rPr lang="en-US" altLang="en-US" b="1" dirty="0">
                <a:latin typeface="Arial Black" panose="020B0A04020102020204" pitchFamily="34" charset="0"/>
              </a:rPr>
              <a:t>What do we do?</a:t>
            </a:r>
          </a:p>
        </p:txBody>
      </p:sp>
    </p:spTree>
    <p:extLst>
      <p:ext uri="{BB962C8B-B14F-4D97-AF65-F5344CB8AC3E}">
        <p14:creationId xmlns:p14="http://schemas.microsoft.com/office/powerpoint/2010/main" val="3629562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Rectangle 5"/>
          <p:cNvSpPr>
            <a:spLocks noChangeArrowheads="1"/>
          </p:cNvSpPr>
          <p:nvPr/>
        </p:nvSpPr>
        <p:spPr bwMode="auto">
          <a:xfrm>
            <a:off x="0" y="2459504"/>
            <a:ext cx="9144000" cy="707886"/>
          </a:xfrm>
          <a:prstGeom prst="rect">
            <a:avLst/>
          </a:prstGeom>
          <a:noFill/>
          <a:ln w="9525">
            <a:noFill/>
            <a:miter lim="800000"/>
            <a:headEnd/>
            <a:tailEnd/>
          </a:ln>
        </p:spPr>
        <p:txBody>
          <a:bodyPr wrap="square">
            <a:spAutoFit/>
          </a:bodyPr>
          <a:lstStyle/>
          <a:p>
            <a:pPr algn="ctr"/>
            <a:r>
              <a:rPr lang="en-US" sz="2000" dirty="0">
                <a:solidFill>
                  <a:srgbClr val="004221"/>
                </a:solidFill>
                <a:latin typeface="Arial Black" pitchFamily="34" charset="0"/>
              </a:rPr>
              <a:t>Welcome to Michigan State University Research</a:t>
            </a:r>
          </a:p>
          <a:p>
            <a:pPr algn="ctr"/>
            <a:r>
              <a:rPr lang="en-US" sz="2000" dirty="0">
                <a:solidFill>
                  <a:srgbClr val="004221"/>
                </a:solidFill>
                <a:latin typeface="Arial Black" pitchFamily="34" charset="0"/>
              </a:rPr>
              <a:t> </a:t>
            </a:r>
          </a:p>
        </p:txBody>
      </p:sp>
      <p:sp>
        <p:nvSpPr>
          <p:cNvPr id="2054" name="Text Box 6"/>
          <p:cNvSpPr txBox="1">
            <a:spLocks noChangeArrowheads="1"/>
          </p:cNvSpPr>
          <p:nvPr/>
        </p:nvSpPr>
        <p:spPr bwMode="auto">
          <a:xfrm>
            <a:off x="1676400" y="4485620"/>
            <a:ext cx="6019800" cy="1569660"/>
          </a:xfrm>
          <a:prstGeom prst="rect">
            <a:avLst/>
          </a:prstGeom>
          <a:noFill/>
          <a:ln w="9525">
            <a:noFill/>
            <a:miter lim="800000"/>
            <a:headEnd/>
            <a:tailEnd/>
          </a:ln>
        </p:spPr>
        <p:txBody>
          <a:bodyPr wrap="square">
            <a:spAutoFit/>
          </a:bodyPr>
          <a:lstStyle/>
          <a:p>
            <a:pPr algn="ctr">
              <a:spcBef>
                <a:spcPct val="20000"/>
              </a:spcBef>
              <a:buFont typeface="Wingdings" pitchFamily="2" charset="2"/>
              <a:buNone/>
            </a:pPr>
            <a:r>
              <a:rPr lang="en-US" sz="2400" b="1" i="1" dirty="0">
                <a:solidFill>
                  <a:schemeClr val="bg2">
                    <a:lumMod val="50000"/>
                  </a:schemeClr>
                </a:solidFill>
              </a:rPr>
              <a:t>Stephen Hsu, Sr. Vice President for Research and Innovation</a:t>
            </a:r>
          </a:p>
          <a:p>
            <a:pPr algn="ctr">
              <a:spcBef>
                <a:spcPct val="20000"/>
              </a:spcBef>
              <a:buFont typeface="Wingdings" pitchFamily="2" charset="2"/>
              <a:buNone/>
            </a:pPr>
            <a:r>
              <a:rPr lang="en-US" sz="2000" b="1" dirty="0">
                <a:solidFill>
                  <a:srgbClr val="18453B"/>
                </a:solidFill>
              </a:rPr>
              <a:t>New Faculty Research Orientation </a:t>
            </a:r>
          </a:p>
          <a:p>
            <a:pPr algn="ctr">
              <a:spcBef>
                <a:spcPct val="20000"/>
              </a:spcBef>
              <a:buFont typeface="Wingdings" pitchFamily="2" charset="2"/>
              <a:buNone/>
            </a:pPr>
            <a:r>
              <a:rPr lang="en-US" sz="2000" b="1" dirty="0">
                <a:solidFill>
                  <a:srgbClr val="18453B"/>
                </a:solidFill>
              </a:rPr>
              <a:t>August 22, 2019</a:t>
            </a:r>
            <a:endParaRPr lang="en-US" sz="2000" dirty="0">
              <a:solidFill>
                <a:srgbClr val="18453B"/>
              </a:solidFill>
            </a:endParaRPr>
          </a:p>
        </p:txBody>
      </p:sp>
      <p:cxnSp>
        <p:nvCxnSpPr>
          <p:cNvPr id="8" name="Straight Connector 7">
            <a:extLst>
              <a:ext uri="{C183D7F6-B498-43B3-948B-1728B52AA6E4}">
                <adec:decorative xmlns:adec="http://schemas.microsoft.com/office/drawing/2017/decorative" val="1"/>
              </a:ext>
            </a:extLst>
          </p:cNvPr>
          <p:cNvCxnSpPr/>
          <p:nvPr/>
        </p:nvCxnSpPr>
        <p:spPr>
          <a:xfrm>
            <a:off x="1219200" y="2895600"/>
            <a:ext cx="6705600" cy="0"/>
          </a:xfrm>
          <a:prstGeom prst="line">
            <a:avLst/>
          </a:prstGeom>
        </p:spPr>
        <p:style>
          <a:lnRef idx="2">
            <a:schemeClr val="accent3"/>
          </a:lnRef>
          <a:fillRef idx="0">
            <a:schemeClr val="accent3"/>
          </a:fillRef>
          <a:effectRef idx="1">
            <a:schemeClr val="accent3"/>
          </a:effectRef>
          <a:fontRef idx="minor">
            <a:schemeClr val="tx1"/>
          </a:fontRef>
        </p:style>
      </p:cxnSp>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9598"/>
            <a:ext cx="9182100" cy="1714237"/>
          </a:xfrm>
          <a:prstGeom prst="rect">
            <a:avLst/>
          </a:prstGeom>
        </p:spPr>
      </p:pic>
      <p:sp>
        <p:nvSpPr>
          <p:cNvPr id="7" name="Title 6">
            <a:extLst>
              <a:ext uri="{FF2B5EF4-FFF2-40B4-BE49-F238E27FC236}">
                <a16:creationId xmlns:a16="http://schemas.microsoft.com/office/drawing/2014/main" id="{6C1C0F33-B07D-4A36-B8B0-2E355509D77D}"/>
              </a:ext>
            </a:extLst>
          </p:cNvPr>
          <p:cNvSpPr>
            <a:spLocks noGrp="1"/>
          </p:cNvSpPr>
          <p:nvPr>
            <p:ph type="ctrTitle"/>
          </p:nvPr>
        </p:nvSpPr>
        <p:spPr>
          <a:xfrm>
            <a:off x="723900" y="3039628"/>
            <a:ext cx="7772400" cy="1301965"/>
          </a:xfrm>
        </p:spPr>
        <p:txBody>
          <a:bodyPr>
            <a:normAutofit fontScale="90000"/>
          </a:bodyPr>
          <a:lstStyle/>
          <a:p>
            <a:pPr algn="ctr"/>
            <a:r>
              <a:rPr lang="en-US" sz="4000" dirty="0">
                <a:solidFill>
                  <a:srgbClr val="004221"/>
                </a:solidFill>
                <a:latin typeface="Arial Black" pitchFamily="34" charset="0"/>
              </a:rPr>
              <a:t>World-Class University,</a:t>
            </a:r>
            <a:br>
              <a:rPr lang="en-US" sz="4000" dirty="0">
                <a:solidFill>
                  <a:srgbClr val="004221"/>
                </a:solidFill>
                <a:latin typeface="Arial Black" pitchFamily="34" charset="0"/>
              </a:rPr>
            </a:br>
            <a:r>
              <a:rPr lang="en-US" sz="4000" dirty="0">
                <a:solidFill>
                  <a:srgbClr val="004221"/>
                </a:solidFill>
                <a:latin typeface="Arial Black" pitchFamily="34" charset="0"/>
              </a:rPr>
              <a:t>World-Class Scholarship </a:t>
            </a:r>
            <a:br>
              <a:rPr lang="en-US" dirty="0">
                <a:solidFill>
                  <a:srgbClr val="004221"/>
                </a:solidFill>
                <a:latin typeface="Arial Black" pitchFamily="34" charset="0"/>
              </a:rPr>
            </a:br>
            <a:endParaRPr lang="en-US" dirty="0"/>
          </a:p>
        </p:txBody>
      </p:sp>
    </p:spTree>
    <p:extLst>
      <p:ext uri="{BB962C8B-B14F-4D97-AF65-F5344CB8AC3E}">
        <p14:creationId xmlns:p14="http://schemas.microsoft.com/office/powerpoint/2010/main" val="4152410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5"/>
          <p:cNvSpPr txBox="1">
            <a:spLocks noChangeArrowheads="1"/>
          </p:cNvSpPr>
          <p:nvPr/>
        </p:nvSpPr>
        <p:spPr bwMode="auto">
          <a:xfrm>
            <a:off x="1203960" y="2362200"/>
            <a:ext cx="7467600"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ts val="1200"/>
              </a:spcBef>
              <a:buFont typeface="Arial" pitchFamily="34" charset="0"/>
              <a:buChar char="•"/>
            </a:pPr>
            <a:r>
              <a:rPr lang="en-US" altLang="en-US" sz="2800" dirty="0"/>
              <a:t>Assist faculty in working through protocol approval process</a:t>
            </a:r>
          </a:p>
          <a:p>
            <a:pPr>
              <a:spcBef>
                <a:spcPts val="1200"/>
              </a:spcBef>
              <a:buFont typeface="Arial" pitchFamily="34" charset="0"/>
              <a:buChar char="•"/>
            </a:pPr>
            <a:r>
              <a:rPr lang="en-US" altLang="en-US" sz="2800" dirty="0"/>
              <a:t>Help stay in compliance through post-approval monitoring</a:t>
            </a:r>
          </a:p>
          <a:p>
            <a:pPr>
              <a:spcBef>
                <a:spcPts val="1200"/>
              </a:spcBef>
              <a:buFont typeface="Arial" pitchFamily="34" charset="0"/>
              <a:buChar char="•"/>
            </a:pPr>
            <a:r>
              <a:rPr lang="en-US" altLang="en-US" sz="2800" dirty="0"/>
              <a:t>Provide online and hands-on training</a:t>
            </a:r>
          </a:p>
          <a:p>
            <a:pPr>
              <a:spcBef>
                <a:spcPts val="1200"/>
              </a:spcBef>
              <a:buFont typeface="Arial" pitchFamily="34" charset="0"/>
              <a:buChar char="•"/>
            </a:pPr>
            <a:r>
              <a:rPr lang="en-US" altLang="en-US" sz="2800" dirty="0"/>
              <a:t>Work with your faculty to ensure a safe work environment</a:t>
            </a:r>
          </a:p>
        </p:txBody>
      </p:sp>
      <p:sp>
        <p:nvSpPr>
          <p:cNvPr id="2" name="Title 1" descr="title of slide" title="How can we help investigators?"/>
          <p:cNvSpPr>
            <a:spLocks noGrp="1"/>
          </p:cNvSpPr>
          <p:nvPr>
            <p:ph type="title"/>
          </p:nvPr>
        </p:nvSpPr>
        <p:spPr/>
        <p:txBody>
          <a:bodyPr>
            <a:normAutofit fontScale="90000"/>
          </a:bodyPr>
          <a:lstStyle/>
          <a:p>
            <a:pPr algn="ctr" eaLnBrk="1" hangingPunct="1"/>
            <a:r>
              <a:rPr lang="en-US" altLang="en-US" b="1" dirty="0">
                <a:latin typeface="Arial Black" panose="020B0A04020102020204" pitchFamily="34" charset="0"/>
              </a:rPr>
              <a:t>How can we help investigators?</a:t>
            </a:r>
          </a:p>
        </p:txBody>
      </p:sp>
    </p:spTree>
    <p:extLst>
      <p:ext uri="{BB962C8B-B14F-4D97-AF65-F5344CB8AC3E}">
        <p14:creationId xmlns:p14="http://schemas.microsoft.com/office/powerpoint/2010/main" val="221784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5"/>
          <p:cNvSpPr txBox="1">
            <a:spLocks noChangeArrowheads="1"/>
          </p:cNvSpPr>
          <p:nvPr/>
        </p:nvSpPr>
        <p:spPr bwMode="auto">
          <a:xfrm>
            <a:off x="2514600" y="3124202"/>
            <a:ext cx="4267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a:r>
              <a:rPr lang="en-US" altLang="en-US" sz="3600" b="1" dirty="0">
                <a:hlinkClick r:id="rId3"/>
              </a:rPr>
              <a:t>www.ora.msu.edu</a:t>
            </a:r>
            <a:endParaRPr lang="en-US" altLang="en-US" sz="3600" b="1" dirty="0"/>
          </a:p>
        </p:txBody>
      </p:sp>
      <p:sp>
        <p:nvSpPr>
          <p:cNvPr id="3" name="TextBox 2"/>
          <p:cNvSpPr txBox="1"/>
          <p:nvPr/>
        </p:nvSpPr>
        <p:spPr>
          <a:xfrm>
            <a:off x="1447800" y="4419602"/>
            <a:ext cx="6172200" cy="646331"/>
          </a:xfrm>
          <a:prstGeom prst="rect">
            <a:avLst/>
          </a:prstGeom>
          <a:noFill/>
        </p:spPr>
        <p:txBody>
          <a:bodyPr wrap="square" rtlCol="0">
            <a:spAutoFit/>
          </a:bodyPr>
          <a:lstStyle/>
          <a:p>
            <a:pPr algn="ctr"/>
            <a:r>
              <a:rPr lang="en-US" b="1" dirty="0"/>
              <a:t>It is always best to directly contact the regulatory office with questions!</a:t>
            </a:r>
          </a:p>
        </p:txBody>
      </p:sp>
      <p:sp>
        <p:nvSpPr>
          <p:cNvPr id="5" name="Title 4" descr="title of slide" title="Questions"/>
          <p:cNvSpPr>
            <a:spLocks noGrp="1"/>
          </p:cNvSpPr>
          <p:nvPr>
            <p:ph type="title"/>
          </p:nvPr>
        </p:nvSpPr>
        <p:spPr>
          <a:xfrm>
            <a:off x="457200" y="2103122"/>
            <a:ext cx="8229600" cy="480233"/>
          </a:xfrm>
        </p:spPr>
        <p:txBody>
          <a:bodyPr>
            <a:normAutofit fontScale="90000"/>
          </a:bodyPr>
          <a:lstStyle/>
          <a:p>
            <a:pPr algn="ctr"/>
            <a:r>
              <a:rPr lang="en-US" altLang="en-US" sz="4000" b="1" dirty="0">
                <a:latin typeface="Arial Black" panose="020B0A04020102020204" pitchFamily="34" charset="0"/>
              </a:rPr>
              <a:t>Questions</a:t>
            </a:r>
            <a:br>
              <a:rPr lang="en-US" altLang="en-US" b="1" dirty="0"/>
            </a:br>
            <a:endParaRPr lang="en-US" dirty="0"/>
          </a:p>
        </p:txBody>
      </p:sp>
    </p:spTree>
    <p:extLst>
      <p:ext uri="{BB962C8B-B14F-4D97-AF65-F5344CB8AC3E}">
        <p14:creationId xmlns:p14="http://schemas.microsoft.com/office/powerpoint/2010/main" val="2920322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2"/>
          <p:cNvSpPr>
            <a:spLocks noGrp="1" noChangeArrowheads="1"/>
          </p:cNvSpPr>
          <p:nvPr>
            <p:ph type="ctrTitle"/>
          </p:nvPr>
        </p:nvSpPr>
        <p:spPr>
          <a:xfrm>
            <a:off x="381000" y="762000"/>
            <a:ext cx="8229600" cy="4953000"/>
          </a:xfrm>
        </p:spPr>
        <p:txBody>
          <a:bodyPr>
            <a:normAutofit fontScale="90000"/>
          </a:bodyPr>
          <a:lstStyle/>
          <a:p>
            <a:pPr eaLnBrk="1" hangingPunct="1"/>
            <a:r>
              <a:rPr lang="en-US" sz="4000" dirty="0">
                <a:effectLst>
                  <a:outerShdw blurRad="38100" dist="38100" dir="2700000" algn="tl">
                    <a:srgbClr val="000000"/>
                  </a:outerShdw>
                </a:effectLst>
                <a:cs typeface="ＭＳ Ｐゴシック" charset="-128"/>
              </a:rPr>
              <a:t> </a:t>
            </a:r>
            <a:br>
              <a:rPr lang="en-US" sz="4000" dirty="0">
                <a:effectLst>
                  <a:outerShdw blurRad="38100" dist="38100" dir="2700000" algn="tl">
                    <a:srgbClr val="000000"/>
                  </a:outerShdw>
                </a:effectLst>
                <a:cs typeface="ＭＳ Ｐゴシック" charset="-128"/>
              </a:rPr>
            </a:br>
            <a:r>
              <a:rPr lang="en-US" sz="3100" b="1" dirty="0">
                <a:latin typeface="Arial Black" panose="020B0A04020102020204" pitchFamily="34" charset="0"/>
                <a:cs typeface="ＭＳ Ｐゴシック" charset="-128"/>
              </a:rPr>
              <a:t>What Every MSU Community Member Should Know About Research Misconduct</a:t>
            </a:r>
            <a:br>
              <a:rPr lang="en-US" sz="3100" dirty="0">
                <a:effectLst>
                  <a:outerShdw blurRad="38100" dist="38100" dir="2700000" algn="tl">
                    <a:srgbClr val="000000"/>
                  </a:outerShdw>
                </a:effectLst>
                <a:latin typeface="Arial Black" panose="020B0A04020102020204" pitchFamily="34" charset="0"/>
                <a:cs typeface="ＭＳ Ｐゴシック" charset="-128"/>
              </a:rPr>
            </a:br>
            <a:br>
              <a:rPr lang="en-US" sz="3100" dirty="0">
                <a:effectLst>
                  <a:outerShdw blurRad="38100" dist="38100" dir="2700000" algn="tl">
                    <a:srgbClr val="000000"/>
                  </a:outerShdw>
                </a:effectLst>
                <a:latin typeface="Arial Black" panose="020B0A04020102020204" pitchFamily="34" charset="0"/>
                <a:cs typeface="ＭＳ Ｐゴシック" charset="-128"/>
              </a:rPr>
            </a:br>
            <a:r>
              <a:rPr lang="en-US" sz="2400" b="1" dirty="0">
                <a:latin typeface="Arial" panose="020B0604020202020204" pitchFamily="34" charset="0"/>
                <a:cs typeface="Arial" panose="020B0604020202020204" pitchFamily="34" charset="0"/>
              </a:rPr>
              <a:t>James M. Pivarnik, PhD</a:t>
            </a:r>
            <a:br>
              <a:rPr lang="en-US" sz="24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Research Integrity Officer (RIO)</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Michigan State University</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hlinkClick r:id="rId3"/>
              </a:rPr>
              <a:t>www.rio.msu.edu</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RIO@msu.edu</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106 Wills House</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517-432-6698</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pic>
        <p:nvPicPr>
          <p:cNvPr id="2" name="Picture 1" descr="Photo of Wills House on the campus of MSU. The research integrity office is housed there."/>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105400" y="3276600"/>
            <a:ext cx="3505200" cy="2667000"/>
          </a:xfrm>
          <a:prstGeom prst="rect">
            <a:avLst/>
          </a:prstGeom>
        </p:spPr>
      </p:pic>
      <p:sp>
        <p:nvSpPr>
          <p:cNvPr id="4" name="Date Placeholder 3">
            <a:extLst>
              <a:ext uri="{FF2B5EF4-FFF2-40B4-BE49-F238E27FC236}">
                <a16:creationId xmlns:a16="http://schemas.microsoft.com/office/drawing/2014/main" id="{11794488-F0F5-47C9-A0EC-C9E5DF5E0450}"/>
              </a:ext>
            </a:extLst>
          </p:cNvPr>
          <p:cNvSpPr txBox="1">
            <a:spLocks/>
          </p:cNvSpPr>
          <p:nvPr/>
        </p:nvSpPr>
        <p:spPr>
          <a:xfrm>
            <a:off x="457200" y="6481954"/>
            <a:ext cx="47244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200" kern="1200" smtClean="0">
                <a:solidFill>
                  <a:srgbClr val="595959"/>
                </a:solidFill>
                <a:latin typeface="Gotham Book" pitchFamily="49"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1800" dirty="0">
                <a:latin typeface="Arial" panose="020B0604020202020204" pitchFamily="34" charset="0"/>
                <a:cs typeface="Arial" panose="020B0604020202020204" pitchFamily="34" charset="0"/>
              </a:rPr>
              <a:t>Questions: </a:t>
            </a:r>
            <a:r>
              <a:rPr lang="en-US" sz="1800" u="sng" dirty="0">
                <a:latin typeface="Arial" panose="020B0604020202020204" pitchFamily="34" charset="0"/>
                <a:cs typeface="Arial" panose="020B0604020202020204" pitchFamily="34" charset="0"/>
                <a:hlinkClick r:id="rId5" action="ppaction://hlinkfile"/>
              </a:rPr>
              <a:t>PollEv.com/</a:t>
            </a:r>
            <a:r>
              <a:rPr lang="en-US" sz="1800" u="sng" dirty="0">
                <a:latin typeface="Arial" panose="020B0604020202020204" pitchFamily="34" charset="0"/>
                <a:cs typeface="Arial" panose="020B0604020202020204" pitchFamily="34" charset="0"/>
              </a:rPr>
              <a:t>msu2019</a:t>
            </a:r>
            <a:endParaRPr lang="en-US" sz="1800" dirty="0">
              <a:solidFill>
                <a:srgbClr val="FF0000"/>
              </a:solidFill>
              <a:latin typeface="Arial" panose="020B0604020202020204" pitchFamily="34" charset="0"/>
              <a:cs typeface="Arial" panose="020B0604020202020204" pitchFamily="34" charset="0"/>
            </a:endParaRPr>
          </a:p>
          <a:p>
            <a:pPr>
              <a:defRPr/>
            </a:pPr>
            <a:r>
              <a:rPr lang="en-US" sz="1800" dirty="0"/>
              <a:t> </a:t>
            </a:r>
          </a:p>
        </p:txBody>
      </p:sp>
    </p:spTree>
    <p:extLst>
      <p:ext uri="{BB962C8B-B14F-4D97-AF65-F5344CB8AC3E}">
        <p14:creationId xmlns:p14="http://schemas.microsoft.com/office/powerpoint/2010/main" val="2277491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Screen shot image of the research integrity officer website"/>
          <p:cNvPicPr>
            <a:picLocks noGrp="1" noChangeAspect="1"/>
          </p:cNvPicPr>
          <p:nvPr>
            <p:ph/>
          </p:nvPr>
        </p:nvPicPr>
        <p:blipFill>
          <a:blip r:embed="rId3" cstate="email">
            <a:extLst>
              <a:ext uri="{28A0092B-C50C-407E-A947-70E740481C1C}">
                <a14:useLocalDpi xmlns:a14="http://schemas.microsoft.com/office/drawing/2010/main" val="0"/>
              </a:ext>
            </a:extLst>
          </a:blip>
          <a:stretch>
            <a:fillRect/>
          </a:stretch>
        </p:blipFill>
        <p:spPr>
          <a:xfrm>
            <a:off x="21383" y="1178188"/>
            <a:ext cx="9063854" cy="5071889"/>
          </a:xfrm>
        </p:spPr>
      </p:pic>
      <p:sp>
        <p:nvSpPr>
          <p:cNvPr id="2" name="TextBox 1">
            <a:extLst>
              <a:ext uri="{FF2B5EF4-FFF2-40B4-BE49-F238E27FC236}">
                <a16:creationId xmlns:a16="http://schemas.microsoft.com/office/drawing/2014/main" id="{C2A63FBF-E91E-4577-88E3-420857C17E31}"/>
              </a:ext>
            </a:extLst>
          </p:cNvPr>
          <p:cNvSpPr txBox="1"/>
          <p:nvPr/>
        </p:nvSpPr>
        <p:spPr>
          <a:xfrm>
            <a:off x="381000" y="685800"/>
            <a:ext cx="6934200" cy="369332"/>
          </a:xfrm>
          <a:prstGeom prst="rect">
            <a:avLst/>
          </a:prstGeom>
          <a:noFill/>
        </p:spPr>
        <p:txBody>
          <a:bodyPr wrap="square" rtlCol="0">
            <a:spAutoFit/>
          </a:bodyPr>
          <a:lstStyle/>
          <a:p>
            <a:r>
              <a:rPr lang="en-US">
                <a:cs typeface="ＭＳ Ｐゴシック" charset="-128"/>
                <a:hlinkClick r:id="rId4"/>
              </a:rPr>
              <a:t>www.rio.msu.edu</a:t>
            </a:r>
            <a:endParaRPr lang="en-US" dirty="0"/>
          </a:p>
        </p:txBody>
      </p:sp>
      <p:sp>
        <p:nvSpPr>
          <p:cNvPr id="4" name="Title 3">
            <a:extLst>
              <a:ext uri="{FF2B5EF4-FFF2-40B4-BE49-F238E27FC236}">
                <a16:creationId xmlns:a16="http://schemas.microsoft.com/office/drawing/2014/main" id="{DA9C1BD9-B4BA-4A47-99DC-2F4377513E29}"/>
              </a:ext>
            </a:extLst>
          </p:cNvPr>
          <p:cNvSpPr>
            <a:spLocks noGrp="1"/>
          </p:cNvSpPr>
          <p:nvPr>
            <p:ph type="title" idx="4294967295"/>
          </p:nvPr>
        </p:nvSpPr>
        <p:spPr>
          <a:xfrm>
            <a:off x="628650" y="685800"/>
            <a:ext cx="7886700" cy="609600"/>
          </a:xfrm>
          <a:prstGeom prst="rect">
            <a:avLst/>
          </a:prstGeom>
        </p:spPr>
        <p:txBody>
          <a:bodyPr/>
          <a:lstStyle/>
          <a:p>
            <a:r>
              <a:rPr lang="en-US" sz="1600" dirty="0">
                <a:solidFill>
                  <a:schemeClr val="bg1"/>
                </a:solidFill>
              </a:rPr>
              <a:t>Our website URL</a:t>
            </a:r>
          </a:p>
        </p:txBody>
      </p:sp>
    </p:spTree>
    <p:extLst>
      <p:ext uri="{BB962C8B-B14F-4D97-AF65-F5344CB8AC3E}">
        <p14:creationId xmlns:p14="http://schemas.microsoft.com/office/powerpoint/2010/main" val="181805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descr="title of slide" title="What the RIO does"/>
          <p:cNvSpPr>
            <a:spLocks noGrp="1" noChangeArrowheads="1"/>
          </p:cNvSpPr>
          <p:nvPr>
            <p:ph type="title"/>
          </p:nvPr>
        </p:nvSpPr>
        <p:spPr>
          <a:xfrm>
            <a:off x="1524000" y="1041770"/>
            <a:ext cx="5638800" cy="485775"/>
          </a:xfrm>
        </p:spPr>
        <p:txBody>
          <a:bodyPr>
            <a:noAutofit/>
          </a:bodyPr>
          <a:lstStyle/>
          <a:p>
            <a:pPr eaLnBrk="1" hangingPunct="1"/>
            <a:r>
              <a:rPr lang="en-US" b="1" dirty="0">
                <a:latin typeface="Arial Black" panose="020B0A04020102020204" pitchFamily="34" charset="0"/>
                <a:cs typeface="Arial" panose="020B0604020202020204" pitchFamily="34" charset="0"/>
              </a:rPr>
              <a:t>What the RIO does</a:t>
            </a:r>
          </a:p>
        </p:txBody>
      </p:sp>
      <p:sp>
        <p:nvSpPr>
          <p:cNvPr id="12291" name="Rectangle 3"/>
          <p:cNvSpPr>
            <a:spLocks noGrp="1" noChangeArrowheads="1"/>
          </p:cNvSpPr>
          <p:nvPr>
            <p:ph type="body" idx="1"/>
          </p:nvPr>
        </p:nvSpPr>
        <p:spPr>
          <a:xfrm>
            <a:off x="1066800" y="2133602"/>
            <a:ext cx="6858000" cy="3214687"/>
          </a:xfrm>
        </p:spPr>
        <p:txBody>
          <a:bodyPr/>
          <a:lstStyle/>
          <a:p>
            <a:pPr eaLnBrk="1" hangingPunct="1"/>
            <a:r>
              <a:rPr lang="en-US" sz="2400" dirty="0"/>
              <a:t>The RIO is responsible for seeing to it that the MSU Procedures Concerning Allegations of Misconduct in Research and Creative Activities are carried out in an unbiased, confidential, and professional manner.</a:t>
            </a:r>
          </a:p>
          <a:p>
            <a:pPr eaLnBrk="1" hangingPunct="1"/>
            <a:endParaRPr lang="en-US" sz="2400" dirty="0"/>
          </a:p>
          <a:p>
            <a:pPr eaLnBrk="1" hangingPunct="1"/>
            <a:r>
              <a:rPr lang="en-US" sz="2400" dirty="0"/>
              <a:t>Required for any institution seeking and accepting federal funding (42 CFR 93)</a:t>
            </a:r>
          </a:p>
        </p:txBody>
      </p:sp>
    </p:spTree>
    <p:extLst>
      <p:ext uri="{BB962C8B-B14F-4D97-AF65-F5344CB8AC3E}">
        <p14:creationId xmlns:p14="http://schemas.microsoft.com/office/powerpoint/2010/main" val="30918884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2" descr="title of slide" title="The role of the RIO"/>
          <p:cNvSpPr>
            <a:spLocks noGrp="1"/>
          </p:cNvSpPr>
          <p:nvPr>
            <p:ph type="title"/>
          </p:nvPr>
        </p:nvSpPr>
        <p:spPr/>
        <p:txBody>
          <a:bodyPr>
            <a:normAutofit fontScale="90000"/>
          </a:bodyPr>
          <a:lstStyle/>
          <a:p>
            <a:r>
              <a:rPr lang="en-US" b="1" dirty="0">
                <a:latin typeface="Arial Black" panose="020B0A04020102020204" pitchFamily="34" charset="0"/>
                <a:cs typeface="ＭＳ Ｐゴシック" charset="-128"/>
              </a:rPr>
              <a:t>The role of the RIO</a:t>
            </a:r>
          </a:p>
        </p:txBody>
      </p:sp>
      <p:sp>
        <p:nvSpPr>
          <p:cNvPr id="37891" name="Content Placeholder 3"/>
          <p:cNvSpPr>
            <a:spLocks noGrp="1"/>
          </p:cNvSpPr>
          <p:nvPr>
            <p:ph idx="1"/>
          </p:nvPr>
        </p:nvSpPr>
        <p:spPr/>
        <p:txBody>
          <a:bodyPr/>
          <a:lstStyle/>
          <a:p>
            <a:r>
              <a:rPr lang="en-US" dirty="0">
                <a:cs typeface="ＭＳ Ｐゴシック" charset="-128"/>
              </a:rPr>
              <a:t>The RIO shall coordinate implementation of these Procedures and shall be responsible for their fair and impartial administration. </a:t>
            </a:r>
            <a:r>
              <a:rPr lang="en-US" dirty="0">
                <a:solidFill>
                  <a:srgbClr val="FF0000"/>
                </a:solidFill>
                <a:cs typeface="ＭＳ Ｐゴシック" charset="-128"/>
              </a:rPr>
              <a:t>The RIO shall not be an advocate for the Complainant or the Respondent. </a:t>
            </a:r>
          </a:p>
        </p:txBody>
      </p:sp>
    </p:spTree>
    <p:extLst>
      <p:ext uri="{BB962C8B-B14F-4D97-AF65-F5344CB8AC3E}">
        <p14:creationId xmlns:p14="http://schemas.microsoft.com/office/powerpoint/2010/main" val="2192676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descr="title of slide" title="What exactly is &quot;Research Misconduct&quot;?"/>
          <p:cNvSpPr>
            <a:spLocks noGrp="1" noChangeArrowheads="1"/>
          </p:cNvSpPr>
          <p:nvPr>
            <p:ph type="title"/>
          </p:nvPr>
        </p:nvSpPr>
        <p:spPr>
          <a:xfrm>
            <a:off x="1314450" y="1314450"/>
            <a:ext cx="6457950" cy="857250"/>
          </a:xfrm>
        </p:spPr>
        <p:txBody>
          <a:bodyPr>
            <a:noAutofit/>
          </a:bodyPr>
          <a:lstStyle/>
          <a:p>
            <a:pPr eaLnBrk="1" hangingPunct="1"/>
            <a:r>
              <a:rPr lang="en-US" b="1" dirty="0">
                <a:latin typeface="Arial Black" panose="020B0A04020102020204" pitchFamily="34" charset="0"/>
                <a:cs typeface="ＭＳ Ｐゴシック" charset="-128"/>
              </a:rPr>
              <a:t>What exactly is  </a:t>
            </a:r>
            <a:br>
              <a:rPr lang="en-US" b="1" dirty="0">
                <a:latin typeface="Arial Black" panose="020B0A04020102020204" pitchFamily="34" charset="0"/>
                <a:cs typeface="ＭＳ Ｐゴシック" charset="-128"/>
              </a:rPr>
            </a:br>
            <a:r>
              <a:rPr lang="en-US" b="1" dirty="0">
                <a:latin typeface="Arial Black" panose="020B0A04020102020204" pitchFamily="34" charset="0"/>
                <a:cs typeface="ＭＳ Ｐゴシック" charset="-128"/>
              </a:rPr>
              <a:t>“Research Misconduct”?</a:t>
            </a:r>
          </a:p>
        </p:txBody>
      </p:sp>
      <p:pic>
        <p:nvPicPr>
          <p:cNvPr id="33795" name="Picture 5" descr="Picture of MSU mascot Sparty the Spartan" title="Sparty"/>
          <p:cNvPicPr>
            <a:picLocks noGrp="1" noChangeAspect="1" noChangeArrowheads="1"/>
          </p:cNvPicPr>
          <p:nvPr>
            <p:ph idx="1"/>
          </p:nvPr>
        </p:nvPicPr>
        <p:blipFill>
          <a:blip r:embed="rId3"/>
          <a:srcRect/>
          <a:stretch>
            <a:fillRect/>
          </a:stretch>
        </p:blipFill>
        <p:spPr>
          <a:xfrm>
            <a:off x="3380780" y="2743200"/>
            <a:ext cx="2325290" cy="3086100"/>
          </a:xfrm>
          <a:noFill/>
        </p:spPr>
      </p:pic>
    </p:spTree>
    <p:extLst>
      <p:ext uri="{BB962C8B-B14F-4D97-AF65-F5344CB8AC3E}">
        <p14:creationId xmlns:p14="http://schemas.microsoft.com/office/powerpoint/2010/main" val="2624765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descr="title of slide" title="Research Misconduct"/>
          <p:cNvSpPr>
            <a:spLocks noGrp="1" noChangeArrowheads="1"/>
          </p:cNvSpPr>
          <p:nvPr>
            <p:ph type="title"/>
          </p:nvPr>
        </p:nvSpPr>
        <p:spPr>
          <a:xfrm>
            <a:off x="1219200" y="895350"/>
            <a:ext cx="5905500" cy="857250"/>
          </a:xfrm>
        </p:spPr>
        <p:txBody>
          <a:bodyPr>
            <a:normAutofit/>
          </a:bodyPr>
          <a:lstStyle/>
          <a:p>
            <a:pPr eaLnBrk="1" hangingPunct="1"/>
            <a:r>
              <a:rPr lang="en-US" b="1" dirty="0">
                <a:latin typeface="Arial Black" panose="020B0A04020102020204" pitchFamily="34" charset="0"/>
                <a:cs typeface="ＭＳ Ｐゴシック" charset="-128"/>
              </a:rPr>
              <a:t>Research Misconduct</a:t>
            </a:r>
          </a:p>
        </p:txBody>
      </p:sp>
      <p:sp>
        <p:nvSpPr>
          <p:cNvPr id="35843" name="Rectangle 3"/>
          <p:cNvSpPr>
            <a:spLocks noGrp="1" noChangeArrowheads="1"/>
          </p:cNvSpPr>
          <p:nvPr>
            <p:ph type="body" idx="1"/>
          </p:nvPr>
        </p:nvSpPr>
        <p:spPr>
          <a:xfrm>
            <a:off x="914400" y="1600200"/>
            <a:ext cx="7162800" cy="3600450"/>
          </a:xfrm>
        </p:spPr>
        <p:txBody>
          <a:bodyPr/>
          <a:lstStyle/>
          <a:p>
            <a:pPr eaLnBrk="1" hangingPunct="1">
              <a:lnSpc>
                <a:spcPct val="80000"/>
              </a:lnSpc>
              <a:buFontTx/>
              <a:buNone/>
            </a:pPr>
            <a:r>
              <a:rPr lang="en-US" dirty="0">
                <a:cs typeface="ＭＳ Ｐゴシック" charset="-128"/>
              </a:rPr>
              <a:t>	</a:t>
            </a:r>
            <a:r>
              <a:rPr lang="en-US" sz="2400" b="1" dirty="0">
                <a:solidFill>
                  <a:srgbClr val="FF0000"/>
                </a:solidFill>
                <a:cs typeface="ＭＳ Ｐゴシック" charset="-128"/>
              </a:rPr>
              <a:t>Fabrication</a:t>
            </a:r>
            <a:r>
              <a:rPr lang="en-US" sz="2400" dirty="0">
                <a:solidFill>
                  <a:srgbClr val="FF0000"/>
                </a:solidFill>
                <a:cs typeface="ＭＳ Ｐゴシック" charset="-128"/>
              </a:rPr>
              <a:t>, </a:t>
            </a:r>
            <a:r>
              <a:rPr lang="en-US" sz="2400" b="1" dirty="0">
                <a:solidFill>
                  <a:srgbClr val="FF0000"/>
                </a:solidFill>
                <a:cs typeface="ＭＳ Ｐゴシック" charset="-128"/>
              </a:rPr>
              <a:t>Falsification</a:t>
            </a:r>
            <a:r>
              <a:rPr lang="en-US" sz="2400" dirty="0">
                <a:solidFill>
                  <a:srgbClr val="FF0000"/>
                </a:solidFill>
                <a:cs typeface="ＭＳ Ｐゴシック" charset="-128"/>
              </a:rPr>
              <a:t>, </a:t>
            </a:r>
            <a:r>
              <a:rPr lang="en-US" sz="2400" b="1" dirty="0">
                <a:solidFill>
                  <a:srgbClr val="FF0000"/>
                </a:solidFill>
                <a:cs typeface="ＭＳ Ｐゴシック" charset="-128"/>
              </a:rPr>
              <a:t>Plagiarism</a:t>
            </a:r>
            <a:r>
              <a:rPr lang="en-US" sz="2400" dirty="0">
                <a:cs typeface="ＭＳ Ｐゴシック" charset="-128"/>
              </a:rPr>
              <a:t>, or any other practice, that </a:t>
            </a:r>
            <a:r>
              <a:rPr lang="en-US" sz="2400" dirty="0">
                <a:solidFill>
                  <a:srgbClr val="FF0000"/>
                </a:solidFill>
                <a:cs typeface="ＭＳ Ｐゴシック" charset="-128"/>
              </a:rPr>
              <a:t>S</a:t>
            </a:r>
            <a:r>
              <a:rPr lang="en-US" sz="2400" b="1" dirty="0">
                <a:solidFill>
                  <a:srgbClr val="FF0000"/>
                </a:solidFill>
                <a:cs typeface="ＭＳ Ｐゴシック" charset="-128"/>
              </a:rPr>
              <a:t>eriously Deviates</a:t>
            </a:r>
            <a:r>
              <a:rPr lang="en-US" sz="2400" dirty="0">
                <a:solidFill>
                  <a:srgbClr val="FF0000"/>
                </a:solidFill>
                <a:cs typeface="ＭＳ Ｐゴシック" charset="-128"/>
              </a:rPr>
              <a:t> </a:t>
            </a:r>
            <a:r>
              <a:rPr lang="en-US" sz="2400" dirty="0">
                <a:cs typeface="ＭＳ Ｐゴシック" charset="-128"/>
              </a:rPr>
              <a:t>from practices commonly accepted in the discipline or in the academic and research communities generally in proposing, performing, reviewing, or reporting Research and Creative Activities. </a:t>
            </a:r>
          </a:p>
          <a:p>
            <a:pPr eaLnBrk="1" hangingPunct="1">
              <a:lnSpc>
                <a:spcPct val="80000"/>
              </a:lnSpc>
              <a:buFontTx/>
              <a:buNone/>
            </a:pPr>
            <a:r>
              <a:rPr lang="en-US" sz="2400" b="1" i="1" dirty="0">
                <a:cs typeface="ＭＳ Ｐゴシック" charset="-128"/>
              </a:rPr>
              <a:t>	</a:t>
            </a:r>
          </a:p>
          <a:p>
            <a:pPr eaLnBrk="1" hangingPunct="1">
              <a:lnSpc>
                <a:spcPct val="80000"/>
              </a:lnSpc>
              <a:buFontTx/>
              <a:buNone/>
            </a:pPr>
            <a:r>
              <a:rPr lang="en-US" sz="2400" b="1" i="1" dirty="0">
                <a:cs typeface="ＭＳ Ｐゴシック" charset="-128"/>
              </a:rPr>
              <a:t>	Misconduct does not include appropriative practices in the Creative Arts insofar as they accord with accepted standards in the relevant discipline</a:t>
            </a:r>
            <a:r>
              <a:rPr lang="en-US" sz="2400" dirty="0">
                <a:cs typeface="ＭＳ Ｐゴシック" charset="-128"/>
              </a:rPr>
              <a:t>. Misconduct does not include honest error or honest differences in the interpretation or judgment of Research data. </a:t>
            </a:r>
          </a:p>
          <a:p>
            <a:pPr eaLnBrk="1" hangingPunct="1">
              <a:lnSpc>
                <a:spcPct val="80000"/>
              </a:lnSpc>
              <a:buFontTx/>
              <a:buNone/>
            </a:pPr>
            <a:endParaRPr lang="en-US" dirty="0">
              <a:cs typeface="ＭＳ Ｐゴシック" charset="-128"/>
            </a:endParaRPr>
          </a:p>
        </p:txBody>
      </p:sp>
    </p:spTree>
    <p:extLst>
      <p:ext uri="{BB962C8B-B14F-4D97-AF65-F5344CB8AC3E}">
        <p14:creationId xmlns:p14="http://schemas.microsoft.com/office/powerpoint/2010/main" val="2953062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of slide" title="Disclosure: Report Potential Conflicts of Interest"/>
          <p:cNvSpPr>
            <a:spLocks noGrp="1"/>
          </p:cNvSpPr>
          <p:nvPr>
            <p:ph type="ctrTitle"/>
          </p:nvPr>
        </p:nvSpPr>
        <p:spPr/>
        <p:txBody>
          <a:bodyPr/>
          <a:lstStyle/>
          <a:p>
            <a:r>
              <a:rPr lang="en-US" dirty="0">
                <a:solidFill>
                  <a:schemeClr val="bg1"/>
                </a:solidFill>
              </a:rPr>
              <a:t>Disclosure: Report Potential Conflicts of Interest</a:t>
            </a:r>
          </a:p>
        </p:txBody>
      </p:sp>
      <p:pic>
        <p:nvPicPr>
          <p:cNvPr id="66562" name="Content Placeholder 2" descr="Poster for research miscondunct protocol (disclosure)" title="Disclosure: Report potential conflicts of interest"/>
          <p:cNvPicPr>
            <a:picLocks noGrp="1" noChangeAspect="1"/>
          </p:cNvPicPr>
          <p:nvPr>
            <p:ph idx="4294967295"/>
          </p:nvPr>
        </p:nvPicPr>
        <p:blipFill>
          <a:blip r:embed="rId2"/>
          <a:srcRect t="-8131" b="-8131"/>
          <a:stretch>
            <a:fillRect/>
          </a:stretch>
        </p:blipFill>
        <p:spPr>
          <a:xfrm>
            <a:off x="609600" y="609600"/>
            <a:ext cx="7772400" cy="5486400"/>
          </a:xfrm>
          <a:prstGeom prst="rect">
            <a:avLst/>
          </a:prstGeom>
        </p:spPr>
      </p:pic>
    </p:spTree>
    <p:extLst>
      <p:ext uri="{BB962C8B-B14F-4D97-AF65-F5344CB8AC3E}">
        <p14:creationId xmlns:p14="http://schemas.microsoft.com/office/powerpoint/2010/main" val="2169358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of slide" title="Compliance: Understand and follow the rules"/>
          <p:cNvSpPr>
            <a:spLocks noGrp="1"/>
          </p:cNvSpPr>
          <p:nvPr>
            <p:ph type="ctrTitle"/>
          </p:nvPr>
        </p:nvSpPr>
        <p:spPr/>
        <p:txBody>
          <a:bodyPr/>
          <a:lstStyle/>
          <a:p>
            <a:r>
              <a:rPr lang="en-US" dirty="0">
                <a:solidFill>
                  <a:schemeClr val="bg1"/>
                </a:solidFill>
              </a:rPr>
              <a:t>Compliance: Understand and follow the rules</a:t>
            </a:r>
          </a:p>
        </p:txBody>
      </p:sp>
      <p:pic>
        <p:nvPicPr>
          <p:cNvPr id="67586" name="Content Placeholder 2" descr="poster for research misconduct protocol (compliance)" title="Compliance: Understand and follow the rules"/>
          <p:cNvPicPr>
            <a:picLocks noGrp="1" noChangeAspect="1"/>
          </p:cNvPicPr>
          <p:nvPr>
            <p:ph idx="4294967295"/>
          </p:nvPr>
        </p:nvPicPr>
        <p:blipFill>
          <a:blip r:embed="rId2"/>
          <a:srcRect t="-8131" b="-8131"/>
          <a:stretch>
            <a:fillRect/>
          </a:stretch>
        </p:blipFill>
        <p:spPr>
          <a:xfrm>
            <a:off x="685800" y="609600"/>
            <a:ext cx="7772400" cy="5486400"/>
          </a:xfrm>
          <a:prstGeom prst="rect">
            <a:avLst/>
          </a:prstGeom>
        </p:spPr>
      </p:pic>
    </p:spTree>
    <p:extLst>
      <p:ext uri="{BB962C8B-B14F-4D97-AF65-F5344CB8AC3E}">
        <p14:creationId xmlns:p14="http://schemas.microsoft.com/office/powerpoint/2010/main" val="750117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p:cNvSpPr>
          <p:nvPr>
            <p:ph type="title"/>
          </p:nvPr>
        </p:nvSpPr>
        <p:spPr bwMode="auto">
          <a:xfrm>
            <a:off x="304800" y="2590800"/>
            <a:ext cx="84582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eaLnBrk="1" hangingPunct="1"/>
            <a:r>
              <a:rPr lang="en-US" sz="3200" dirty="0">
                <a:latin typeface="Arial Black" charset="0"/>
                <a:ea typeface="ＭＳ Ｐゴシック" charset="0"/>
                <a:cs typeface="Gotham-Bold" charset="0"/>
              </a:rPr>
              <a:t>Research: Why We Do It</a:t>
            </a:r>
          </a:p>
        </p:txBody>
      </p:sp>
      <p:sp>
        <p:nvSpPr>
          <p:cNvPr id="9219" name="Rectangle 8"/>
          <p:cNvSpPr>
            <a:spLocks noGrp="1"/>
          </p:cNvSpPr>
          <p:nvPr>
            <p:ph idx="1"/>
          </p:nvPr>
        </p:nvSpPr>
        <p:spPr bwMode="auto">
          <a:xfrm>
            <a:off x="381000" y="3200400"/>
            <a:ext cx="8458200" cy="320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spcBef>
                <a:spcPct val="30000"/>
              </a:spcBef>
              <a:buFont typeface="Arial" charset="0"/>
              <a:buChar char="•"/>
            </a:pPr>
            <a:r>
              <a:rPr lang="en-US" sz="2000" dirty="0">
                <a:solidFill>
                  <a:srgbClr val="004221"/>
                </a:solidFill>
                <a:latin typeface="Arial" charset="0"/>
                <a:ea typeface="ＭＳ Ｐゴシック" charset="0"/>
                <a:cs typeface="Arial" charset="0"/>
              </a:rPr>
              <a:t>Dynamic research programs—based on a forward-thinking research agenda—address the problems of today and form the solutions of tomorrow</a:t>
            </a:r>
          </a:p>
          <a:p>
            <a:pPr>
              <a:spcBef>
                <a:spcPct val="30000"/>
              </a:spcBef>
              <a:buFont typeface="Arial" charset="0"/>
              <a:buChar char="•"/>
            </a:pPr>
            <a:r>
              <a:rPr lang="en-US" sz="2000" dirty="0">
                <a:latin typeface="Arial" charset="0"/>
                <a:ea typeface="ＭＳ Ｐゴシック" charset="0"/>
                <a:cs typeface="Arial" charset="0"/>
              </a:rPr>
              <a:t>University research is often the basis of corporate R&amp;D – economic benefits</a:t>
            </a:r>
          </a:p>
          <a:p>
            <a:pPr>
              <a:spcBef>
                <a:spcPct val="30000"/>
              </a:spcBef>
              <a:buFont typeface="Arial" charset="0"/>
              <a:buChar char="•"/>
            </a:pPr>
            <a:r>
              <a:rPr lang="en-US" sz="2000" dirty="0">
                <a:solidFill>
                  <a:srgbClr val="18453B"/>
                </a:solidFill>
                <a:latin typeface="Arial" charset="0"/>
                <a:ea typeface="ＭＳ Ｐゴシック" charset="0"/>
                <a:cs typeface="Arial" charset="0"/>
              </a:rPr>
              <a:t>Furthering research – advancing knowledge – gives MSU international prominence</a:t>
            </a:r>
          </a:p>
          <a:p>
            <a:pPr>
              <a:spcBef>
                <a:spcPct val="30000"/>
              </a:spcBef>
              <a:buFont typeface="Arial" charset="0"/>
              <a:buChar char="•"/>
            </a:pPr>
            <a:r>
              <a:rPr lang="en-US" sz="2000" dirty="0">
                <a:latin typeface="Arial" charset="0"/>
                <a:ea typeface="ＭＳ Ｐゴシック" charset="0"/>
                <a:cs typeface="Arial" charset="0"/>
              </a:rPr>
              <a:t>Research is the basis for education and outreach and d</a:t>
            </a:r>
            <a:r>
              <a:rPr lang="en-US" sz="2000" dirty="0">
                <a:latin typeface="Arial" pitchFamily="34" charset="0"/>
                <a:cs typeface="Arial" pitchFamily="34" charset="0"/>
              </a:rPr>
              <a:t>raws top students and faculty</a:t>
            </a:r>
          </a:p>
          <a:p>
            <a:pPr eaLnBrk="1" hangingPunct="1">
              <a:spcBef>
                <a:spcPct val="30000"/>
              </a:spcBef>
              <a:buFont typeface="Arial" charset="0"/>
              <a:buChar char="•"/>
            </a:pPr>
            <a:endParaRPr lang="en-US" sz="2000" dirty="0">
              <a:latin typeface="Arial" charset="0"/>
              <a:ea typeface="ＭＳ Ｐゴシック" charset="0"/>
              <a:cs typeface="Arial" charset="0"/>
            </a:endParaRPr>
          </a:p>
          <a:p>
            <a:pPr eaLnBrk="1" hangingPunct="1">
              <a:spcBef>
                <a:spcPct val="30000"/>
              </a:spcBef>
              <a:buFont typeface="Arial" charset="0"/>
              <a:buChar char="•"/>
            </a:pPr>
            <a:endParaRPr lang="en-US" sz="2400" dirty="0">
              <a:latin typeface="Arial" charset="0"/>
              <a:ea typeface="ＭＳ Ｐゴシック" charset="0"/>
              <a:cs typeface="Arial" charset="0"/>
            </a:endParaRPr>
          </a:p>
        </p:txBody>
      </p:sp>
      <p:pic>
        <p:nvPicPr>
          <p:cNvPr id="9220" name="Picture 4" descr="A close up of a sign&#10;&#10;Description generated with very high confidence"/>
          <p:cNvPicPr>
            <a:picLocks noChangeAspect="1"/>
          </p:cNvPicPr>
          <p:nvPr/>
        </p:nvPicPr>
        <p:blipFill>
          <a:blip r:embed="rId3" cstate="email">
            <a:extLst>
              <a:ext uri="{28A0092B-C50C-407E-A947-70E740481C1C}">
                <a14:useLocalDpi xmlns:a14="http://schemas.microsoft.com/office/drawing/2010/main" val="0"/>
              </a:ext>
            </a:extLst>
          </a:blip>
          <a:srcRect t="26648" b="9396"/>
          <a:stretch>
            <a:fillRect/>
          </a:stretch>
        </p:blipFill>
        <p:spPr bwMode="auto">
          <a:xfrm>
            <a:off x="0" y="609600"/>
            <a:ext cx="914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01134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of slide" title="Protections: Respect research participants"/>
          <p:cNvSpPr>
            <a:spLocks noGrp="1"/>
          </p:cNvSpPr>
          <p:nvPr>
            <p:ph type="title"/>
          </p:nvPr>
        </p:nvSpPr>
        <p:spPr/>
        <p:txBody>
          <a:bodyPr>
            <a:normAutofit fontScale="90000"/>
          </a:bodyPr>
          <a:lstStyle/>
          <a:p>
            <a:r>
              <a:rPr lang="en-US" dirty="0">
                <a:solidFill>
                  <a:schemeClr val="bg1"/>
                </a:solidFill>
              </a:rPr>
              <a:t>Protections: Respect research participants</a:t>
            </a:r>
          </a:p>
        </p:txBody>
      </p:sp>
      <p:pic>
        <p:nvPicPr>
          <p:cNvPr id="68610" name="Content Placeholder 2" descr="poster for research misconduct protocol (protection)" title="Protection: Respect research participants"/>
          <p:cNvPicPr>
            <a:picLocks noGrp="1" noChangeAspect="1"/>
          </p:cNvPicPr>
          <p:nvPr>
            <p:ph idx="1"/>
          </p:nvPr>
        </p:nvPicPr>
        <p:blipFill>
          <a:blip r:embed="rId2"/>
          <a:stretch>
            <a:fillRect/>
          </a:stretch>
        </p:blipFill>
        <p:spPr>
          <a:xfrm>
            <a:off x="627156" y="1066802"/>
            <a:ext cx="7831044" cy="4754563"/>
          </a:xfrm>
        </p:spPr>
      </p:pic>
    </p:spTree>
    <p:extLst>
      <p:ext uri="{BB962C8B-B14F-4D97-AF65-F5344CB8AC3E}">
        <p14:creationId xmlns:p14="http://schemas.microsoft.com/office/powerpoint/2010/main" val="3691260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of slide" title="Unacceptable Research Practices"/>
          <p:cNvSpPr>
            <a:spLocks noGrp="1"/>
          </p:cNvSpPr>
          <p:nvPr>
            <p:ph type="title"/>
          </p:nvPr>
        </p:nvSpPr>
        <p:spPr/>
        <p:txBody>
          <a:bodyPr>
            <a:normAutofit fontScale="90000"/>
          </a:bodyPr>
          <a:lstStyle/>
          <a:p>
            <a:pPr algn="ctr"/>
            <a:r>
              <a:rPr lang="en-US" dirty="0">
                <a:solidFill>
                  <a:schemeClr val="bg1"/>
                </a:solidFill>
              </a:rPr>
              <a:t>Unacceptable Research Practices</a:t>
            </a:r>
          </a:p>
        </p:txBody>
      </p:sp>
      <p:sp>
        <p:nvSpPr>
          <p:cNvPr id="69634" name="Content Placeholder 3"/>
          <p:cNvSpPr>
            <a:spLocks noGrp="1"/>
          </p:cNvSpPr>
          <p:nvPr>
            <p:ph idx="1"/>
          </p:nvPr>
        </p:nvSpPr>
        <p:spPr>
          <a:xfrm>
            <a:off x="457200" y="1248608"/>
            <a:ext cx="8229600" cy="4877557"/>
          </a:xfrm>
        </p:spPr>
        <p:txBody>
          <a:bodyPr/>
          <a:lstStyle/>
          <a:p>
            <a:pPr marL="0" indent="0">
              <a:buNone/>
            </a:pPr>
            <a:r>
              <a:rPr lang="en-US" dirty="0">
                <a:cs typeface="ＭＳ Ｐゴシック" charset="-128"/>
              </a:rPr>
              <a:t>“</a:t>
            </a:r>
            <a:r>
              <a:rPr lang="en-US" dirty="0">
                <a:solidFill>
                  <a:srgbClr val="FF0000"/>
                </a:solidFill>
                <a:cs typeface="ＭＳ Ｐゴシック" charset="-128"/>
              </a:rPr>
              <a:t>Unacceptable Research Practices</a:t>
            </a:r>
            <a:r>
              <a:rPr lang="en-US" dirty="0">
                <a:cs typeface="ＭＳ Ｐゴシック" charset="-128"/>
              </a:rPr>
              <a:t>” means practices that do not constitute Misconduct but that violate applicable laws, regulations, or other governmental requirements, or University rules or policies, of which the Respondent had received notice or of which the Respondent reasonably should have been aware, for proposing, performing, reviewing, or reporting Research or Creative Activities. </a:t>
            </a:r>
          </a:p>
        </p:txBody>
      </p:sp>
    </p:spTree>
    <p:extLst>
      <p:ext uri="{BB962C8B-B14F-4D97-AF65-F5344CB8AC3E}">
        <p14:creationId xmlns:p14="http://schemas.microsoft.com/office/powerpoint/2010/main" val="4161734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2" descr="title of slide" title="What about individuals who are always on the edge?"/>
          <p:cNvSpPr>
            <a:spLocks noGrp="1"/>
          </p:cNvSpPr>
          <p:nvPr>
            <p:ph type="title"/>
          </p:nvPr>
        </p:nvSpPr>
        <p:spPr/>
        <p:txBody>
          <a:bodyPr>
            <a:normAutofit fontScale="90000"/>
          </a:bodyPr>
          <a:lstStyle/>
          <a:p>
            <a:r>
              <a:rPr lang="en-US" b="1" dirty="0">
                <a:latin typeface="Arial Black" panose="020B0A04020102020204" pitchFamily="34" charset="0"/>
                <a:cs typeface="ＭＳ Ｐゴシック" charset="-128"/>
              </a:rPr>
              <a:t>What about individuals who are always on the edge?</a:t>
            </a:r>
          </a:p>
        </p:txBody>
      </p:sp>
      <p:pic>
        <p:nvPicPr>
          <p:cNvPr id="70659" name="Content Placeholder 4" descr="Picture of a Nascar race" title="Nascar Race"/>
          <p:cNvPicPr>
            <a:picLocks noGrp="1" noChangeAspect="1"/>
          </p:cNvPicPr>
          <p:nvPr>
            <p:ph idx="1"/>
          </p:nvPr>
        </p:nvPicPr>
        <p:blipFill>
          <a:blip r:embed="rId2"/>
          <a:srcRect/>
          <a:stretch>
            <a:fillRect/>
          </a:stretch>
        </p:blipFill>
        <p:spPr>
          <a:xfrm>
            <a:off x="3143250" y="2814640"/>
            <a:ext cx="2857500" cy="2143125"/>
          </a:xfrm>
        </p:spPr>
      </p:pic>
    </p:spTree>
    <p:extLst>
      <p:ext uri="{BB962C8B-B14F-4D97-AF65-F5344CB8AC3E}">
        <p14:creationId xmlns:p14="http://schemas.microsoft.com/office/powerpoint/2010/main" val="1291251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of slide" title="Questionable Research Practices"/>
          <p:cNvSpPr>
            <a:spLocks noGrp="1"/>
          </p:cNvSpPr>
          <p:nvPr>
            <p:ph type="title"/>
          </p:nvPr>
        </p:nvSpPr>
        <p:spPr/>
        <p:txBody>
          <a:bodyPr>
            <a:normAutofit fontScale="90000"/>
          </a:bodyPr>
          <a:lstStyle/>
          <a:p>
            <a:r>
              <a:rPr lang="en-US" dirty="0">
                <a:solidFill>
                  <a:schemeClr val="bg1"/>
                </a:solidFill>
              </a:rPr>
              <a:t>Questionable Research Practices</a:t>
            </a:r>
          </a:p>
        </p:txBody>
      </p:sp>
      <p:sp>
        <p:nvSpPr>
          <p:cNvPr id="71682" name="Content Placeholder 1"/>
          <p:cNvSpPr>
            <a:spLocks noGrp="1"/>
          </p:cNvSpPr>
          <p:nvPr>
            <p:ph idx="1"/>
          </p:nvPr>
        </p:nvSpPr>
        <p:spPr>
          <a:xfrm>
            <a:off x="685800" y="1852562"/>
            <a:ext cx="8229600" cy="3276600"/>
          </a:xfrm>
        </p:spPr>
        <p:txBody>
          <a:bodyPr/>
          <a:lstStyle/>
          <a:p>
            <a:pPr marL="0" indent="0">
              <a:buNone/>
            </a:pPr>
            <a:r>
              <a:rPr lang="en-US" dirty="0">
                <a:cs typeface="ＭＳ Ｐゴシック" charset="-128"/>
              </a:rPr>
              <a:t>“</a:t>
            </a:r>
            <a:r>
              <a:rPr lang="en-US" dirty="0">
                <a:solidFill>
                  <a:srgbClr val="FF0000"/>
                </a:solidFill>
                <a:cs typeface="ＭＳ Ｐゴシック" charset="-128"/>
              </a:rPr>
              <a:t>Questionable Research Practices</a:t>
            </a:r>
            <a:r>
              <a:rPr lang="en-US" dirty="0">
                <a:cs typeface="ＭＳ Ｐゴシック" charset="-128"/>
              </a:rPr>
              <a:t>” means practices that do not constitute Misconduct or Unacceptable Research Practices but that require attention because they could erode confidence in the integrity of Research or Creative Activities. </a:t>
            </a:r>
          </a:p>
        </p:txBody>
      </p:sp>
    </p:spTree>
    <p:extLst>
      <p:ext uri="{BB962C8B-B14F-4D97-AF65-F5344CB8AC3E}">
        <p14:creationId xmlns:p14="http://schemas.microsoft.com/office/powerpoint/2010/main" val="3689209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of slide" title="Collegiality: Work well with others"/>
          <p:cNvSpPr>
            <a:spLocks noGrp="1"/>
          </p:cNvSpPr>
          <p:nvPr>
            <p:ph type="title"/>
          </p:nvPr>
        </p:nvSpPr>
        <p:spPr/>
        <p:txBody>
          <a:bodyPr>
            <a:normAutofit fontScale="90000"/>
          </a:bodyPr>
          <a:lstStyle/>
          <a:p>
            <a:r>
              <a:rPr lang="en-US" dirty="0">
                <a:solidFill>
                  <a:schemeClr val="bg1"/>
                </a:solidFill>
              </a:rPr>
              <a:t>Collegiality: Work well with others</a:t>
            </a:r>
          </a:p>
        </p:txBody>
      </p:sp>
      <p:graphicFrame>
        <p:nvGraphicFramePr>
          <p:cNvPr id="72706" name="Object 5" descr="Poster for Research Misconduct protocol (collegiality)" title="Collegiality: Work well with others"/>
          <p:cNvGraphicFramePr>
            <a:graphicFrameLocks noGrp="1" noChangeAspect="1"/>
          </p:cNvGraphicFramePr>
          <p:nvPr>
            <p:ph idx="1"/>
          </p:nvPr>
        </p:nvGraphicFramePr>
        <p:xfrm>
          <a:off x="609600" y="990601"/>
          <a:ext cx="7949546" cy="4953000"/>
        </p:xfrm>
        <a:graphic>
          <a:graphicData uri="http://schemas.openxmlformats.org/presentationml/2006/ole">
            <mc:AlternateContent xmlns:mc="http://schemas.openxmlformats.org/markup-compatibility/2006">
              <mc:Choice xmlns:v="urn:schemas-microsoft-com:vml" Requires="v">
                <p:oleObj spid="_x0000_s1094" name="Acrobat Document" r:id="rId3" imgW="10000000" imgH="6230220" progId="">
                  <p:embed/>
                </p:oleObj>
              </mc:Choice>
              <mc:Fallback>
                <p:oleObj name="Acrobat Document" r:id="rId3" imgW="10000000" imgH="6230220" progId="">
                  <p:embed/>
                  <p:pic>
                    <p:nvPicPr>
                      <p:cNvPr id="72706" name="Object 5" descr="Poster for Research Misconduct protocol (collegiality)" title="Collegiality: Work well with others"/>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990601"/>
                        <a:ext cx="7949546" cy="49530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5391639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descr="title of slide" title="Question"/>
          <p:cNvSpPr>
            <a:spLocks noGrp="1"/>
          </p:cNvSpPr>
          <p:nvPr>
            <p:ph type="title"/>
          </p:nvPr>
        </p:nvSpPr>
        <p:spPr/>
        <p:txBody>
          <a:bodyPr>
            <a:normAutofit fontScale="90000"/>
          </a:bodyPr>
          <a:lstStyle/>
          <a:p>
            <a:r>
              <a:rPr lang="en-US" b="1" dirty="0">
                <a:latin typeface="Arial Black" panose="020B0A04020102020204" pitchFamily="34" charset="0"/>
                <a:cs typeface="ＭＳ Ｐゴシック" charset="-128"/>
              </a:rPr>
              <a:t>Question:</a:t>
            </a:r>
          </a:p>
        </p:txBody>
      </p:sp>
      <p:sp>
        <p:nvSpPr>
          <p:cNvPr id="68611" name="Content Placeholder 2"/>
          <p:cNvSpPr>
            <a:spLocks noGrp="1"/>
          </p:cNvSpPr>
          <p:nvPr>
            <p:ph idx="1"/>
          </p:nvPr>
        </p:nvSpPr>
        <p:spPr/>
        <p:txBody>
          <a:bodyPr/>
          <a:lstStyle/>
          <a:p>
            <a:r>
              <a:rPr lang="en-US" dirty="0">
                <a:cs typeface="ＭＳ Ｐゴシック" charset="-128"/>
              </a:rPr>
              <a:t>What percentage of potential allegations coming to our office is associated with some sort of previous conflict between/among the parties involved?</a:t>
            </a:r>
          </a:p>
          <a:p>
            <a:endParaRPr lang="en-US" dirty="0">
              <a:cs typeface="ＭＳ Ｐゴシック" charset="-128"/>
            </a:endParaRPr>
          </a:p>
          <a:p>
            <a:r>
              <a:rPr lang="en-US" dirty="0">
                <a:cs typeface="ＭＳ Ｐゴシック" charset="-128"/>
              </a:rPr>
              <a:t>~ 90%!!</a:t>
            </a:r>
          </a:p>
        </p:txBody>
      </p:sp>
    </p:spTree>
    <p:extLst>
      <p:ext uri="{BB962C8B-B14F-4D97-AF65-F5344CB8AC3E}">
        <p14:creationId xmlns:p14="http://schemas.microsoft.com/office/powerpoint/2010/main" val="38796491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6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descr="title of slide" title="Is Research Misconduct an Issue at MSU?"/>
          <p:cNvSpPr>
            <a:spLocks noGrp="1"/>
          </p:cNvSpPr>
          <p:nvPr>
            <p:ph type="title"/>
          </p:nvPr>
        </p:nvSpPr>
        <p:spPr/>
        <p:txBody>
          <a:bodyPr>
            <a:noAutofit/>
          </a:bodyPr>
          <a:lstStyle/>
          <a:p>
            <a:r>
              <a:rPr lang="en-US" sz="2800" b="1" dirty="0">
                <a:latin typeface="Arial Black" panose="020B0A04020102020204" pitchFamily="34" charset="0"/>
                <a:cs typeface="ＭＳ Ｐゴシック" charset="-128"/>
              </a:rPr>
              <a:t>Is Research Misconduct an Issue at MSU?</a:t>
            </a:r>
          </a:p>
        </p:txBody>
      </p:sp>
      <p:pic>
        <p:nvPicPr>
          <p:cNvPr id="78851" name="Content Placeholder 3" descr="I have direct knowledge of situations at MSU that I believe would constitute Research Misconduct based on tonight's explanations? Please Return the Response Cards. 1. True 2. False" title="Research Misconduct Response Cards"/>
          <p:cNvPicPr>
            <a:picLocks noGrp="1" noChangeAspect="1"/>
          </p:cNvPicPr>
          <p:nvPr>
            <p:ph idx="1"/>
          </p:nvPr>
        </p:nvPicPr>
        <p:blipFill>
          <a:blip r:embed="rId3"/>
          <a:srcRect t="-1204" b="-1204"/>
          <a:stretch>
            <a:fillRect/>
          </a:stretch>
        </p:blipFill>
        <p:spPr>
          <a:xfrm>
            <a:off x="1485900" y="2743202"/>
            <a:ext cx="6172200" cy="2857501"/>
          </a:xfrm>
        </p:spPr>
      </p:pic>
    </p:spTree>
    <p:extLst>
      <p:ext uri="{BB962C8B-B14F-4D97-AF65-F5344CB8AC3E}">
        <p14:creationId xmlns:p14="http://schemas.microsoft.com/office/powerpoint/2010/main" val="10660285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descr="title of slide" title="What about prevention?"/>
          <p:cNvSpPr>
            <a:spLocks noGrp="1" noChangeArrowheads="1"/>
          </p:cNvSpPr>
          <p:nvPr>
            <p:ph type="title"/>
          </p:nvPr>
        </p:nvSpPr>
        <p:spPr>
          <a:xfrm>
            <a:off x="-533400" y="838200"/>
            <a:ext cx="7772400" cy="1143000"/>
          </a:xfrm>
        </p:spPr>
        <p:txBody>
          <a:bodyPr/>
          <a:lstStyle/>
          <a:p>
            <a:pPr eaLnBrk="1" hangingPunct="1"/>
            <a:r>
              <a:rPr lang="en-US" sz="3200" b="1" dirty="0">
                <a:solidFill>
                  <a:srgbClr val="004221"/>
                </a:solidFill>
                <a:latin typeface="Arial Black" panose="020B0A04020102020204" pitchFamily="34" charset="0"/>
              </a:rPr>
              <a:t>What about prevention?</a:t>
            </a:r>
          </a:p>
        </p:txBody>
      </p:sp>
      <p:sp>
        <p:nvSpPr>
          <p:cNvPr id="75779" name="Rectangle 3"/>
          <p:cNvSpPr>
            <a:spLocks noGrp="1" noChangeArrowheads="1"/>
          </p:cNvSpPr>
          <p:nvPr>
            <p:ph type="body" sz="half" idx="1"/>
          </p:nvPr>
        </p:nvSpPr>
        <p:spPr/>
        <p:txBody>
          <a:bodyPr/>
          <a:lstStyle/>
          <a:p>
            <a:pPr eaLnBrk="1" hangingPunct="1">
              <a:lnSpc>
                <a:spcPct val="90000"/>
              </a:lnSpc>
            </a:pPr>
            <a:r>
              <a:rPr lang="en-US" dirty="0">
                <a:solidFill>
                  <a:srgbClr val="004221"/>
                </a:solidFill>
                <a:cs typeface="ＭＳ Ｐゴシック" charset="-128"/>
              </a:rPr>
              <a:t>Advice</a:t>
            </a:r>
          </a:p>
          <a:p>
            <a:pPr eaLnBrk="1" hangingPunct="1">
              <a:lnSpc>
                <a:spcPct val="90000"/>
              </a:lnSpc>
            </a:pPr>
            <a:endParaRPr lang="en-US" dirty="0">
              <a:solidFill>
                <a:srgbClr val="004221"/>
              </a:solidFill>
              <a:cs typeface="ＭＳ Ｐゴシック" charset="-128"/>
            </a:endParaRPr>
          </a:p>
          <a:p>
            <a:pPr eaLnBrk="1" hangingPunct="1">
              <a:lnSpc>
                <a:spcPct val="90000"/>
              </a:lnSpc>
            </a:pPr>
            <a:r>
              <a:rPr lang="en-US" dirty="0">
                <a:solidFill>
                  <a:srgbClr val="004221"/>
                </a:solidFill>
                <a:cs typeface="ＭＳ Ｐゴシック" charset="-128"/>
              </a:rPr>
              <a:t>We encourage students, faculty and administrators to ask us about any research issues</a:t>
            </a:r>
          </a:p>
          <a:p>
            <a:pPr eaLnBrk="1" hangingPunct="1">
              <a:lnSpc>
                <a:spcPct val="90000"/>
              </a:lnSpc>
            </a:pPr>
            <a:endParaRPr lang="en-US" sz="1500" dirty="0"/>
          </a:p>
          <a:p>
            <a:pPr eaLnBrk="1" hangingPunct="1">
              <a:lnSpc>
                <a:spcPct val="90000"/>
              </a:lnSpc>
            </a:pPr>
            <a:endParaRPr lang="en-US" sz="1500" dirty="0"/>
          </a:p>
        </p:txBody>
      </p:sp>
      <p:pic>
        <p:nvPicPr>
          <p:cNvPr id="91140" name="Picture 4" descr="picture of child in shirt and tie plugging ears" title="Child plugging ears"/>
          <p:cNvPicPr>
            <a:picLocks noGrp="1" noChangeAspect="1" noChangeArrowheads="1"/>
          </p:cNvPicPr>
          <p:nvPr>
            <p:ph sz="half" idx="2"/>
          </p:nvPr>
        </p:nvPicPr>
        <p:blipFill>
          <a:blip r:embed="rId3"/>
          <a:srcRect/>
          <a:stretch>
            <a:fillRect/>
          </a:stretch>
        </p:blipFill>
        <p:spPr>
          <a:xfrm>
            <a:off x="4629150" y="2926560"/>
            <a:ext cx="2857500" cy="1918097"/>
          </a:xfrm>
        </p:spPr>
      </p:pic>
    </p:spTree>
    <p:extLst>
      <p:ext uri="{BB962C8B-B14F-4D97-AF65-F5344CB8AC3E}">
        <p14:creationId xmlns:p14="http://schemas.microsoft.com/office/powerpoint/2010/main" val="4222473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7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descr="title of slide" title="What about prevention? (Continued)"/>
          <p:cNvSpPr>
            <a:spLocks noGrp="1" noChangeArrowheads="1"/>
          </p:cNvSpPr>
          <p:nvPr>
            <p:ph type="title"/>
          </p:nvPr>
        </p:nvSpPr>
        <p:spPr>
          <a:xfrm>
            <a:off x="685800" y="952500"/>
            <a:ext cx="7772400" cy="1143000"/>
          </a:xfrm>
        </p:spPr>
        <p:txBody>
          <a:bodyPr/>
          <a:lstStyle/>
          <a:p>
            <a:pPr algn="l"/>
            <a:r>
              <a:rPr lang="en-US" sz="3200" b="1" dirty="0">
                <a:solidFill>
                  <a:srgbClr val="004221"/>
                </a:solidFill>
                <a:latin typeface="Arial Black" panose="020B0A04020102020204" pitchFamily="34" charset="0"/>
              </a:rPr>
              <a:t>Prevention cont.</a:t>
            </a:r>
          </a:p>
        </p:txBody>
      </p:sp>
      <p:sp>
        <p:nvSpPr>
          <p:cNvPr id="77827" name="Rectangle 3"/>
          <p:cNvSpPr>
            <a:spLocks noGrp="1" noChangeArrowheads="1"/>
          </p:cNvSpPr>
          <p:nvPr>
            <p:ph type="body" sz="half" idx="1"/>
          </p:nvPr>
        </p:nvSpPr>
        <p:spPr>
          <a:xfrm>
            <a:off x="668867" y="1981200"/>
            <a:ext cx="3810000" cy="4114800"/>
          </a:xfrm>
        </p:spPr>
        <p:txBody>
          <a:bodyPr/>
          <a:lstStyle/>
          <a:p>
            <a:r>
              <a:rPr lang="en-US" dirty="0">
                <a:solidFill>
                  <a:srgbClr val="004221"/>
                </a:solidFill>
                <a:cs typeface="ＭＳ Ｐゴシック" charset="-128"/>
              </a:rPr>
              <a:t>Dispute Resolution</a:t>
            </a:r>
          </a:p>
          <a:p>
            <a:r>
              <a:rPr lang="en-US" dirty="0">
                <a:solidFill>
                  <a:srgbClr val="004221"/>
                </a:solidFill>
                <a:cs typeface="ＭＳ Ｐゴシック" charset="-128"/>
              </a:rPr>
              <a:t>We encourage students and faculty to seek our help with settling disputes</a:t>
            </a:r>
          </a:p>
          <a:p>
            <a:endParaRPr lang="en-US" dirty="0">
              <a:cs typeface="ＭＳ Ｐゴシック" charset="-128"/>
            </a:endParaRPr>
          </a:p>
          <a:p>
            <a:endParaRPr lang="en-US" dirty="0">
              <a:cs typeface="ＭＳ Ｐゴシック" charset="-128"/>
            </a:endParaRPr>
          </a:p>
        </p:txBody>
      </p:sp>
      <p:pic>
        <p:nvPicPr>
          <p:cNvPr id="93188" name="Content Placeholder 5" descr="Picture of Pivarnik with two statues having a conversation." title="Statues Congregating"/>
          <p:cNvPicPr>
            <a:picLocks noGrp="1" noChangeAspect="1"/>
          </p:cNvPicPr>
          <p:nvPr>
            <p:ph sz="half" idx="2"/>
          </p:nvPr>
        </p:nvPicPr>
        <p:blipFill>
          <a:blip r:embed="rId3"/>
          <a:srcRect t="-31216" b="-31216"/>
          <a:stretch>
            <a:fillRect/>
          </a:stretch>
        </p:blipFill>
        <p:spPr>
          <a:xfrm>
            <a:off x="4699002" y="1524000"/>
            <a:ext cx="3810000" cy="4114800"/>
          </a:xfrm>
        </p:spPr>
      </p:pic>
    </p:spTree>
    <p:extLst>
      <p:ext uri="{BB962C8B-B14F-4D97-AF65-F5344CB8AC3E}">
        <p14:creationId xmlns:p14="http://schemas.microsoft.com/office/powerpoint/2010/main" val="34913806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82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of slide" title="Please do one thing for me"/>
          <p:cNvSpPr>
            <a:spLocks noGrp="1"/>
          </p:cNvSpPr>
          <p:nvPr>
            <p:ph type="title"/>
          </p:nvPr>
        </p:nvSpPr>
        <p:spPr/>
        <p:txBody>
          <a:bodyPr>
            <a:normAutofit fontScale="90000"/>
          </a:bodyPr>
          <a:lstStyle/>
          <a:p>
            <a:r>
              <a:rPr lang="en-US" b="1" dirty="0">
                <a:latin typeface="Arial Black" panose="020B0A04020102020204" pitchFamily="34" charset="0"/>
              </a:rPr>
              <a:t>Please do one thing for me:</a:t>
            </a:r>
          </a:p>
        </p:txBody>
      </p:sp>
      <p:pic>
        <p:nvPicPr>
          <p:cNvPr id="5" name="Content Placeholder 4" descr="Picture of Beaumont Tower at dusk, title underneath" title="If You See Something Say Something"/>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2847339" y="2401494"/>
            <a:ext cx="3449324" cy="3050381"/>
          </a:xfrm>
        </p:spPr>
      </p:pic>
    </p:spTree>
    <p:extLst>
      <p:ext uri="{BB962C8B-B14F-4D97-AF65-F5344CB8AC3E}">
        <p14:creationId xmlns:p14="http://schemas.microsoft.com/office/powerpoint/2010/main" val="3647219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a:xfrm>
            <a:off x="228600" y="847725"/>
            <a:ext cx="8458200" cy="685800"/>
          </a:xfrm>
        </p:spPr>
        <p:txBody>
          <a:bodyPr>
            <a:normAutofit/>
          </a:bodyPr>
          <a:lstStyle/>
          <a:p>
            <a:pPr eaLnBrk="1" hangingPunct="1"/>
            <a:r>
              <a:rPr lang="en-US" sz="3200" dirty="0">
                <a:latin typeface="Arial Black" pitchFamily="34" charset="0"/>
              </a:rPr>
              <a:t>Faculty-Researcher Expectations </a:t>
            </a:r>
          </a:p>
        </p:txBody>
      </p:sp>
      <p:sp>
        <p:nvSpPr>
          <p:cNvPr id="7172" name="Rectangle 4"/>
          <p:cNvSpPr>
            <a:spLocks noGrp="1" noChangeArrowheads="1"/>
          </p:cNvSpPr>
          <p:nvPr>
            <p:ph idx="1"/>
          </p:nvPr>
        </p:nvSpPr>
        <p:spPr>
          <a:xfrm>
            <a:off x="381000" y="1600200"/>
            <a:ext cx="8229600" cy="4800600"/>
          </a:xfrm>
        </p:spPr>
        <p:txBody>
          <a:bodyPr/>
          <a:lstStyle/>
          <a:p>
            <a:pPr>
              <a:spcBef>
                <a:spcPct val="30000"/>
              </a:spcBef>
            </a:pPr>
            <a:r>
              <a:rPr lang="en-US" sz="2400" b="1" dirty="0">
                <a:solidFill>
                  <a:srgbClr val="004221"/>
                </a:solidFill>
                <a:latin typeface="Arial" pitchFamily="34" charset="0"/>
                <a:cs typeface="Arial" pitchFamily="34" charset="0"/>
              </a:rPr>
              <a:t>Faculty</a:t>
            </a:r>
            <a:r>
              <a:rPr lang="en-US" sz="2400" dirty="0">
                <a:solidFill>
                  <a:srgbClr val="004221"/>
                </a:solidFill>
                <a:latin typeface="Arial" pitchFamily="34" charset="0"/>
                <a:cs typeface="Arial" pitchFamily="34" charset="0"/>
              </a:rPr>
              <a:t> shape the reputation of MSU and are the drivers to expand research.</a:t>
            </a:r>
          </a:p>
          <a:p>
            <a:pPr eaLnBrk="1" hangingPunct="1">
              <a:spcBef>
                <a:spcPct val="30000"/>
              </a:spcBef>
            </a:pPr>
            <a:r>
              <a:rPr lang="en-US" sz="2400" dirty="0">
                <a:latin typeface="Arial" pitchFamily="34" charset="0"/>
                <a:cs typeface="Arial" pitchFamily="34" charset="0"/>
              </a:rPr>
              <a:t>We strive to hire top faculty; each of us should strive to be more successful than those before us.</a:t>
            </a:r>
          </a:p>
          <a:p>
            <a:pPr lvl="1">
              <a:spcBef>
                <a:spcPct val="30000"/>
              </a:spcBef>
            </a:pPr>
            <a:r>
              <a:rPr lang="en-US" sz="2000" dirty="0">
                <a:solidFill>
                  <a:srgbClr val="004221"/>
                </a:solidFill>
                <a:latin typeface="Arial" pitchFamily="34" charset="0"/>
                <a:cs typeface="Arial" pitchFamily="34" charset="0"/>
              </a:rPr>
              <a:t>Maintain a commitment to research excellence, integrity, and regulatory compliance.</a:t>
            </a:r>
          </a:p>
          <a:p>
            <a:pPr lvl="1" eaLnBrk="1" hangingPunct="1">
              <a:spcBef>
                <a:spcPct val="30000"/>
              </a:spcBef>
            </a:pPr>
            <a:r>
              <a:rPr lang="en-US" sz="2000" dirty="0">
                <a:latin typeface="Arial" pitchFamily="34" charset="0"/>
                <a:cs typeface="Arial" pitchFamily="34" charset="0"/>
              </a:rPr>
              <a:t>Publish cited research in top-tier journals.</a:t>
            </a:r>
          </a:p>
          <a:p>
            <a:pPr lvl="1" eaLnBrk="1" hangingPunct="1">
              <a:spcBef>
                <a:spcPct val="30000"/>
              </a:spcBef>
            </a:pPr>
            <a:r>
              <a:rPr lang="en-US" sz="2000" dirty="0">
                <a:solidFill>
                  <a:srgbClr val="18453B"/>
                </a:solidFill>
                <a:latin typeface="Arial" pitchFamily="34" charset="0"/>
                <a:cs typeface="Arial" pitchFamily="34" charset="0"/>
              </a:rPr>
              <a:t>Pursue a larger share of federal research funds.</a:t>
            </a:r>
          </a:p>
          <a:p>
            <a:pPr lvl="1" eaLnBrk="1" hangingPunct="1">
              <a:spcBef>
                <a:spcPct val="30000"/>
              </a:spcBef>
            </a:pPr>
            <a:r>
              <a:rPr lang="en-US" sz="2000" dirty="0">
                <a:latin typeface="Arial" pitchFamily="34" charset="0"/>
                <a:cs typeface="Arial" pitchFamily="34" charset="0"/>
              </a:rPr>
              <a:t>Advance your career through conferences, boards, external collaborations and awards, etc.</a:t>
            </a:r>
          </a:p>
          <a:p>
            <a:pPr lvl="1" eaLnBrk="1" hangingPunct="1">
              <a:spcBef>
                <a:spcPct val="30000"/>
              </a:spcBef>
            </a:pPr>
            <a:r>
              <a:rPr lang="en-US" sz="2000" b="1" u="sng" dirty="0">
                <a:solidFill>
                  <a:srgbClr val="004221"/>
                </a:solidFill>
                <a:latin typeface="Arial" pitchFamily="34" charset="0"/>
                <a:cs typeface="Arial" pitchFamily="34" charset="0"/>
              </a:rPr>
              <a:t>OSVPRI provides resources to help with all of this.</a:t>
            </a:r>
          </a:p>
        </p:txBody>
      </p:sp>
    </p:spTree>
    <p:extLst>
      <p:ext uri="{BB962C8B-B14F-4D97-AF65-F5344CB8AC3E}">
        <p14:creationId xmlns:p14="http://schemas.microsoft.com/office/powerpoint/2010/main" val="20818412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31197-D5FC-420D-BB67-85E709504AE2}"/>
              </a:ext>
            </a:extLst>
          </p:cNvPr>
          <p:cNvSpPr>
            <a:spLocks noGrp="1"/>
          </p:cNvSpPr>
          <p:nvPr>
            <p:ph type="ctrTitle"/>
          </p:nvPr>
        </p:nvSpPr>
        <p:spPr>
          <a:xfrm>
            <a:off x="533400" y="3200402"/>
            <a:ext cx="7924800" cy="709557"/>
          </a:xfrm>
        </p:spPr>
        <p:txBody>
          <a:bodyPr>
            <a:noAutofit/>
          </a:bodyPr>
          <a:lstStyle/>
          <a:p>
            <a:pPr algn="ctr"/>
            <a:r>
              <a:rPr lang="en-US" altLang="en-US" sz="3200" b="1" dirty="0">
                <a:solidFill>
                  <a:prstClr val="black"/>
                </a:solidFill>
                <a:latin typeface="Arial Black" panose="020B0A04020102020204" pitchFamily="34" charset="0"/>
              </a:rPr>
              <a:t>Questions on Research Integrity?</a:t>
            </a:r>
            <a:br>
              <a:rPr lang="en-US" altLang="en-US" sz="3200" b="1" dirty="0">
                <a:solidFill>
                  <a:prstClr val="black"/>
                </a:solidFill>
                <a:latin typeface="Arial Black" panose="020B0A04020102020204" pitchFamily="34" charset="0"/>
              </a:rPr>
            </a:br>
            <a:endParaRPr lang="en-US" sz="3200" dirty="0">
              <a:latin typeface="Arial Black" panose="020B0A04020102020204" pitchFamily="34" charset="0"/>
            </a:endParaRPr>
          </a:p>
        </p:txBody>
      </p:sp>
      <p:sp>
        <p:nvSpPr>
          <p:cNvPr id="3" name="Date Placeholder 3">
            <a:extLst>
              <a:ext uri="{FF2B5EF4-FFF2-40B4-BE49-F238E27FC236}">
                <a16:creationId xmlns:a16="http://schemas.microsoft.com/office/drawing/2014/main" id="{7C1295F2-701D-41EB-930D-8087DF808290}"/>
              </a:ext>
            </a:extLst>
          </p:cNvPr>
          <p:cNvSpPr txBox="1">
            <a:spLocks/>
          </p:cNvSpPr>
          <p:nvPr/>
        </p:nvSpPr>
        <p:spPr>
          <a:xfrm>
            <a:off x="457200" y="6481954"/>
            <a:ext cx="47244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200" kern="1200" smtClean="0">
                <a:solidFill>
                  <a:srgbClr val="595959"/>
                </a:solidFill>
                <a:latin typeface="Gotham Book" pitchFamily="49"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1800">
                <a:latin typeface="Arial" panose="020B0604020202020204" pitchFamily="34" charset="0"/>
                <a:cs typeface="Arial" panose="020B0604020202020204" pitchFamily="34" charset="0"/>
              </a:rPr>
              <a:t>Questions: </a:t>
            </a:r>
            <a:r>
              <a:rPr lang="en-US" sz="1800" u="sng">
                <a:latin typeface="Arial" panose="020B0604020202020204" pitchFamily="34" charset="0"/>
                <a:cs typeface="Arial" panose="020B0604020202020204" pitchFamily="34" charset="0"/>
                <a:hlinkClick r:id="rId3" action="ppaction://hlinkfile"/>
              </a:rPr>
              <a:t>PollEv.com/</a:t>
            </a:r>
            <a:r>
              <a:rPr lang="en-US" sz="1800" u="sng">
                <a:latin typeface="Arial" panose="020B0604020202020204" pitchFamily="34" charset="0"/>
                <a:cs typeface="Arial" panose="020B0604020202020204" pitchFamily="34" charset="0"/>
              </a:rPr>
              <a:t>msu2019</a:t>
            </a:r>
            <a:endParaRPr lang="en-US" sz="1800">
              <a:solidFill>
                <a:srgbClr val="FF0000"/>
              </a:solidFill>
              <a:latin typeface="Arial" panose="020B0604020202020204" pitchFamily="34" charset="0"/>
              <a:cs typeface="Arial" panose="020B0604020202020204" pitchFamily="34" charset="0"/>
            </a:endParaRPr>
          </a:p>
          <a:p>
            <a:pPr>
              <a:defRPr/>
            </a:pPr>
            <a:r>
              <a:rPr lang="en-US" sz="1800"/>
              <a:t> </a:t>
            </a:r>
            <a:endParaRPr lang="en-US" sz="1800" dirty="0"/>
          </a:p>
        </p:txBody>
      </p:sp>
    </p:spTree>
    <p:extLst>
      <p:ext uri="{BB962C8B-B14F-4D97-AF65-F5344CB8AC3E}">
        <p14:creationId xmlns:p14="http://schemas.microsoft.com/office/powerpoint/2010/main" val="40110112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8" y="838200"/>
            <a:ext cx="8829446" cy="781320"/>
          </a:xfrm>
          <a:ln>
            <a:noFill/>
          </a:ln>
          <a:effectLst>
            <a:outerShdw blurRad="50800" dist="38100" dir="2700000" algn="tl" rotWithShape="0">
              <a:prstClr val="black">
                <a:alpha val="40000"/>
              </a:prstClr>
            </a:outerShdw>
          </a:effectLst>
        </p:spPr>
        <p:txBody>
          <a:bodyPr>
            <a:noAutofit/>
          </a:bodyPr>
          <a:lstStyle/>
          <a:p>
            <a:pPr algn="ctr"/>
            <a:r>
              <a:rPr lang="en-US" sz="3200" b="0" dirty="0">
                <a:latin typeface="Arial Black" panose="020B0A04020102020204" pitchFamily="34" charset="0"/>
                <a:cs typeface="Arial" panose="020B0604020202020204" pitchFamily="34" charset="0"/>
              </a:rPr>
              <a:t>New Faculty Research Orientation</a:t>
            </a:r>
            <a:br>
              <a:rPr lang="en-US" sz="3200" dirty="0">
                <a:latin typeface="Arial Black" panose="020B0A04020102020204" pitchFamily="34" charset="0"/>
                <a:cs typeface="Arial" panose="020B0604020202020204" pitchFamily="34" charset="0"/>
              </a:rPr>
            </a:br>
            <a:br>
              <a:rPr lang="en-US" sz="2800" dirty="0">
                <a:latin typeface="Arial Black" panose="020B0A04020102020204" pitchFamily="34" charset="0"/>
                <a:cs typeface="Arial" panose="020B0604020202020204" pitchFamily="34" charset="0"/>
              </a:rPr>
            </a:br>
            <a:endParaRPr lang="en-US" sz="2800" b="0" dirty="0">
              <a:latin typeface="Arial Black" panose="020B0A04020102020204" pitchFamily="34" charset="0"/>
              <a:cs typeface="Arial" panose="020B0604020202020204" pitchFamily="34" charset="0"/>
            </a:endParaRPr>
          </a:p>
        </p:txBody>
      </p:sp>
      <p:sp>
        <p:nvSpPr>
          <p:cNvPr id="3" name="Subtitle 2"/>
          <p:cNvSpPr>
            <a:spLocks noGrp="1"/>
          </p:cNvSpPr>
          <p:nvPr>
            <p:ph type="subTitle" idx="1"/>
          </p:nvPr>
        </p:nvSpPr>
        <p:spPr>
          <a:xfrm>
            <a:off x="678873" y="4724400"/>
            <a:ext cx="7800819" cy="1031675"/>
          </a:xfrm>
        </p:spPr>
        <p:txBody>
          <a:bodyPr>
            <a:noAutofit/>
          </a:bodyPr>
          <a:lstStyle/>
          <a:p>
            <a:pPr algn="ctr"/>
            <a:r>
              <a:rPr lang="en-US" sz="1400" b="1" dirty="0">
                <a:solidFill>
                  <a:srgbClr val="18453B"/>
                </a:solidFill>
                <a:latin typeface="Arial" panose="020B0604020202020204" pitchFamily="34" charset="0"/>
                <a:cs typeface="Arial" panose="020B0604020202020204" pitchFamily="34" charset="0"/>
              </a:rPr>
              <a:t>Craig </a:t>
            </a:r>
            <a:r>
              <a:rPr lang="en-US" sz="1400" b="1" dirty="0" err="1">
                <a:solidFill>
                  <a:srgbClr val="18453B"/>
                </a:solidFill>
                <a:latin typeface="Arial" panose="020B0604020202020204" pitchFamily="34" charset="0"/>
                <a:cs typeface="Arial" panose="020B0604020202020204" pitchFamily="34" charset="0"/>
              </a:rPr>
              <a:t>Oneill</a:t>
            </a:r>
            <a:r>
              <a:rPr lang="en-US" sz="1400" b="1" dirty="0">
                <a:solidFill>
                  <a:srgbClr val="18453B"/>
                </a:solidFill>
                <a:latin typeface="Arial" panose="020B0604020202020204" pitchFamily="34" charset="0"/>
                <a:cs typeface="Arial" panose="020B0604020202020204" pitchFamily="34" charset="0"/>
              </a:rPr>
              <a:t>, </a:t>
            </a:r>
            <a:r>
              <a:rPr lang="en-US" sz="1400" dirty="0">
                <a:solidFill>
                  <a:srgbClr val="18453B"/>
                </a:solidFill>
                <a:latin typeface="Arial" panose="020B0604020202020204" pitchFamily="34" charset="0"/>
                <a:cs typeface="Arial" panose="020B0604020202020204" pitchFamily="34" charset="0"/>
              </a:rPr>
              <a:t>Sponsored Programs Manager, Sponsored Programs Administration</a:t>
            </a:r>
          </a:p>
          <a:p>
            <a:pPr algn="ctr"/>
            <a:r>
              <a:rPr lang="en-US" sz="1400" b="1" dirty="0">
                <a:solidFill>
                  <a:srgbClr val="18453B"/>
                </a:solidFill>
                <a:latin typeface="Arial" panose="020B0604020202020204" pitchFamily="34" charset="0"/>
                <a:cs typeface="Arial" panose="020B0604020202020204" pitchFamily="34" charset="0"/>
              </a:rPr>
              <a:t>Stacy Salisbury, </a:t>
            </a:r>
            <a:r>
              <a:rPr lang="en-US" sz="1400" dirty="0">
                <a:solidFill>
                  <a:srgbClr val="18453B"/>
                </a:solidFill>
                <a:latin typeface="Arial" panose="020B0604020202020204" pitchFamily="34" charset="0"/>
                <a:cs typeface="Arial" panose="020B0604020202020204" pitchFamily="34" charset="0"/>
              </a:rPr>
              <a:t>Contract &amp; Grants Manager, Sponsored Programs Administration</a:t>
            </a:r>
          </a:p>
          <a:p>
            <a:pPr algn="ctr"/>
            <a:r>
              <a:rPr lang="en-US" sz="1400" b="1" dirty="0">
                <a:solidFill>
                  <a:srgbClr val="18453B"/>
                </a:solidFill>
                <a:latin typeface="Arial" panose="020B0604020202020204" pitchFamily="34" charset="0"/>
                <a:cs typeface="Arial" panose="020B0604020202020204" pitchFamily="34" charset="0"/>
              </a:rPr>
              <a:t>Doug Gage, </a:t>
            </a:r>
            <a:r>
              <a:rPr lang="en-US" sz="1400" dirty="0">
                <a:solidFill>
                  <a:srgbClr val="18453B"/>
                </a:solidFill>
                <a:latin typeface="Arial" panose="020B0604020202020204" pitchFamily="34" charset="0"/>
                <a:cs typeface="Arial" panose="020B0604020202020204" pitchFamily="34" charset="0"/>
              </a:rPr>
              <a:t>Assistant Vice President for Research and Innovation</a:t>
            </a:r>
          </a:p>
          <a:p>
            <a:pPr algn="ctr"/>
            <a:r>
              <a:rPr lang="en-US" sz="1400" b="1" dirty="0">
                <a:solidFill>
                  <a:srgbClr val="18453B"/>
                </a:solidFill>
                <a:latin typeface="Arial" panose="020B0604020202020204" pitchFamily="34" charset="0"/>
                <a:cs typeface="Arial" panose="020B0604020202020204" pitchFamily="34" charset="0"/>
              </a:rPr>
              <a:t>Charles Hasemann, </a:t>
            </a:r>
            <a:r>
              <a:rPr lang="en-US" sz="1400" dirty="0">
                <a:solidFill>
                  <a:srgbClr val="18453B"/>
                </a:solidFill>
                <a:latin typeface="Arial" panose="020B0604020202020204" pitchFamily="34" charset="0"/>
                <a:cs typeface="Arial" panose="020B0604020202020204" pitchFamily="34" charset="0"/>
              </a:rPr>
              <a:t>Assistant Vice President for Innovation and Economic Development</a:t>
            </a:r>
          </a:p>
          <a:p>
            <a:pPr algn="ctr"/>
            <a:r>
              <a:rPr lang="en-US" sz="1400" b="1" dirty="0">
                <a:solidFill>
                  <a:srgbClr val="18453B"/>
                </a:solidFill>
                <a:latin typeface="Arial" panose="020B0604020202020204" pitchFamily="34" charset="0"/>
                <a:cs typeface="Arial" panose="020B0604020202020204" pitchFamily="34" charset="0"/>
              </a:rPr>
              <a:t>Terri Miller</a:t>
            </a:r>
            <a:r>
              <a:rPr lang="en-US" sz="1400" dirty="0">
                <a:solidFill>
                  <a:srgbClr val="18453B"/>
                </a:solidFill>
                <a:latin typeface="Arial" panose="020B0604020202020204" pitchFamily="34" charset="0"/>
                <a:cs typeface="Arial" panose="020B0604020202020204" pitchFamily="34" charset="0"/>
              </a:rPr>
              <a:t>, Assistant Director for Public Services, MSU Libraries</a:t>
            </a:r>
          </a:p>
          <a:p>
            <a:pPr algn="ctr"/>
            <a:endParaRPr lang="en-US" sz="1400" dirty="0">
              <a:solidFill>
                <a:srgbClr val="18453B"/>
              </a:solidFill>
              <a:latin typeface="Arial" panose="020B0604020202020204" pitchFamily="34" charset="0"/>
              <a:cs typeface="Arial" panose="020B0604020202020204" pitchFamily="34" charset="0"/>
            </a:endParaRPr>
          </a:p>
        </p:txBody>
      </p:sp>
      <p:pic>
        <p:nvPicPr>
          <p:cNvPr id="6" name="Picture 5" descr="MSU Sig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9195" y="2209800"/>
            <a:ext cx="3702818" cy="2383691"/>
          </a:xfrm>
          <a:prstGeom prst="rect">
            <a:avLst/>
          </a:prstGeom>
        </p:spPr>
      </p:pic>
      <p:sp>
        <p:nvSpPr>
          <p:cNvPr id="5" name="TextBox 4"/>
          <p:cNvSpPr txBox="1"/>
          <p:nvPr/>
        </p:nvSpPr>
        <p:spPr>
          <a:xfrm>
            <a:off x="990600" y="1524000"/>
            <a:ext cx="7162800" cy="461665"/>
          </a:xfrm>
          <a:prstGeom prst="rect">
            <a:avLst/>
          </a:prstGeom>
          <a:noFill/>
          <a:ln>
            <a:noFill/>
          </a:ln>
        </p:spPr>
        <p:txBody>
          <a:bodyPr wrap="square" rtlCol="0">
            <a:spAutoFit/>
          </a:bodyPr>
          <a:lstStyle/>
          <a:p>
            <a:pPr algn="ctr"/>
            <a:r>
              <a:rPr lang="en-US" sz="2400" dirty="0">
                <a:solidFill>
                  <a:srgbClr val="18453B"/>
                </a:solidFill>
                <a:effectLst>
                  <a:outerShdw blurRad="50800" dist="38100" algn="l" rotWithShape="0">
                    <a:prstClr val="black">
                      <a:alpha val="40000"/>
                    </a:prstClr>
                  </a:outerShdw>
                </a:effectLst>
                <a:latin typeface="Arial Black" panose="020B0A04020102020204" pitchFamily="34" charset="0"/>
                <a:ea typeface="ＭＳ Ｐゴシック" charset="-128"/>
                <a:cs typeface="Arial" panose="020B0604020202020204" pitchFamily="34" charset="0"/>
              </a:rPr>
              <a:t>Grant Resources and Administration</a:t>
            </a:r>
          </a:p>
        </p:txBody>
      </p:sp>
      <p:sp>
        <p:nvSpPr>
          <p:cNvPr id="7" name="Date Placeholder 3">
            <a:extLst>
              <a:ext uri="{FF2B5EF4-FFF2-40B4-BE49-F238E27FC236}">
                <a16:creationId xmlns:a16="http://schemas.microsoft.com/office/drawing/2014/main" id="{53AEFF4B-6F5D-4EBE-970C-8516D9377009}"/>
              </a:ext>
            </a:extLst>
          </p:cNvPr>
          <p:cNvSpPr txBox="1">
            <a:spLocks/>
          </p:cNvSpPr>
          <p:nvPr/>
        </p:nvSpPr>
        <p:spPr>
          <a:xfrm>
            <a:off x="457200" y="6481954"/>
            <a:ext cx="47244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200" kern="1200" smtClean="0">
                <a:solidFill>
                  <a:srgbClr val="595959"/>
                </a:solidFill>
                <a:latin typeface="Gotham Book" pitchFamily="49"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1800" dirty="0">
                <a:latin typeface="Arial" panose="020B0604020202020204" pitchFamily="34" charset="0"/>
                <a:cs typeface="Arial" panose="020B0604020202020204" pitchFamily="34" charset="0"/>
              </a:rPr>
              <a:t>Questions: </a:t>
            </a:r>
            <a:r>
              <a:rPr lang="en-US" sz="1800" u="sng" dirty="0">
                <a:latin typeface="Arial" panose="020B0604020202020204" pitchFamily="34" charset="0"/>
                <a:cs typeface="Arial" panose="020B0604020202020204" pitchFamily="34" charset="0"/>
                <a:hlinkClick r:id="rId4" action="ppaction://hlinkfile"/>
              </a:rPr>
              <a:t>PollEv.com/</a:t>
            </a:r>
            <a:r>
              <a:rPr lang="en-US" sz="1800" u="sng" dirty="0">
                <a:latin typeface="Arial" panose="020B0604020202020204" pitchFamily="34" charset="0"/>
                <a:cs typeface="Arial" panose="020B0604020202020204" pitchFamily="34" charset="0"/>
              </a:rPr>
              <a:t>msu2019</a:t>
            </a:r>
            <a:endParaRPr lang="en-US" sz="1800" dirty="0">
              <a:solidFill>
                <a:srgbClr val="FF0000"/>
              </a:solidFill>
              <a:latin typeface="Arial" panose="020B0604020202020204" pitchFamily="34" charset="0"/>
              <a:cs typeface="Arial" panose="020B0604020202020204" pitchFamily="34" charset="0"/>
            </a:endParaRPr>
          </a:p>
          <a:p>
            <a:pPr>
              <a:defRPr/>
            </a:pPr>
            <a:r>
              <a:rPr lang="en-US" sz="1800" dirty="0"/>
              <a:t> </a:t>
            </a:r>
          </a:p>
        </p:txBody>
      </p:sp>
    </p:spTree>
    <p:extLst>
      <p:ext uri="{BB962C8B-B14F-4D97-AF65-F5344CB8AC3E}">
        <p14:creationId xmlns:p14="http://schemas.microsoft.com/office/powerpoint/2010/main" val="3615216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498" y="871912"/>
            <a:ext cx="7838212" cy="1155792"/>
          </a:xfrm>
          <a:ln w="9525">
            <a:noFill/>
          </a:ln>
          <a:effectLst>
            <a:outerShdw dist="12700" dir="2700000" algn="tl" rotWithShape="0">
              <a:prstClr val="black">
                <a:alpha val="40000"/>
              </a:prstClr>
            </a:outerShdw>
          </a:effectLst>
        </p:spPr>
        <p:txBody>
          <a:bodyPr anchor="ctr">
            <a:noAutofit/>
          </a:bodyPr>
          <a:lstStyle/>
          <a:p>
            <a:pPr algn="ctr"/>
            <a:r>
              <a:rPr lang="en-US" sz="2400" dirty="0">
                <a:latin typeface="Arial Black" panose="020B0A04020102020204" pitchFamily="34" charset="0"/>
              </a:rPr>
              <a:t>Navigating Extramural Support: Submitting Proposals and Obtaining and Managing Awards</a:t>
            </a:r>
          </a:p>
        </p:txBody>
      </p:sp>
      <p:sp>
        <p:nvSpPr>
          <p:cNvPr id="3" name="Subtitle 2"/>
          <p:cNvSpPr>
            <a:spLocks noGrp="1"/>
          </p:cNvSpPr>
          <p:nvPr>
            <p:ph type="subTitle" idx="1"/>
          </p:nvPr>
        </p:nvSpPr>
        <p:spPr>
          <a:xfrm>
            <a:off x="678873" y="4804349"/>
            <a:ext cx="7800819" cy="1408882"/>
          </a:xfrm>
        </p:spPr>
        <p:txBody>
          <a:bodyPr>
            <a:normAutofit/>
          </a:bodyPr>
          <a:lstStyle/>
          <a:p>
            <a:pPr algn="ctr"/>
            <a:endParaRPr lang="en-US" sz="2100" dirty="0">
              <a:solidFill>
                <a:srgbClr val="18453B"/>
              </a:solidFill>
              <a:latin typeface="Calibri" panose="020F0502020204030204" pitchFamily="34" charset="0"/>
            </a:endParaRPr>
          </a:p>
          <a:p>
            <a:pPr algn="ctr"/>
            <a:r>
              <a:rPr lang="en-US" sz="2100" dirty="0">
                <a:solidFill>
                  <a:srgbClr val="18453B"/>
                </a:solidFill>
                <a:latin typeface="Calibri" panose="020F0502020204030204" pitchFamily="34" charset="0"/>
              </a:rPr>
              <a:t>Craig O’Neill</a:t>
            </a:r>
            <a:r>
              <a:rPr lang="en-US" sz="1800" dirty="0">
                <a:solidFill>
                  <a:srgbClr val="18453B"/>
                </a:solidFill>
                <a:latin typeface="Calibri" panose="020F0502020204030204" pitchFamily="34" charset="0"/>
              </a:rPr>
              <a:t>, Manager, Office of Sponsored Programs</a:t>
            </a:r>
          </a:p>
          <a:p>
            <a:pPr algn="ctr"/>
            <a:r>
              <a:rPr lang="en-US" sz="2100" dirty="0">
                <a:solidFill>
                  <a:srgbClr val="18453B"/>
                </a:solidFill>
                <a:latin typeface="Calibri" panose="020F0502020204030204" pitchFamily="34" charset="0"/>
              </a:rPr>
              <a:t>Stacy Salisbury</a:t>
            </a:r>
            <a:r>
              <a:rPr lang="en-US" sz="1800" dirty="0">
                <a:solidFill>
                  <a:srgbClr val="18453B"/>
                </a:solidFill>
                <a:latin typeface="Calibri" panose="020F0502020204030204" pitchFamily="34" charset="0"/>
              </a:rPr>
              <a:t>, Manager, Contract and Grant Administration</a:t>
            </a:r>
          </a:p>
          <a:p>
            <a:pPr algn="ctr"/>
            <a:endParaRPr lang="en-US" sz="400" dirty="0">
              <a:solidFill>
                <a:srgbClr val="18453B"/>
              </a:solidFill>
              <a:latin typeface="Calibri" panose="020F0502020204030204" pitchFamily="34" charset="0"/>
            </a:endParaRPr>
          </a:p>
        </p:txBody>
      </p:sp>
      <p:pic>
        <p:nvPicPr>
          <p:cNvPr id="5" name="Picture 4" descr="Front building view" title="Hannah Administration Building"/>
          <p:cNvPicPr>
            <a:picLocks noChangeAspect="1"/>
          </p:cNvPicPr>
          <p:nvPr/>
        </p:nvPicPr>
        <p:blipFill>
          <a:blip r:embed="rId3">
            <a:extLst>
              <a:ext uri="{BEBA8EAE-BF5A-486C-A8C5-ECC9F3942E4B}">
                <a14:imgProps xmlns:a14="http://schemas.microsoft.com/office/drawing/2010/main">
                  <a14:imgLayer r:embed="rId4">
                    <a14:imgEffect>
                      <a14:artisticPhotocopy detail="6"/>
                    </a14:imgEffect>
                  </a14:imgLayer>
                </a14:imgProps>
              </a:ext>
              <a:ext uri="{28A0092B-C50C-407E-A947-70E740481C1C}">
                <a14:useLocalDpi xmlns:a14="http://schemas.microsoft.com/office/drawing/2010/main" val="0"/>
              </a:ext>
            </a:extLst>
          </a:blip>
          <a:stretch>
            <a:fillRect/>
          </a:stretch>
        </p:blipFill>
        <p:spPr>
          <a:xfrm>
            <a:off x="2128006" y="2306229"/>
            <a:ext cx="4820712" cy="2712767"/>
          </a:xfrm>
          <a:prstGeom prst="rect">
            <a:avLst/>
          </a:prstGeom>
          <a:effectLst>
            <a:outerShdw blurRad="50800" dist="165100" dir="8100000" algn="tr" rotWithShape="0">
              <a:prstClr val="black">
                <a:alpha val="40000"/>
              </a:prstClr>
            </a:outerShdw>
          </a:effectLst>
        </p:spPr>
      </p:pic>
      <p:sp>
        <p:nvSpPr>
          <p:cNvPr id="6" name="Date Placeholder 3">
            <a:extLst>
              <a:ext uri="{FF2B5EF4-FFF2-40B4-BE49-F238E27FC236}">
                <a16:creationId xmlns:a16="http://schemas.microsoft.com/office/drawing/2014/main" id="{79BA7276-E0A1-4F02-B80C-9BC66D5C05F7}"/>
              </a:ext>
            </a:extLst>
          </p:cNvPr>
          <p:cNvSpPr txBox="1">
            <a:spLocks/>
          </p:cNvSpPr>
          <p:nvPr/>
        </p:nvSpPr>
        <p:spPr>
          <a:xfrm>
            <a:off x="457200" y="6481954"/>
            <a:ext cx="47244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200" kern="1200" smtClean="0">
                <a:solidFill>
                  <a:srgbClr val="595959"/>
                </a:solidFill>
                <a:latin typeface="Gotham Book" pitchFamily="49"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1800" dirty="0">
                <a:latin typeface="Arial" panose="020B0604020202020204" pitchFamily="34" charset="0"/>
                <a:cs typeface="Arial" panose="020B0604020202020204" pitchFamily="34" charset="0"/>
              </a:rPr>
              <a:t>Questions: </a:t>
            </a:r>
            <a:r>
              <a:rPr lang="en-US" sz="1800" u="sng" dirty="0">
                <a:latin typeface="Arial" panose="020B0604020202020204" pitchFamily="34" charset="0"/>
                <a:cs typeface="Arial" panose="020B0604020202020204" pitchFamily="34" charset="0"/>
                <a:hlinkClick r:id="rId5" action="ppaction://hlinkfile"/>
              </a:rPr>
              <a:t>PollEv.com/</a:t>
            </a:r>
            <a:r>
              <a:rPr lang="en-US" sz="1800" u="sng" dirty="0">
                <a:latin typeface="Arial" panose="020B0604020202020204" pitchFamily="34" charset="0"/>
                <a:cs typeface="Arial" panose="020B0604020202020204" pitchFamily="34" charset="0"/>
              </a:rPr>
              <a:t>msu2019</a:t>
            </a:r>
            <a:endParaRPr lang="en-US" sz="1800" dirty="0">
              <a:solidFill>
                <a:srgbClr val="FF0000"/>
              </a:solidFill>
              <a:latin typeface="Arial" panose="020B0604020202020204" pitchFamily="34" charset="0"/>
              <a:cs typeface="Arial" panose="020B0604020202020204" pitchFamily="34" charset="0"/>
            </a:endParaRPr>
          </a:p>
          <a:p>
            <a:pPr>
              <a:defRPr/>
            </a:pPr>
            <a:r>
              <a:rPr lang="en-US" sz="1800" dirty="0"/>
              <a:t> </a:t>
            </a:r>
          </a:p>
        </p:txBody>
      </p:sp>
    </p:spTree>
    <p:extLst>
      <p:ext uri="{BB962C8B-B14F-4D97-AF65-F5344CB8AC3E}">
        <p14:creationId xmlns:p14="http://schemas.microsoft.com/office/powerpoint/2010/main" val="31613329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424" y="760088"/>
            <a:ext cx="8229600" cy="480233"/>
          </a:xfrm>
        </p:spPr>
        <p:txBody>
          <a:bodyPr>
            <a:normAutofit fontScale="90000"/>
          </a:bodyPr>
          <a:lstStyle/>
          <a:p>
            <a:r>
              <a:rPr lang="en-US" dirty="0">
                <a:latin typeface="Arial Black" panose="020B0A04020102020204" pitchFamily="34" charset="0"/>
                <a:cs typeface="Arial" panose="020B0604020202020204" pitchFamily="34" charset="0"/>
              </a:rPr>
              <a:t>Agenda – SPA/OSP/CGA</a:t>
            </a:r>
          </a:p>
        </p:txBody>
      </p:sp>
      <p:sp>
        <p:nvSpPr>
          <p:cNvPr id="3" name="Content Placeholder 2"/>
          <p:cNvSpPr>
            <a:spLocks noGrp="1"/>
          </p:cNvSpPr>
          <p:nvPr>
            <p:ph idx="1"/>
          </p:nvPr>
        </p:nvSpPr>
        <p:spPr>
          <a:xfrm>
            <a:off x="375424" y="1334456"/>
            <a:ext cx="8311376" cy="5028660"/>
          </a:xfrm>
        </p:spPr>
        <p:txBody>
          <a:bodyPr/>
          <a:lstStyle/>
          <a:p>
            <a:r>
              <a:rPr lang="en-US" sz="2000" dirty="0"/>
              <a:t>Introductions</a:t>
            </a:r>
          </a:p>
          <a:p>
            <a:r>
              <a:rPr lang="en-US" sz="2000" dirty="0"/>
              <a:t>Topics</a:t>
            </a:r>
          </a:p>
          <a:p>
            <a:endParaRPr lang="en-US" sz="2200" dirty="0"/>
          </a:p>
          <a:p>
            <a:endParaRPr lang="en-US" sz="2200" dirty="0"/>
          </a:p>
          <a:p>
            <a:endParaRPr lang="en-US" sz="2200" dirty="0"/>
          </a:p>
          <a:p>
            <a:endParaRPr lang="en-US" sz="2200" dirty="0"/>
          </a:p>
          <a:p>
            <a:endParaRPr lang="en-US" sz="2200" dirty="0"/>
          </a:p>
          <a:p>
            <a:endParaRPr lang="en-US" sz="2200" dirty="0"/>
          </a:p>
          <a:p>
            <a:endParaRPr lang="en-US" sz="2000" dirty="0"/>
          </a:p>
          <a:p>
            <a:r>
              <a:rPr lang="en-US" sz="2000" dirty="0"/>
              <a:t>Administrative Structure</a:t>
            </a:r>
            <a:endParaRPr lang="en-US" sz="1800" dirty="0"/>
          </a:p>
          <a:p>
            <a:pPr marL="0" indent="0">
              <a:buNone/>
            </a:pPr>
            <a:r>
              <a:rPr lang="en-US" sz="1800" dirty="0"/>
              <a:t>			- Sponsored Programs Administration</a:t>
            </a:r>
          </a:p>
          <a:p>
            <a:pPr marL="0" indent="0">
              <a:buNone/>
            </a:pPr>
            <a:r>
              <a:rPr lang="en-US" sz="1800" dirty="0"/>
              <a:t>			- Office of Sponsored Programs</a:t>
            </a:r>
          </a:p>
          <a:p>
            <a:pPr marL="0" indent="0">
              <a:buNone/>
            </a:pPr>
            <a:r>
              <a:rPr lang="en-US" sz="1800" dirty="0"/>
              <a:t>			- Contract and Grant Administration</a:t>
            </a:r>
          </a:p>
          <a:p>
            <a:pPr marL="0" indent="0">
              <a:buNone/>
            </a:pP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948190972"/>
              </p:ext>
            </p:extLst>
          </p:nvPr>
        </p:nvGraphicFramePr>
        <p:xfrm>
          <a:off x="649224" y="2066632"/>
          <a:ext cx="7763776" cy="2758758"/>
        </p:xfrm>
        <a:graphic>
          <a:graphicData uri="http://schemas.openxmlformats.org/drawingml/2006/table">
            <a:tbl>
              <a:tblPr firstRow="1" firstCol="1" bandRow="1">
                <a:tableStyleId>{5C22544A-7EE6-4342-B048-85BDC9FD1C3A}</a:tableStyleId>
              </a:tblPr>
              <a:tblGrid>
                <a:gridCol w="2275045">
                  <a:extLst>
                    <a:ext uri="{9D8B030D-6E8A-4147-A177-3AD203B41FA5}">
                      <a16:colId xmlns:a16="http://schemas.microsoft.com/office/drawing/2014/main" val="707034716"/>
                    </a:ext>
                  </a:extLst>
                </a:gridCol>
                <a:gridCol w="3159660">
                  <a:extLst>
                    <a:ext uri="{9D8B030D-6E8A-4147-A177-3AD203B41FA5}">
                      <a16:colId xmlns:a16="http://schemas.microsoft.com/office/drawing/2014/main" val="3140240184"/>
                    </a:ext>
                  </a:extLst>
                </a:gridCol>
                <a:gridCol w="2329071">
                  <a:extLst>
                    <a:ext uri="{9D8B030D-6E8A-4147-A177-3AD203B41FA5}">
                      <a16:colId xmlns:a16="http://schemas.microsoft.com/office/drawing/2014/main" val="1455514054"/>
                    </a:ext>
                  </a:extLst>
                </a:gridCol>
              </a:tblGrid>
              <a:tr h="812370">
                <a:tc>
                  <a:txBody>
                    <a:bodyPr/>
                    <a:lstStyle/>
                    <a:p>
                      <a:pPr marL="0" marR="0" algn="ctr">
                        <a:lnSpc>
                          <a:spcPct val="150000"/>
                        </a:lnSpc>
                        <a:spcBef>
                          <a:spcPts val="0"/>
                        </a:spcBef>
                        <a:spcAft>
                          <a:spcPts val="0"/>
                        </a:spcAft>
                      </a:pPr>
                      <a:r>
                        <a:rPr lang="en-US" sz="1600" b="0" u="sng" dirty="0">
                          <a:solidFill>
                            <a:schemeClr val="accent3">
                              <a:lumMod val="50000"/>
                            </a:schemeClr>
                          </a:solidFill>
                          <a:effectLst/>
                          <a:latin typeface="+mn-lt"/>
                          <a:hlinkClick r:id="rId2"/>
                        </a:rPr>
                        <a:t>Award Life Cycle Website</a:t>
                      </a:r>
                      <a:endParaRPr lang="en-US" sz="1400" b="0" dirty="0">
                        <a:solidFill>
                          <a:schemeClr val="accent3">
                            <a:lumMod val="50000"/>
                          </a:schemeClr>
                        </a:solidFill>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1600" b="0" u="sng" dirty="0">
                          <a:solidFill>
                            <a:schemeClr val="accent3">
                              <a:lumMod val="50000"/>
                            </a:schemeClr>
                          </a:solidFill>
                          <a:effectLst/>
                          <a:latin typeface="+mn-lt"/>
                          <a:hlinkClick r:id="rId3"/>
                        </a:rPr>
                        <a:t>Department &amp; College Administrators</a:t>
                      </a:r>
                      <a:endParaRPr lang="en-US" sz="1400" b="0" dirty="0">
                        <a:solidFill>
                          <a:schemeClr val="accent3">
                            <a:lumMod val="50000"/>
                          </a:schemeClr>
                        </a:solidFill>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1600" b="0" u="sng" dirty="0">
                          <a:solidFill>
                            <a:schemeClr val="accent3">
                              <a:lumMod val="50000"/>
                            </a:schemeClr>
                          </a:solidFill>
                          <a:effectLst/>
                          <a:latin typeface="+mn-lt"/>
                          <a:hlinkClick r:id="rId4"/>
                        </a:rPr>
                        <a:t>How-to Videos</a:t>
                      </a:r>
                      <a:endParaRPr lang="en-US" sz="1400" b="0" dirty="0">
                        <a:solidFill>
                          <a:schemeClr val="accent3">
                            <a:lumMod val="50000"/>
                          </a:schemeClr>
                        </a:solidFill>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69249225"/>
                  </a:ext>
                </a:extLst>
              </a:tr>
              <a:tr h="1239694">
                <a:tc>
                  <a:txBody>
                    <a:bodyPr/>
                    <a:lstStyle/>
                    <a:p>
                      <a:pPr marL="0" marR="0" algn="ctr">
                        <a:lnSpc>
                          <a:spcPct val="150000"/>
                        </a:lnSpc>
                        <a:spcBef>
                          <a:spcPts val="0"/>
                        </a:spcBef>
                        <a:spcAft>
                          <a:spcPts val="0"/>
                        </a:spcAft>
                      </a:pPr>
                      <a:endParaRPr lang="en-US" sz="1600" b="0" u="sng" dirty="0">
                        <a:solidFill>
                          <a:schemeClr val="accent3">
                            <a:lumMod val="50000"/>
                          </a:schemeClr>
                        </a:solidFill>
                        <a:effectLst/>
                        <a:latin typeface="+mn-lt"/>
                        <a:hlinkClick r:id="" action="ppaction://noaction"/>
                      </a:endParaRPr>
                    </a:p>
                    <a:p>
                      <a:pPr marL="0" marR="0" algn="ctr">
                        <a:lnSpc>
                          <a:spcPct val="150000"/>
                        </a:lnSpc>
                        <a:spcBef>
                          <a:spcPts val="0"/>
                        </a:spcBef>
                        <a:spcAft>
                          <a:spcPts val="0"/>
                        </a:spcAft>
                      </a:pPr>
                      <a:r>
                        <a:rPr lang="en-US" sz="1600" b="0" u="sng" dirty="0">
                          <a:solidFill>
                            <a:schemeClr val="accent3">
                              <a:lumMod val="50000"/>
                            </a:schemeClr>
                          </a:solidFill>
                          <a:effectLst/>
                          <a:latin typeface="+mn-lt"/>
                          <a:hlinkClick r:id="rId5"/>
                        </a:rPr>
                        <a:t>SPA Listserv</a:t>
                      </a:r>
                      <a:endParaRPr lang="en-US" sz="1400" b="0" dirty="0">
                        <a:solidFill>
                          <a:schemeClr val="accent3">
                            <a:lumMod val="50000"/>
                          </a:schemeClr>
                        </a:solidFill>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1600" b="0" u="sng" dirty="0">
                          <a:solidFill>
                            <a:schemeClr val="accent3">
                              <a:lumMod val="50000"/>
                            </a:schemeClr>
                          </a:solidFill>
                          <a:effectLst/>
                          <a:latin typeface="+mn-lt"/>
                          <a:hlinkClick r:id="rId6"/>
                        </a:rPr>
                        <a:t>Kuali Coeus Enterprise-Level System</a:t>
                      </a:r>
                      <a:endParaRPr lang="en-US" sz="1600" b="0" u="sng" dirty="0">
                        <a:solidFill>
                          <a:schemeClr val="accent3">
                            <a:lumMod val="50000"/>
                          </a:schemeClr>
                        </a:solidFill>
                        <a:effectLst/>
                        <a:latin typeface="+mn-lt"/>
                      </a:endParaRPr>
                    </a:p>
                    <a:p>
                      <a:pPr marL="0" marR="0" algn="ctr">
                        <a:lnSpc>
                          <a:spcPct val="150000"/>
                        </a:lnSpc>
                        <a:spcBef>
                          <a:spcPts val="0"/>
                        </a:spcBef>
                        <a:spcAft>
                          <a:spcPts val="0"/>
                        </a:spcAft>
                      </a:pPr>
                      <a:r>
                        <a:rPr lang="en-US" sz="1600" b="0" u="sng" dirty="0">
                          <a:solidFill>
                            <a:schemeClr val="accent3">
                              <a:lumMod val="50000"/>
                            </a:schemeClr>
                          </a:solidFill>
                          <a:effectLst/>
                          <a:latin typeface="+mn-lt"/>
                          <a:ea typeface="Calibri" panose="020F0502020204030204" pitchFamily="34" charset="0"/>
                          <a:cs typeface="Times New Roman" panose="02020603050405020304" pitchFamily="18" charset="0"/>
                          <a:hlinkClick r:id="rId7"/>
                        </a:rPr>
                        <a:t>&amp;</a:t>
                      </a:r>
                      <a:endParaRPr lang="en-US" sz="1600" b="0" dirty="0">
                        <a:solidFill>
                          <a:schemeClr val="accent3">
                            <a:lumMod val="50000"/>
                          </a:schemeClr>
                        </a:solidFill>
                        <a:effectLst/>
                        <a:latin typeface="+mn-lt"/>
                        <a:ea typeface="Calibri" panose="020F0502020204030204" pitchFamily="34" charset="0"/>
                        <a:cs typeface="Times New Roman" panose="02020603050405020304" pitchFamily="18" charset="0"/>
                        <a:hlinkClick r:id="" action="ppaction://noaction"/>
                      </a:endParaRPr>
                    </a:p>
                    <a:p>
                      <a:pPr marL="0" marR="0" algn="ctr">
                        <a:lnSpc>
                          <a:spcPct val="150000"/>
                        </a:lnSpc>
                        <a:spcBef>
                          <a:spcPts val="0"/>
                        </a:spcBef>
                        <a:spcAft>
                          <a:spcPts val="0"/>
                        </a:spcAft>
                      </a:pPr>
                      <a:r>
                        <a:rPr lang="en-US" sz="1600" b="0" dirty="0">
                          <a:solidFill>
                            <a:schemeClr val="accent3">
                              <a:lumMod val="50000"/>
                            </a:schemeClr>
                          </a:solidFill>
                          <a:effectLst/>
                          <a:latin typeface="+mn-lt"/>
                          <a:ea typeface="Calibri" panose="020F0502020204030204" pitchFamily="34" charset="0"/>
                          <a:cs typeface="Times New Roman" panose="02020603050405020304" pitchFamily="18" charset="0"/>
                          <a:hlinkClick r:id="" action="ppaction://noaction"/>
                        </a:rPr>
                        <a:t>CGA Account Explorer</a:t>
                      </a:r>
                      <a:endParaRPr lang="en-US" sz="1600" b="0" dirty="0">
                        <a:solidFill>
                          <a:schemeClr val="accent3">
                            <a:lumMod val="50000"/>
                          </a:schemeClr>
                        </a:solidFill>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algn="ctr">
                        <a:lnSpc>
                          <a:spcPct val="150000"/>
                        </a:lnSpc>
                        <a:spcBef>
                          <a:spcPts val="0"/>
                        </a:spcBef>
                        <a:spcAft>
                          <a:spcPts val="0"/>
                        </a:spcAft>
                      </a:pPr>
                      <a:endParaRPr lang="en-US" sz="1600" b="0" u="sng" dirty="0">
                        <a:solidFill>
                          <a:schemeClr val="accent3">
                            <a:lumMod val="50000"/>
                          </a:schemeClr>
                        </a:solidFill>
                        <a:effectLst/>
                        <a:latin typeface="+mn-lt"/>
                        <a:hlinkClick r:id="" action="ppaction://noaction"/>
                      </a:endParaRPr>
                    </a:p>
                    <a:p>
                      <a:pPr marL="0" marR="0" algn="ctr">
                        <a:lnSpc>
                          <a:spcPct val="150000"/>
                        </a:lnSpc>
                        <a:spcBef>
                          <a:spcPts val="0"/>
                        </a:spcBef>
                        <a:spcAft>
                          <a:spcPts val="0"/>
                        </a:spcAft>
                      </a:pPr>
                      <a:r>
                        <a:rPr lang="en-US" sz="1600" b="0" u="sng" dirty="0">
                          <a:solidFill>
                            <a:schemeClr val="accent3">
                              <a:lumMod val="50000"/>
                            </a:schemeClr>
                          </a:solidFill>
                          <a:effectLst/>
                          <a:latin typeface="+mn-lt"/>
                          <a:hlinkClick r:id="rId8"/>
                        </a:rPr>
                        <a:t>Proposal </a:t>
                      </a:r>
                      <a:r>
                        <a:rPr lang="en-US" sz="1600" b="0" u="sng" kern="1200" dirty="0">
                          <a:solidFill>
                            <a:schemeClr val="accent3">
                              <a:lumMod val="50000"/>
                            </a:schemeClr>
                          </a:solidFill>
                          <a:effectLst/>
                          <a:latin typeface="+mn-lt"/>
                          <a:ea typeface="+mn-ea"/>
                          <a:cs typeface="+mn-cs"/>
                          <a:hlinkClick r:id="rId8"/>
                        </a:rPr>
                        <a:t>Tips &amp; Timeline</a:t>
                      </a:r>
                      <a:endParaRPr lang="en-US" sz="1600" b="0" u="sng" kern="1200" dirty="0">
                        <a:solidFill>
                          <a:schemeClr val="accent3">
                            <a:lumMod val="50000"/>
                          </a:schemeClr>
                        </a:solidFill>
                        <a:effectLst/>
                        <a:latin typeface="+mn-lt"/>
                        <a:ea typeface="+mn-ea"/>
                        <a:cs typeface="+mn-cs"/>
                      </a:endParaRPr>
                    </a:p>
                  </a:txBody>
                  <a:tcPr marL="68580" marR="68580" marT="0" marB="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561216592"/>
                  </a:ext>
                </a:extLst>
              </a:tr>
              <a:tr h="706694">
                <a:tc>
                  <a:txBody>
                    <a:bodyPr/>
                    <a:lstStyle/>
                    <a:p>
                      <a:pPr marL="0" marR="0" algn="ctr">
                        <a:lnSpc>
                          <a:spcPct val="150000"/>
                        </a:lnSpc>
                        <a:spcBef>
                          <a:spcPts val="0"/>
                        </a:spcBef>
                        <a:spcAft>
                          <a:spcPts val="0"/>
                        </a:spcAft>
                      </a:pPr>
                      <a:r>
                        <a:rPr lang="en-US" sz="1600" b="0" u="sng" dirty="0">
                          <a:solidFill>
                            <a:schemeClr val="accent3">
                              <a:lumMod val="50000"/>
                            </a:schemeClr>
                          </a:solidFill>
                          <a:effectLst/>
                          <a:latin typeface="+mn-lt"/>
                          <a:hlinkClick r:id="rId9"/>
                        </a:rPr>
                        <a:t>Award Tips</a:t>
                      </a:r>
                      <a:endParaRPr lang="en-US" sz="1400" b="0" dirty="0">
                        <a:solidFill>
                          <a:schemeClr val="accent3">
                            <a:lumMod val="50000"/>
                          </a:schemeClr>
                        </a:solidFill>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1600" b="0" u="sng" dirty="0">
                          <a:solidFill>
                            <a:schemeClr val="accent3">
                              <a:lumMod val="50000"/>
                            </a:schemeClr>
                          </a:solidFill>
                          <a:effectLst/>
                          <a:latin typeface="+mn-lt"/>
                          <a:hlinkClick r:id="rId10"/>
                        </a:rPr>
                        <a:t>CGA Account Setup/Modifications</a:t>
                      </a:r>
                      <a:endParaRPr lang="en-US" sz="1400" b="0" dirty="0">
                        <a:solidFill>
                          <a:schemeClr val="accent3">
                            <a:lumMod val="50000"/>
                          </a:schemeClr>
                        </a:solidFill>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1600" b="0" u="sng" dirty="0">
                          <a:solidFill>
                            <a:schemeClr val="accent3">
                              <a:lumMod val="50000"/>
                            </a:schemeClr>
                          </a:solidFill>
                          <a:effectLst/>
                          <a:latin typeface="+mn-lt"/>
                          <a:hlinkClick r:id="rId11"/>
                        </a:rPr>
                        <a:t>Metrics</a:t>
                      </a:r>
                      <a:r>
                        <a:rPr lang="en-US" sz="1600" b="0" dirty="0">
                          <a:solidFill>
                            <a:schemeClr val="accent3">
                              <a:lumMod val="50000"/>
                            </a:schemeClr>
                          </a:solidFill>
                          <a:effectLst/>
                          <a:latin typeface="+mn-lt"/>
                        </a:rPr>
                        <a:t> &amp; </a:t>
                      </a:r>
                      <a:r>
                        <a:rPr lang="en-US" sz="1600" b="0" u="sng" dirty="0">
                          <a:solidFill>
                            <a:schemeClr val="accent3">
                              <a:lumMod val="50000"/>
                            </a:schemeClr>
                          </a:solidFill>
                          <a:effectLst/>
                          <a:latin typeface="+mn-lt"/>
                          <a:hlinkClick r:id="rId12"/>
                        </a:rPr>
                        <a:t>Workgroups</a:t>
                      </a:r>
                      <a:endParaRPr lang="en-US" sz="1400" b="0" dirty="0">
                        <a:solidFill>
                          <a:schemeClr val="accent3">
                            <a:lumMod val="50000"/>
                          </a:schemeClr>
                        </a:solidFill>
                        <a:effectLst/>
                        <a:latin typeface="+mn-lt"/>
                        <a:ea typeface="Calibri" panose="020F0502020204030204" pitchFamily="34" charset="0"/>
                        <a:cs typeface="Times New Roman" panose="02020603050405020304" pitchFamily="18" charset="0"/>
                      </a:endParaRPr>
                    </a:p>
                  </a:txBody>
                  <a:tcPr marL="68580" marR="68580" marT="0" marB="0">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003325841"/>
                  </a:ext>
                </a:extLst>
              </a:tr>
            </a:tbl>
          </a:graphicData>
        </a:graphic>
      </p:graphicFrame>
    </p:spTree>
    <p:extLst>
      <p:ext uri="{BB962C8B-B14F-4D97-AF65-F5344CB8AC3E}">
        <p14:creationId xmlns:p14="http://schemas.microsoft.com/office/powerpoint/2010/main" val="21708015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2AD7058-C277-49A0-95AE-E05E885CDE6B}"/>
              </a:ext>
            </a:extLst>
          </p:cNvPr>
          <p:cNvSpPr>
            <a:spLocks noGrp="1"/>
          </p:cNvSpPr>
          <p:nvPr>
            <p:ph type="title"/>
          </p:nvPr>
        </p:nvSpPr>
        <p:spPr/>
        <p:txBody>
          <a:bodyPr>
            <a:normAutofit fontScale="90000"/>
          </a:bodyPr>
          <a:lstStyle/>
          <a:p>
            <a:r>
              <a:rPr lang="en-US" dirty="0"/>
              <a:t>Customer</a:t>
            </a:r>
            <a:r>
              <a:rPr lang="en-US" baseline="0" dirty="0"/>
              <a:t> services response rates</a:t>
            </a:r>
            <a:endParaRPr lang="en-US" dirty="0"/>
          </a:p>
        </p:txBody>
      </p:sp>
      <p:sp>
        <p:nvSpPr>
          <p:cNvPr id="4" name="Date Placeholder 3"/>
          <p:cNvSpPr>
            <a:spLocks noGrp="1"/>
          </p:cNvSpPr>
          <p:nvPr>
            <p:ph type="dt" sz="half" idx="4294967295"/>
          </p:nvPr>
        </p:nvSpPr>
        <p:spPr>
          <a:xfrm>
            <a:off x="604863" y="6356353"/>
            <a:ext cx="21336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95959"/>
                </a:solidFill>
                <a:effectLst/>
                <a:uLnTx/>
                <a:uFillTx/>
                <a:latin typeface="Arial" panose="020B0604020202020204" pitchFamily="34" charset="0"/>
                <a:ea typeface="ＭＳ Ｐゴシック" pitchFamily="49" charset="-128"/>
                <a:cs typeface="Arial" panose="020B0604020202020204" pitchFamily="34" charset="0"/>
              </a:rPr>
              <a:t>8/17/17</a:t>
            </a:r>
          </a:p>
        </p:txBody>
      </p:sp>
      <p:sp>
        <p:nvSpPr>
          <p:cNvPr id="6" name="Slide Number Placeholder 5"/>
          <p:cNvSpPr>
            <a:spLocks noGrp="1"/>
          </p:cNvSpPr>
          <p:nvPr>
            <p:ph type="sldNum" sz="quarter" idx="4294967295"/>
          </p:nvPr>
        </p:nvSpPr>
        <p:spPr>
          <a:xfrm>
            <a:off x="6553200" y="6356353"/>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4461CB-4CA9-2A43-A3FA-624E1DA485A6}" type="slidenum">
              <a:rPr kumimoji="0" lang="en-US" sz="1200" b="0" i="0" u="none" strike="noStrike" kern="1200" cap="none" spc="0" normalizeH="0" baseline="0" noProof="0" smtClean="0">
                <a:ln>
                  <a:noFill/>
                </a:ln>
                <a:solidFill>
                  <a:srgbClr val="595959"/>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595959"/>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3" name="Picture 2" descr="Four pie charts indicating response rates and customer service.">
            <a:extLst>
              <a:ext uri="{FF2B5EF4-FFF2-40B4-BE49-F238E27FC236}">
                <a16:creationId xmlns:a16="http://schemas.microsoft.com/office/drawing/2014/main" id="{86B49A8B-0A80-4E72-BAF4-E25C58939312}"/>
              </a:ext>
            </a:extLst>
          </p:cNvPr>
          <p:cNvPicPr>
            <a:picLocks noChangeAspect="1"/>
          </p:cNvPicPr>
          <p:nvPr/>
        </p:nvPicPr>
        <p:blipFill>
          <a:blip r:embed="rId3"/>
          <a:stretch>
            <a:fillRect/>
          </a:stretch>
        </p:blipFill>
        <p:spPr>
          <a:xfrm>
            <a:off x="438150" y="923925"/>
            <a:ext cx="8267700" cy="5010150"/>
          </a:xfrm>
          <a:prstGeom prst="rect">
            <a:avLst/>
          </a:prstGeom>
        </p:spPr>
      </p:pic>
      <p:pic>
        <p:nvPicPr>
          <p:cNvPr id="46" name="Picture 45" descr="Legend of various color scheme of pie charts from Strongly agree to strongly disagre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99" y="6118453"/>
            <a:ext cx="8839201" cy="625563"/>
          </a:xfrm>
          <a:prstGeom prst="rect">
            <a:avLst/>
          </a:prstGeom>
        </p:spPr>
      </p:pic>
    </p:spTree>
    <p:extLst>
      <p:ext uri="{BB962C8B-B14F-4D97-AF65-F5344CB8AC3E}">
        <p14:creationId xmlns:p14="http://schemas.microsoft.com/office/powerpoint/2010/main" val="32168609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eadership &amp; offices represented: Dr. Stephen Hsu, Mark Haas, Twila Fisher Reighley, OSP Katherine Cook, CGA Evonne Pedawi, SPA Pre and Post Award Support" title="Sponsored Programs Administration Organizational Char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737" y="1243012"/>
            <a:ext cx="8010525" cy="4371975"/>
          </a:xfrm>
          <a:prstGeom prst="rect">
            <a:avLst/>
          </a:prstGeom>
        </p:spPr>
      </p:pic>
      <p:sp>
        <p:nvSpPr>
          <p:cNvPr id="2" name="Title 1" hidden="1">
            <a:extLst>
              <a:ext uri="{FF2B5EF4-FFF2-40B4-BE49-F238E27FC236}">
                <a16:creationId xmlns:a16="http://schemas.microsoft.com/office/drawing/2014/main" id="{90BE1A46-7CF1-4AEE-9CB6-CC4922B48598}"/>
              </a:ext>
            </a:extLst>
          </p:cNvPr>
          <p:cNvSpPr>
            <a:spLocks noGrp="1"/>
          </p:cNvSpPr>
          <p:nvPr>
            <p:ph type="title"/>
          </p:nvPr>
        </p:nvSpPr>
        <p:spPr/>
        <p:txBody>
          <a:bodyPr>
            <a:normAutofit fontScale="90000"/>
          </a:bodyPr>
          <a:lstStyle/>
          <a:p>
            <a:r>
              <a:rPr lang="en-US" dirty="0"/>
              <a:t>Sponsored Programs</a:t>
            </a:r>
          </a:p>
        </p:txBody>
      </p:sp>
    </p:spTree>
    <p:extLst>
      <p:ext uri="{BB962C8B-B14F-4D97-AF65-F5344CB8AC3E}">
        <p14:creationId xmlns:p14="http://schemas.microsoft.com/office/powerpoint/2010/main" val="35328141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53522" y="6356350"/>
            <a:ext cx="2133600" cy="400110"/>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RA = Research Administration</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rPr>
              <a:t>AE = Account Explorer (system)</a:t>
            </a:r>
          </a:p>
        </p:txBody>
      </p:sp>
      <p:pic>
        <p:nvPicPr>
          <p:cNvPr id="6" name="Picture 5" descr="Organizational chart of Sponsored Programs administration">
            <a:extLst>
              <a:ext uri="{FF2B5EF4-FFF2-40B4-BE49-F238E27FC236}">
                <a16:creationId xmlns:a16="http://schemas.microsoft.com/office/drawing/2014/main" id="{CDB9D1D6-354B-43C3-9094-D77D74296489}"/>
              </a:ext>
            </a:extLst>
          </p:cNvPr>
          <p:cNvPicPr>
            <a:picLocks noChangeAspect="1"/>
          </p:cNvPicPr>
          <p:nvPr/>
        </p:nvPicPr>
        <p:blipFill>
          <a:blip r:embed="rId2"/>
          <a:stretch>
            <a:fillRect/>
          </a:stretch>
        </p:blipFill>
        <p:spPr>
          <a:xfrm>
            <a:off x="1295400" y="1196981"/>
            <a:ext cx="7238999" cy="5367517"/>
          </a:xfrm>
          <a:prstGeom prst="rect">
            <a:avLst/>
          </a:prstGeom>
        </p:spPr>
      </p:pic>
      <p:sp>
        <p:nvSpPr>
          <p:cNvPr id="2" name="Title 1"/>
          <p:cNvSpPr>
            <a:spLocks noGrp="1"/>
          </p:cNvSpPr>
          <p:nvPr>
            <p:ph type="ctrTitle"/>
          </p:nvPr>
        </p:nvSpPr>
        <p:spPr>
          <a:xfrm>
            <a:off x="381000" y="661745"/>
            <a:ext cx="7543800" cy="533400"/>
          </a:xfrm>
        </p:spPr>
        <p:txBody>
          <a:bodyPr>
            <a:normAutofit/>
          </a:bodyPr>
          <a:lstStyle/>
          <a:p>
            <a:r>
              <a:rPr lang="en-US" sz="2800" dirty="0">
                <a:latin typeface="Arial" panose="020B0604020202020204" pitchFamily="34" charset="0"/>
                <a:cs typeface="Arial" panose="020B0604020202020204" pitchFamily="34" charset="0"/>
              </a:rPr>
              <a:t>SPA Overview</a:t>
            </a:r>
          </a:p>
        </p:txBody>
      </p:sp>
    </p:spTree>
    <p:extLst>
      <p:ext uri="{BB962C8B-B14F-4D97-AF65-F5344CB8AC3E}">
        <p14:creationId xmlns:p14="http://schemas.microsoft.com/office/powerpoint/2010/main" val="5143927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91" y="584366"/>
            <a:ext cx="8058943" cy="1041577"/>
          </a:xfrm>
        </p:spPr>
        <p:txBody>
          <a:bodyPr>
            <a:normAutofit/>
          </a:bodyPr>
          <a:lstStyle/>
          <a:p>
            <a:r>
              <a:rPr lang="en-US" sz="2800" dirty="0">
                <a:latin typeface="Arial" panose="020B0604020202020204" pitchFamily="34" charset="0"/>
                <a:cs typeface="Arial" panose="020B0604020202020204" pitchFamily="34" charset="0"/>
              </a:rPr>
              <a:t>Office of Sponsored Programs (OSP) Overview</a:t>
            </a:r>
          </a:p>
        </p:txBody>
      </p:sp>
      <p:pic>
        <p:nvPicPr>
          <p:cNvPr id="4" name="Picture 3" descr="Organizational chart of Office of Sponsored Programs&#10;">
            <a:extLst>
              <a:ext uri="{FF2B5EF4-FFF2-40B4-BE49-F238E27FC236}">
                <a16:creationId xmlns:a16="http://schemas.microsoft.com/office/drawing/2014/main" id="{B396852D-C624-4149-91EC-B477D3DB49DF}"/>
              </a:ext>
            </a:extLst>
          </p:cNvPr>
          <p:cNvPicPr>
            <a:picLocks noChangeAspect="1"/>
          </p:cNvPicPr>
          <p:nvPr/>
        </p:nvPicPr>
        <p:blipFill>
          <a:blip r:embed="rId3"/>
          <a:stretch>
            <a:fillRect/>
          </a:stretch>
        </p:blipFill>
        <p:spPr>
          <a:xfrm>
            <a:off x="1905000" y="1219200"/>
            <a:ext cx="5181600" cy="4999078"/>
          </a:xfrm>
          <a:prstGeom prst="rect">
            <a:avLst/>
          </a:prstGeom>
        </p:spPr>
      </p:pic>
    </p:spTree>
    <p:extLst>
      <p:ext uri="{BB962C8B-B14F-4D97-AF65-F5344CB8AC3E}">
        <p14:creationId xmlns:p14="http://schemas.microsoft.com/office/powerpoint/2010/main" val="32938143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605825"/>
            <a:ext cx="7543800" cy="533400"/>
          </a:xfrm>
        </p:spPr>
        <p:txBody>
          <a:bodyPr>
            <a:normAutofit/>
          </a:bodyPr>
          <a:lstStyle/>
          <a:p>
            <a:r>
              <a:rPr lang="en-US" sz="2800" dirty="0">
                <a:latin typeface="Arial" panose="020B0604020202020204" pitchFamily="34" charset="0"/>
                <a:cs typeface="Arial" panose="020B0604020202020204" pitchFamily="34" charset="0"/>
              </a:rPr>
              <a:t>Contract and Grant (CGA) Overview</a:t>
            </a:r>
          </a:p>
        </p:txBody>
      </p:sp>
      <p:pic>
        <p:nvPicPr>
          <p:cNvPr id="4" name="Picture 3" descr="Organizational charge of Contract and Grant Administration&#10;&#10;">
            <a:extLst>
              <a:ext uri="{FF2B5EF4-FFF2-40B4-BE49-F238E27FC236}">
                <a16:creationId xmlns:a16="http://schemas.microsoft.com/office/drawing/2014/main" id="{5270BE34-B565-44D4-B973-C61EA05BE7D2}"/>
              </a:ext>
            </a:extLst>
          </p:cNvPr>
          <p:cNvPicPr>
            <a:picLocks noChangeAspect="1"/>
          </p:cNvPicPr>
          <p:nvPr/>
        </p:nvPicPr>
        <p:blipFill>
          <a:blip r:embed="rId3"/>
          <a:stretch>
            <a:fillRect/>
          </a:stretch>
        </p:blipFill>
        <p:spPr>
          <a:xfrm>
            <a:off x="1035368" y="1062037"/>
            <a:ext cx="6865619" cy="4881563"/>
          </a:xfrm>
          <a:prstGeom prst="rect">
            <a:avLst/>
          </a:prstGeom>
        </p:spPr>
      </p:pic>
    </p:spTree>
    <p:extLst>
      <p:ext uri="{BB962C8B-B14F-4D97-AF65-F5344CB8AC3E}">
        <p14:creationId xmlns:p14="http://schemas.microsoft.com/office/powerpoint/2010/main" val="17574000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569" y="1107665"/>
            <a:ext cx="3227463" cy="830999"/>
          </a:xfrm>
        </p:spPr>
        <p:txBody>
          <a:bodyPr>
            <a:normAutofit/>
          </a:bodyPr>
          <a:lstStyle/>
          <a:p>
            <a:r>
              <a:rPr lang="en-US" b="1" dirty="0">
                <a:latin typeface="Arial Black" panose="020B0A04020102020204" pitchFamily="34" charset="0"/>
              </a:rPr>
              <a:t>Questions?</a:t>
            </a:r>
          </a:p>
        </p:txBody>
      </p:sp>
      <p:sp>
        <p:nvSpPr>
          <p:cNvPr id="3" name="Content Placeholder 2"/>
          <p:cNvSpPr>
            <a:spLocks noGrp="1"/>
          </p:cNvSpPr>
          <p:nvPr>
            <p:ph idx="1"/>
          </p:nvPr>
        </p:nvSpPr>
        <p:spPr>
          <a:xfrm>
            <a:off x="1640857" y="2036165"/>
            <a:ext cx="6602698" cy="1659365"/>
          </a:xfrm>
        </p:spPr>
        <p:txBody>
          <a:bodyPr/>
          <a:lstStyle/>
          <a:p>
            <a:r>
              <a:rPr lang="en-US" sz="2400" dirty="0">
                <a:latin typeface="+mn-lt"/>
              </a:rPr>
              <a:t>Craig O’Neill:  oneillc@osp.msu.edu</a:t>
            </a:r>
          </a:p>
          <a:p>
            <a:r>
              <a:rPr lang="en-US" sz="2400" dirty="0">
                <a:latin typeface="+mn-lt"/>
              </a:rPr>
              <a:t>Stacy Salisbury: dwyers@cga.msu.edu</a:t>
            </a:r>
          </a:p>
        </p:txBody>
      </p:sp>
      <p:pic>
        <p:nvPicPr>
          <p:cNvPr id="7" name="Picture 6" descr="Question mark graphic"/>
          <p:cNvPicPr>
            <a:picLocks noChangeAspect="1"/>
          </p:cNvPicPr>
          <p:nvPr/>
        </p:nvPicPr>
        <p:blipFill rotWithShape="1">
          <a:blip r:embed="rId3" cstate="email">
            <a:extLst>
              <a:ext uri="{28A0092B-C50C-407E-A947-70E740481C1C}">
                <a14:useLocalDpi xmlns:a14="http://schemas.microsoft.com/office/drawing/2010/main"/>
              </a:ext>
            </a:extLst>
          </a:blip>
          <a:srcRect l="31919" r="42845"/>
          <a:stretch/>
        </p:blipFill>
        <p:spPr>
          <a:xfrm>
            <a:off x="7211515" y="1021724"/>
            <a:ext cx="816970" cy="1170841"/>
          </a:xfrm>
          <a:prstGeom prst="rect">
            <a:avLst/>
          </a:prstGeom>
        </p:spPr>
      </p:pic>
      <p:pic>
        <p:nvPicPr>
          <p:cNvPr id="8" name="Picture 7" descr="Text box listing contact information"/>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60033" y="5022159"/>
            <a:ext cx="1725526" cy="847807"/>
          </a:xfrm>
          <a:prstGeom prst="rect">
            <a:avLst/>
          </a:prstGeom>
        </p:spPr>
      </p:pic>
      <p:pic>
        <p:nvPicPr>
          <p:cNvPr id="10" name="Picture 9" descr="General Contact Information, KC Helpdesk, General Help or Suggestions, Website and Systems Help, Office Location" title="Contact Information"/>
          <p:cNvPicPr>
            <a:picLocks noChangeAspect="1"/>
          </p:cNvPicPr>
          <p:nvPr/>
        </p:nvPicPr>
        <p:blipFill>
          <a:blip r:embed="rId5"/>
          <a:stretch>
            <a:fillRect/>
          </a:stretch>
        </p:blipFill>
        <p:spPr>
          <a:xfrm>
            <a:off x="1017107" y="3237182"/>
            <a:ext cx="7011378" cy="1486107"/>
          </a:xfrm>
          <a:prstGeom prst="rect">
            <a:avLst/>
          </a:prstGeom>
        </p:spPr>
      </p:pic>
    </p:spTree>
    <p:extLst>
      <p:ext uri="{BB962C8B-B14F-4D97-AF65-F5344CB8AC3E}">
        <p14:creationId xmlns:p14="http://schemas.microsoft.com/office/powerpoint/2010/main" val="41882977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a:xfrm>
            <a:off x="228600" y="762000"/>
            <a:ext cx="8458200" cy="685800"/>
          </a:xfrm>
        </p:spPr>
        <p:txBody>
          <a:bodyPr/>
          <a:lstStyle/>
          <a:p>
            <a:pPr eaLnBrk="1" hangingPunct="1"/>
            <a:r>
              <a:rPr lang="en-US" sz="3200" dirty="0">
                <a:latin typeface="Arial Black" pitchFamily="34" charset="0"/>
              </a:rPr>
              <a:t>Research Expectations</a:t>
            </a:r>
          </a:p>
        </p:txBody>
      </p:sp>
      <p:sp>
        <p:nvSpPr>
          <p:cNvPr id="7172" name="Rectangle 4"/>
          <p:cNvSpPr>
            <a:spLocks noGrp="1" noChangeArrowheads="1"/>
          </p:cNvSpPr>
          <p:nvPr>
            <p:ph idx="1"/>
          </p:nvPr>
        </p:nvSpPr>
        <p:spPr>
          <a:xfrm>
            <a:off x="381000" y="1676400"/>
            <a:ext cx="8382000" cy="4800600"/>
          </a:xfrm>
        </p:spPr>
        <p:txBody>
          <a:bodyPr/>
          <a:lstStyle/>
          <a:p>
            <a:pPr>
              <a:spcBef>
                <a:spcPct val="0"/>
              </a:spcBef>
            </a:pPr>
            <a:r>
              <a:rPr lang="en-US" sz="2400" dirty="0">
                <a:solidFill>
                  <a:srgbClr val="004221"/>
                </a:solidFill>
                <a:latin typeface="Arial" pitchFamily="34" charset="0"/>
                <a:cs typeface="Arial" pitchFamily="34" charset="0"/>
              </a:rPr>
              <a:t>Faculty who have established their individual research programs may advance their careers by pursuing large multi-investigator and interdisciplinary proposals.</a:t>
            </a:r>
          </a:p>
          <a:p>
            <a:pPr>
              <a:spcBef>
                <a:spcPct val="0"/>
              </a:spcBef>
            </a:pPr>
            <a:endParaRPr lang="en-US" sz="2400" dirty="0">
              <a:solidFill>
                <a:srgbClr val="004221"/>
              </a:solidFill>
              <a:latin typeface="Arial" pitchFamily="34" charset="0"/>
              <a:cs typeface="Arial" pitchFamily="34" charset="0"/>
            </a:endParaRPr>
          </a:p>
          <a:p>
            <a:pPr>
              <a:spcBef>
                <a:spcPct val="0"/>
              </a:spcBef>
            </a:pPr>
            <a:r>
              <a:rPr lang="en-US" sz="2400" dirty="0">
                <a:latin typeface="Arial" pitchFamily="34" charset="0"/>
                <a:cs typeface="Arial" pitchFamily="34" charset="0"/>
              </a:rPr>
              <a:t>Expand corporate research activity, develop intellectual property, and build successful spin-out companies</a:t>
            </a:r>
            <a:br>
              <a:rPr lang="en-US" sz="2400" dirty="0">
                <a:latin typeface="Arial" pitchFamily="34" charset="0"/>
                <a:cs typeface="Arial" pitchFamily="34" charset="0"/>
              </a:rPr>
            </a:br>
            <a:endParaRPr lang="en-US" sz="2400" dirty="0">
              <a:latin typeface="Arial" pitchFamily="34" charset="0"/>
              <a:cs typeface="Arial" pitchFamily="34" charset="0"/>
            </a:endParaRPr>
          </a:p>
          <a:p>
            <a:pPr lvl="2" eaLnBrk="1" hangingPunct="1">
              <a:spcBef>
                <a:spcPct val="30000"/>
              </a:spcBef>
            </a:pPr>
            <a:r>
              <a:rPr lang="en-US" sz="2400" dirty="0">
                <a:latin typeface="Arial" pitchFamily="34" charset="0"/>
                <a:cs typeface="Arial" pitchFamily="34" charset="0"/>
              </a:rPr>
              <a:t>MSU Business-CONNECT</a:t>
            </a:r>
          </a:p>
          <a:p>
            <a:pPr lvl="2" eaLnBrk="1" hangingPunct="1">
              <a:spcBef>
                <a:spcPct val="30000"/>
              </a:spcBef>
            </a:pPr>
            <a:r>
              <a:rPr lang="en-US" sz="2400" dirty="0">
                <a:latin typeface="Arial" pitchFamily="34" charset="0"/>
                <a:cs typeface="Arial" pitchFamily="34" charset="0"/>
              </a:rPr>
              <a:t>MSU Technologies</a:t>
            </a:r>
          </a:p>
          <a:p>
            <a:pPr lvl="2" eaLnBrk="1" hangingPunct="1">
              <a:spcBef>
                <a:spcPct val="30000"/>
              </a:spcBef>
            </a:pPr>
            <a:r>
              <a:rPr lang="en-US" sz="2400" dirty="0">
                <a:latin typeface="Arial" pitchFamily="34" charset="0"/>
                <a:cs typeface="Arial" pitchFamily="34" charset="0"/>
              </a:rPr>
              <a:t>MSU Spartan Innovations</a:t>
            </a:r>
          </a:p>
        </p:txBody>
      </p:sp>
      <p:sp>
        <p:nvSpPr>
          <p:cNvPr id="6" name="Right Brace 5">
            <a:extLst>
              <a:ext uri="{C183D7F6-B498-43B3-948B-1728B52AA6E4}">
                <adec:decorative xmlns:adec="http://schemas.microsoft.com/office/drawing/2017/decorative" val="1"/>
              </a:ext>
            </a:extLst>
          </p:cNvPr>
          <p:cNvSpPr/>
          <p:nvPr/>
        </p:nvSpPr>
        <p:spPr>
          <a:xfrm>
            <a:off x="5255700" y="4471149"/>
            <a:ext cx="381000" cy="1066800"/>
          </a:xfrm>
          <a:prstGeom prst="rightBrace">
            <a:avLst>
              <a:gd name="adj1" fmla="val 0"/>
              <a:gd name="adj2" fmla="val 50000"/>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n-US" dirty="0"/>
          </a:p>
        </p:txBody>
      </p:sp>
      <p:sp>
        <p:nvSpPr>
          <p:cNvPr id="8" name="TextBox 6"/>
          <p:cNvSpPr txBox="1">
            <a:spLocks noChangeArrowheads="1"/>
          </p:cNvSpPr>
          <p:nvPr/>
        </p:nvSpPr>
        <p:spPr bwMode="auto">
          <a:xfrm>
            <a:off x="5636700" y="4589051"/>
            <a:ext cx="3200400" cy="830997"/>
          </a:xfrm>
          <a:prstGeom prst="rect">
            <a:avLst/>
          </a:prstGeom>
          <a:noFill/>
          <a:ln w="9525">
            <a:noFill/>
            <a:miter lim="800000"/>
            <a:headEnd/>
            <a:tailEnd/>
          </a:ln>
        </p:spPr>
        <p:txBody>
          <a:bodyPr wrap="square">
            <a:spAutoFit/>
          </a:bodyPr>
          <a:lstStyle/>
          <a:p>
            <a:r>
              <a:rPr lang="en-US" sz="2400" b="1" dirty="0">
                <a:solidFill>
                  <a:srgbClr val="18453B"/>
                </a:solidFill>
              </a:rPr>
              <a:t>MSU Innovation Center</a:t>
            </a:r>
          </a:p>
        </p:txBody>
      </p:sp>
    </p:spTree>
    <p:extLst>
      <p:ext uri="{BB962C8B-B14F-4D97-AF65-F5344CB8AC3E}">
        <p14:creationId xmlns:p14="http://schemas.microsoft.com/office/powerpoint/2010/main" val="8986461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498" y="871912"/>
            <a:ext cx="7838212" cy="1097078"/>
          </a:xfrm>
          <a:ln>
            <a:noFill/>
          </a:ln>
          <a:effectLst>
            <a:outerShdw blurRad="50800" dist="38100" dir="2700000" algn="tl" rotWithShape="0">
              <a:prstClr val="black">
                <a:alpha val="40000"/>
              </a:prstClr>
            </a:outerShdw>
          </a:effectLst>
        </p:spPr>
        <p:txBody>
          <a:bodyPr>
            <a:noAutofit/>
          </a:bodyPr>
          <a:lstStyle/>
          <a:p>
            <a:pPr algn="ctr"/>
            <a:r>
              <a:rPr lang="en-US" sz="2800" b="0" dirty="0">
                <a:latin typeface="+mn-lt"/>
                <a:cs typeface="Arial" panose="020B0604020202020204" pitchFamily="34" charset="0"/>
              </a:rPr>
              <a:t>MSU Innovation Center</a:t>
            </a:r>
          </a:p>
        </p:txBody>
      </p:sp>
      <p:sp>
        <p:nvSpPr>
          <p:cNvPr id="3" name="Subtitle 2"/>
          <p:cNvSpPr>
            <a:spLocks noGrp="1"/>
          </p:cNvSpPr>
          <p:nvPr>
            <p:ph type="subTitle" idx="1"/>
          </p:nvPr>
        </p:nvSpPr>
        <p:spPr>
          <a:xfrm>
            <a:off x="678873" y="4804349"/>
            <a:ext cx="7800819" cy="1408882"/>
          </a:xfrm>
        </p:spPr>
        <p:txBody>
          <a:bodyPr>
            <a:normAutofit/>
          </a:bodyPr>
          <a:lstStyle/>
          <a:p>
            <a:pPr algn="ctr"/>
            <a:r>
              <a:rPr lang="en-US" dirty="0">
                <a:solidFill>
                  <a:srgbClr val="18453B"/>
                </a:solidFill>
                <a:latin typeface="Calibri" panose="020F0502020204030204" pitchFamily="34" charset="0"/>
              </a:rPr>
              <a:t>Charles Hasemann, Assistant VP for Innovation and  Economic Development</a:t>
            </a:r>
            <a:endParaRPr lang="en-US" sz="2000" dirty="0">
              <a:solidFill>
                <a:srgbClr val="18453B"/>
              </a:solidFill>
              <a:latin typeface="Calibri" panose="020F0502020204030204" pitchFamily="34" charset="0"/>
            </a:endParaRPr>
          </a:p>
          <a:p>
            <a:pPr algn="ctr"/>
            <a:r>
              <a:rPr lang="en-US" sz="2000" dirty="0">
                <a:solidFill>
                  <a:srgbClr val="18453B"/>
                </a:solidFill>
                <a:latin typeface="Calibri" panose="020F0502020204030204" pitchFamily="34" charset="0"/>
              </a:rPr>
              <a:t>Research Orientation, August 22, 2019</a:t>
            </a:r>
          </a:p>
        </p:txBody>
      </p:sp>
      <p:pic>
        <p:nvPicPr>
          <p:cNvPr id="6" name="Picture 5" descr="Msu Sig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7444" y="2112109"/>
            <a:ext cx="3702818" cy="2383691"/>
          </a:xfrm>
          <a:prstGeom prst="rect">
            <a:avLst/>
          </a:prstGeom>
        </p:spPr>
      </p:pic>
      <p:sp>
        <p:nvSpPr>
          <p:cNvPr id="7" name="Slide Number Placeholder 6"/>
          <p:cNvSpPr>
            <a:spLocks noGrp="1"/>
          </p:cNvSpPr>
          <p:nvPr>
            <p:ph type="sldNum" sz="quarter" idx="4"/>
          </p:nvPr>
        </p:nvSpPr>
        <p:spPr/>
        <p:txBody>
          <a:bodyPr/>
          <a:lstStyle/>
          <a:p>
            <a:fld id="{16DC0679-7DD4-44FC-8D88-78F6CF41FFFF}" type="slidenum">
              <a:rPr lang="en-US" altLang="en-US" smtClean="0"/>
              <a:pPr/>
              <a:t>50</a:t>
            </a:fld>
            <a:endParaRPr lang="en-US" altLang="en-US"/>
          </a:p>
        </p:txBody>
      </p:sp>
      <p:sp>
        <p:nvSpPr>
          <p:cNvPr id="8" name="Date Placeholder 3"/>
          <p:cNvSpPr txBox="1">
            <a:spLocks/>
          </p:cNvSpPr>
          <p:nvPr/>
        </p:nvSpPr>
        <p:spPr>
          <a:xfrm>
            <a:off x="678873" y="6538912"/>
            <a:ext cx="47244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200" kern="1200">
                <a:solidFill>
                  <a:srgbClr val="595959"/>
                </a:solidFill>
                <a:latin typeface="Arial" panose="020B0604020202020204" pitchFamily="34" charset="0"/>
                <a:ea typeface="ＭＳ Ｐゴシック" pitchFamily="49" charset="-128"/>
                <a:cs typeface="Arial" panose="020B0604020202020204"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1800" dirty="0"/>
              <a:t>Questions: </a:t>
            </a:r>
            <a:r>
              <a:rPr lang="en-US" sz="1800" u="sng" dirty="0">
                <a:hlinkClick r:id="rId4" action="ppaction://hlinkfile"/>
              </a:rPr>
              <a:t>PollEv.com</a:t>
            </a:r>
            <a:endParaRPr lang="en-US" sz="1800" dirty="0">
              <a:solidFill>
                <a:srgbClr val="FF0000"/>
              </a:solidFill>
            </a:endParaRPr>
          </a:p>
          <a:p>
            <a:pPr>
              <a:defRPr/>
            </a:pPr>
            <a:r>
              <a:rPr lang="en-US" sz="1800" dirty="0"/>
              <a:t> </a:t>
            </a:r>
          </a:p>
        </p:txBody>
      </p:sp>
    </p:spTree>
    <p:extLst>
      <p:ext uri="{BB962C8B-B14F-4D97-AF65-F5344CB8AC3E}">
        <p14:creationId xmlns:p14="http://schemas.microsoft.com/office/powerpoint/2010/main" val="2273723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43000"/>
            <a:ext cx="8382000" cy="914400"/>
          </a:xfrm>
        </p:spPr>
        <p:txBody>
          <a:bodyPr>
            <a:noAutofit/>
          </a:bodyPr>
          <a:lstStyle/>
          <a:p>
            <a:pPr algn="l"/>
            <a:r>
              <a:rPr lang="en-US" sz="3200" b="1" dirty="0"/>
              <a:t>MSU’s place for connecting  to the private sector</a:t>
            </a:r>
            <a:endParaRPr lang="en-US" sz="1800" b="1" dirty="0"/>
          </a:p>
        </p:txBody>
      </p:sp>
      <p:pic>
        <p:nvPicPr>
          <p:cNvPr id="1028" name="Picture 4" descr="Photo of sign at MSU Innovation Center building&#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4391" y="2057400"/>
            <a:ext cx="3551282" cy="2251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Outside photo of Innovation Center build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0582" y="3927764"/>
            <a:ext cx="4280345" cy="2930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MSU Business Connect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9194" y="2110385"/>
            <a:ext cx="4455885" cy="89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descr="MSU Technologies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0120" y="3563926"/>
            <a:ext cx="4014029" cy="1235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8087fcc1-f054-41cd-a8ac-571f1cd6a1dc" descr="7DC3866E-CFBC-44B9-A542-55552AE9D07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9193" y="5356439"/>
            <a:ext cx="4455885" cy="869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16975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MSU Business Connect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71" y="1371600"/>
            <a:ext cx="4455885" cy="89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descr="MSU Technologies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771" y="3183653"/>
            <a:ext cx="4014029" cy="1235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8087fcc1-f054-41cd-a8ac-571f1cd6a1dc" descr="7DC3866E-CFBC-44B9-A542-55552AE9D07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771" y="5094982"/>
            <a:ext cx="4455885" cy="869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648200" y="1406604"/>
            <a:ext cx="4495799" cy="1077218"/>
          </a:xfrm>
          <a:prstGeom prst="rect">
            <a:avLst/>
          </a:prstGeom>
          <a:noFill/>
        </p:spPr>
        <p:txBody>
          <a:bodyPr wrap="square" rtlCol="0">
            <a:spAutoFit/>
          </a:bodyPr>
          <a:lstStyle/>
          <a:p>
            <a:pPr marL="119063" indent="-119063">
              <a:buFont typeface="Arial" pitchFamily="34" charset="0"/>
              <a:buChar char="•"/>
            </a:pPr>
            <a:r>
              <a:rPr lang="en-US" sz="1600" dirty="0">
                <a:solidFill>
                  <a:prstClr val="black"/>
                </a:solidFill>
              </a:rPr>
              <a:t>Outreach to connect companies to MSU Research strengths.</a:t>
            </a:r>
          </a:p>
          <a:p>
            <a:pPr marL="119063" indent="-119063">
              <a:buFont typeface="Arial" pitchFamily="34" charset="0"/>
              <a:buChar char="•"/>
            </a:pPr>
            <a:r>
              <a:rPr lang="en-US" sz="1600" dirty="0">
                <a:solidFill>
                  <a:prstClr val="black"/>
                </a:solidFill>
              </a:rPr>
              <a:t>Company perspectives enrich faculty research</a:t>
            </a:r>
          </a:p>
          <a:p>
            <a:pPr marL="119063" indent="-119063">
              <a:buFont typeface="Arial" pitchFamily="34" charset="0"/>
              <a:buChar char="•"/>
            </a:pPr>
            <a:r>
              <a:rPr lang="en-US" sz="1600" dirty="0">
                <a:solidFill>
                  <a:prstClr val="black"/>
                </a:solidFill>
              </a:rPr>
              <a:t>$28M in 2018 corporate-sponsored programs</a:t>
            </a:r>
          </a:p>
        </p:txBody>
      </p:sp>
      <p:sp>
        <p:nvSpPr>
          <p:cNvPr id="14" name="TextBox 13"/>
          <p:cNvSpPr txBox="1"/>
          <p:nvPr/>
        </p:nvSpPr>
        <p:spPr>
          <a:xfrm>
            <a:off x="4638441" y="3300520"/>
            <a:ext cx="4419600" cy="1077218"/>
          </a:xfrm>
          <a:prstGeom prst="rect">
            <a:avLst/>
          </a:prstGeom>
          <a:noFill/>
        </p:spPr>
        <p:txBody>
          <a:bodyPr wrap="square" rtlCol="0">
            <a:spAutoFit/>
          </a:bodyPr>
          <a:lstStyle/>
          <a:p>
            <a:pPr marL="119063" indent="-119063">
              <a:buFont typeface="Arial" pitchFamily="34" charset="0"/>
              <a:buChar char="•"/>
            </a:pPr>
            <a:r>
              <a:rPr lang="en-US" sz="1600" dirty="0">
                <a:solidFill>
                  <a:prstClr val="black"/>
                </a:solidFill>
              </a:rPr>
              <a:t>Taking faculty ideas to the marketplace – seeing research put to practice.</a:t>
            </a:r>
          </a:p>
          <a:p>
            <a:pPr marL="119063" indent="-119063">
              <a:buFont typeface="Arial" pitchFamily="34" charset="0"/>
              <a:buChar char="•"/>
            </a:pPr>
            <a:r>
              <a:rPr lang="en-US" sz="1600" dirty="0">
                <a:solidFill>
                  <a:prstClr val="black"/>
                </a:solidFill>
              </a:rPr>
              <a:t>$4.4 million in 2018 royalty revenue</a:t>
            </a:r>
          </a:p>
          <a:p>
            <a:pPr marL="119063" indent="-119063">
              <a:buFont typeface="Arial" pitchFamily="34" charset="0"/>
              <a:buChar char="•"/>
            </a:pPr>
            <a:r>
              <a:rPr lang="en-US" sz="1600" dirty="0">
                <a:solidFill>
                  <a:prstClr val="black"/>
                </a:solidFill>
              </a:rPr>
              <a:t>&gt;$1.9M distributed to faculty</a:t>
            </a:r>
          </a:p>
        </p:txBody>
      </p:sp>
      <p:sp>
        <p:nvSpPr>
          <p:cNvPr id="15" name="TextBox 14"/>
          <p:cNvSpPr txBox="1"/>
          <p:nvPr/>
        </p:nvSpPr>
        <p:spPr>
          <a:xfrm>
            <a:off x="4648200" y="4942582"/>
            <a:ext cx="4436165" cy="1077218"/>
          </a:xfrm>
          <a:prstGeom prst="rect">
            <a:avLst/>
          </a:prstGeom>
          <a:noFill/>
        </p:spPr>
        <p:txBody>
          <a:bodyPr wrap="square" rtlCol="0">
            <a:spAutoFit/>
          </a:bodyPr>
          <a:lstStyle/>
          <a:p>
            <a:pPr marL="119063" indent="-119063">
              <a:buFont typeface="Arial" pitchFamily="34" charset="0"/>
              <a:buChar char="•"/>
            </a:pPr>
            <a:r>
              <a:rPr lang="en-US" sz="1600" dirty="0">
                <a:solidFill>
                  <a:prstClr val="black"/>
                </a:solidFill>
              </a:rPr>
              <a:t>Creating companies from MSU-owned ideas.</a:t>
            </a:r>
          </a:p>
          <a:p>
            <a:pPr marL="119063" indent="-119063">
              <a:buFont typeface="Arial" pitchFamily="34" charset="0"/>
              <a:buChar char="•"/>
            </a:pPr>
            <a:r>
              <a:rPr lang="en-US" sz="1600" dirty="0">
                <a:solidFill>
                  <a:prstClr val="black"/>
                </a:solidFill>
              </a:rPr>
              <a:t>Professional help to create the best chance for success.</a:t>
            </a:r>
          </a:p>
          <a:p>
            <a:pPr marL="119063" indent="-119063">
              <a:buFont typeface="Arial" pitchFamily="34" charset="0"/>
              <a:buChar char="•"/>
            </a:pPr>
            <a:r>
              <a:rPr lang="en-US" sz="1600" dirty="0">
                <a:solidFill>
                  <a:prstClr val="black"/>
                </a:solidFill>
              </a:rPr>
              <a:t>Engaging students in alternative careers.</a:t>
            </a:r>
          </a:p>
        </p:txBody>
      </p:sp>
      <p:sp>
        <p:nvSpPr>
          <p:cNvPr id="2" name="Title 1" hidden="1">
            <a:extLst>
              <a:ext uri="{FF2B5EF4-FFF2-40B4-BE49-F238E27FC236}">
                <a16:creationId xmlns:a16="http://schemas.microsoft.com/office/drawing/2014/main" id="{CE598125-4528-4647-B9AE-A4839A813390}"/>
              </a:ext>
            </a:extLst>
          </p:cNvPr>
          <p:cNvSpPr>
            <a:spLocks noGrp="1"/>
          </p:cNvSpPr>
          <p:nvPr>
            <p:ph type="title"/>
          </p:nvPr>
        </p:nvSpPr>
        <p:spPr/>
        <p:txBody>
          <a:bodyPr>
            <a:normAutofit fontScale="90000"/>
          </a:bodyPr>
          <a:lstStyle/>
          <a:p>
            <a:r>
              <a:rPr lang="en-US" dirty="0"/>
              <a:t>What we do</a:t>
            </a:r>
          </a:p>
        </p:txBody>
      </p:sp>
    </p:spTree>
    <p:extLst>
      <p:ext uri="{BB962C8B-B14F-4D97-AF65-F5344CB8AC3E}">
        <p14:creationId xmlns:p14="http://schemas.microsoft.com/office/powerpoint/2010/main" val="34894113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1524000"/>
            <a:ext cx="4724400" cy="886190"/>
          </a:xfrm>
        </p:spPr>
        <p:txBody>
          <a:bodyPr>
            <a:noAutofit/>
          </a:bodyPr>
          <a:lstStyle/>
          <a:p>
            <a:pPr algn="l"/>
            <a:r>
              <a:rPr lang="en-US" sz="2400" b="1" dirty="0"/>
              <a:t>Business-CONNECT: </a:t>
            </a:r>
            <a:br>
              <a:rPr lang="en-US" sz="2400" b="1" dirty="0"/>
            </a:br>
            <a:r>
              <a:rPr lang="en-US" sz="2400" b="1" dirty="0"/>
              <a:t>The Front Door to MSU</a:t>
            </a:r>
          </a:p>
        </p:txBody>
      </p:sp>
      <p:sp>
        <p:nvSpPr>
          <p:cNvPr id="3" name="Content Placeholder 2"/>
          <p:cNvSpPr>
            <a:spLocks noGrp="1"/>
          </p:cNvSpPr>
          <p:nvPr>
            <p:ph idx="1"/>
          </p:nvPr>
        </p:nvSpPr>
        <p:spPr>
          <a:xfrm>
            <a:off x="4191000" y="2514600"/>
            <a:ext cx="4572000" cy="4018175"/>
          </a:xfrm>
          <a:solidFill>
            <a:schemeClr val="bg1"/>
          </a:solidFill>
        </p:spPr>
        <p:txBody>
          <a:bodyPr bIns="91440">
            <a:noAutofit/>
          </a:bodyPr>
          <a:lstStyle/>
          <a:p>
            <a:pPr marL="0" indent="0">
              <a:spcAft>
                <a:spcPts val="1800"/>
              </a:spcAft>
              <a:buNone/>
            </a:pPr>
            <a:r>
              <a:rPr lang="en-US" sz="2000" b="1" dirty="0"/>
              <a:t>Identify MSU Resources: </a:t>
            </a:r>
            <a:r>
              <a:rPr lang="en-US" sz="2000" dirty="0"/>
              <a:t>we help companies find researchers &amp; facilities; we navigate the university for them</a:t>
            </a:r>
          </a:p>
          <a:p>
            <a:pPr marL="0" indent="0">
              <a:spcAft>
                <a:spcPts val="1800"/>
              </a:spcAft>
              <a:buNone/>
            </a:pPr>
            <a:r>
              <a:rPr lang="en-US" sz="2000" b="1" dirty="0"/>
              <a:t>Build Partnerships: </a:t>
            </a:r>
            <a:r>
              <a:rPr lang="en-US" sz="2000" dirty="0"/>
              <a:t>we do proactive business development to build on strategic opportunities – bring us your ideas</a:t>
            </a:r>
          </a:p>
          <a:p>
            <a:pPr marL="0" indent="0">
              <a:spcAft>
                <a:spcPts val="1800"/>
              </a:spcAft>
              <a:buNone/>
            </a:pPr>
            <a:r>
              <a:rPr lang="en-US" sz="2000" b="1" dirty="0"/>
              <a:t>One-Stop Shop: </a:t>
            </a:r>
            <a:r>
              <a:rPr lang="en-US" sz="2000" dirty="0"/>
              <a:t>We act as an advocate for the deal, translating among stakeholders to find the win-win; we negotiate and sign the agreements</a:t>
            </a:r>
          </a:p>
        </p:txBody>
      </p:sp>
      <p:pic>
        <p:nvPicPr>
          <p:cNvPr id="6" name="Picture 5" descr="Photo of bell tower at MSU"/>
          <p:cNvPicPr>
            <a:picLocks noChangeAspect="1"/>
          </p:cNvPicPr>
          <p:nvPr/>
        </p:nvPicPr>
        <p:blipFill rotWithShape="1">
          <a:blip r:embed="rId2" cstate="print">
            <a:extLst>
              <a:ext uri="{28A0092B-C50C-407E-A947-70E740481C1C}">
                <a14:useLocalDpi xmlns:a14="http://schemas.microsoft.com/office/drawing/2010/main" val="0"/>
              </a:ext>
            </a:extLst>
          </a:blip>
          <a:srcRect t="4949"/>
          <a:stretch/>
        </p:blipFill>
        <p:spPr>
          <a:xfrm>
            <a:off x="98196" y="1524000"/>
            <a:ext cx="3886200" cy="51922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893027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154" y="1295400"/>
            <a:ext cx="8229600" cy="4525963"/>
          </a:xfrm>
        </p:spPr>
        <p:txBody>
          <a:bodyPr/>
          <a:lstStyle/>
          <a:p>
            <a:r>
              <a:rPr lang="en-US" dirty="0"/>
              <a:t>MSU has a large variety of industry partners – growing every year.</a:t>
            </a:r>
          </a:p>
        </p:txBody>
      </p:sp>
      <p:pic>
        <p:nvPicPr>
          <p:cNvPr id="7" name="Picture 6" descr="Graphic showing for Fiscal Year 2018 there was 23.8 Million in corporate gifts and grants"/>
          <p:cNvPicPr>
            <a:picLocks noChangeAspect="1"/>
          </p:cNvPicPr>
          <p:nvPr/>
        </p:nvPicPr>
        <p:blipFill>
          <a:blip r:embed="rId3"/>
          <a:stretch>
            <a:fillRect/>
          </a:stretch>
        </p:blipFill>
        <p:spPr>
          <a:xfrm>
            <a:off x="5697245" y="4916928"/>
            <a:ext cx="2093823" cy="1824340"/>
          </a:xfrm>
          <a:prstGeom prst="rect">
            <a:avLst/>
          </a:prstGeom>
        </p:spPr>
      </p:pic>
      <p:graphicFrame>
        <p:nvGraphicFramePr>
          <p:cNvPr id="8" name="Chart 7" title="Corporate support of MSU Sponsored Programs"/>
          <p:cNvGraphicFramePr>
            <a:graphicFrameLocks/>
          </p:cNvGraphicFramePr>
          <p:nvPr/>
        </p:nvGraphicFramePr>
        <p:xfrm>
          <a:off x="5181600" y="1915430"/>
          <a:ext cx="3518974" cy="292576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title="FY15 Breakdown of $23.3 Million in Corporate-sponsored Research"/>
          <p:cNvGraphicFramePr>
            <a:graphicFrameLocks/>
          </p:cNvGraphicFramePr>
          <p:nvPr>
            <p:extLst>
              <p:ext uri="{D42A27DB-BD31-4B8C-83A1-F6EECF244321}">
                <p14:modId xmlns:p14="http://schemas.microsoft.com/office/powerpoint/2010/main" val="2788752996"/>
              </p:ext>
            </p:extLst>
          </p:nvPr>
        </p:nvGraphicFramePr>
        <p:xfrm>
          <a:off x="-2136" y="2438400"/>
          <a:ext cx="4955136" cy="4419600"/>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hidden="1">
            <a:extLst>
              <a:ext uri="{FF2B5EF4-FFF2-40B4-BE49-F238E27FC236}">
                <a16:creationId xmlns:a16="http://schemas.microsoft.com/office/drawing/2014/main" id="{7B6B6144-FDCA-444C-8BB4-5DB544E82160}"/>
              </a:ext>
            </a:extLst>
          </p:cNvPr>
          <p:cNvSpPr>
            <a:spLocks noGrp="1"/>
          </p:cNvSpPr>
          <p:nvPr>
            <p:ph type="title"/>
          </p:nvPr>
        </p:nvSpPr>
        <p:spPr/>
        <p:txBody>
          <a:bodyPr>
            <a:normAutofit fontScale="90000"/>
          </a:bodyPr>
          <a:lstStyle/>
          <a:p>
            <a:r>
              <a:rPr lang="en-US" dirty="0"/>
              <a:t>Industry Partners</a:t>
            </a:r>
          </a:p>
        </p:txBody>
      </p:sp>
    </p:spTree>
    <p:extLst>
      <p:ext uri="{BB962C8B-B14F-4D97-AF65-F5344CB8AC3E}">
        <p14:creationId xmlns:p14="http://schemas.microsoft.com/office/powerpoint/2010/main" val="3300958459"/>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304800" y="1295400"/>
            <a:ext cx="8686800" cy="4953000"/>
          </a:xfrm>
          <a:prstGeom prst="rect">
            <a:avLst/>
          </a:prstGeom>
          <a:noFill/>
          <a:ln w="9525">
            <a:noFill/>
            <a:miter lim="800000"/>
            <a:headEnd/>
            <a:tailEnd/>
          </a:ln>
        </p:spPr>
        <p:txBody>
          <a:bodyPr/>
          <a:lstStyle/>
          <a:p>
            <a:pPr marL="342900" indent="-342900">
              <a:spcBef>
                <a:spcPct val="20000"/>
              </a:spcBef>
            </a:pPr>
            <a:r>
              <a:rPr lang="en-US" sz="2800" i="1" dirty="0">
                <a:solidFill>
                  <a:srgbClr val="000000"/>
                </a:solidFill>
                <a:latin typeface="Calibri" pitchFamily="34" charset="0"/>
              </a:rPr>
              <a:t>How can </a:t>
            </a:r>
            <a:r>
              <a:rPr lang="en-US" sz="2800" b="1" i="1" dirty="0">
                <a:solidFill>
                  <a:srgbClr val="000000"/>
                </a:solidFill>
                <a:latin typeface="Calibri" pitchFamily="34" charset="0"/>
              </a:rPr>
              <a:t>you</a:t>
            </a:r>
            <a:r>
              <a:rPr lang="en-US" sz="2800" i="1" dirty="0">
                <a:solidFill>
                  <a:srgbClr val="000000"/>
                </a:solidFill>
                <a:latin typeface="Calibri" pitchFamily="34" charset="0"/>
              </a:rPr>
              <a:t> work with Business-CONNECT?</a:t>
            </a:r>
          </a:p>
          <a:p>
            <a:pPr marL="342900" indent="-342900">
              <a:spcBef>
                <a:spcPct val="20000"/>
              </a:spcBef>
            </a:pPr>
            <a:endParaRPr lang="en-US" sz="1200" i="1" dirty="0">
              <a:solidFill>
                <a:srgbClr val="000000"/>
              </a:solidFill>
              <a:latin typeface="Calibri" pitchFamily="34" charset="0"/>
            </a:endParaRPr>
          </a:p>
          <a:p>
            <a:pPr marL="171450" indent="-171450">
              <a:spcAft>
                <a:spcPts val="1200"/>
              </a:spcAft>
              <a:buFont typeface="Arial" pitchFamily="34" charset="0"/>
              <a:buChar char="•"/>
            </a:pPr>
            <a:r>
              <a:rPr lang="en-US" sz="2000" b="1" dirty="0"/>
              <a:t>Start early.</a:t>
            </a:r>
            <a:r>
              <a:rPr lang="en-US" sz="2000" dirty="0"/>
              <a:t>  As soon as you are aware of a possibility of partnering with industry, come to Business-CONNECT.  Companies may need to move fast; the sooner you get us involved, the better we can match that pace.</a:t>
            </a:r>
          </a:p>
          <a:p>
            <a:pPr marL="171450" indent="-171450">
              <a:spcAft>
                <a:spcPts val="1200"/>
              </a:spcAft>
              <a:buFont typeface="Arial" pitchFamily="34" charset="0"/>
              <a:buChar char="•"/>
            </a:pPr>
            <a:r>
              <a:rPr lang="en-US" sz="2000" b="1" dirty="0"/>
              <a:t>Build relationships</a:t>
            </a:r>
            <a:r>
              <a:rPr lang="en-US" sz="2000" dirty="0"/>
              <a:t>.  MSU wants to build solid bridges to commercial partners.  Engage with colleagues in industry when you meet them; treat a sponsored research project as a real partnership; follow through on obligations.</a:t>
            </a:r>
          </a:p>
          <a:p>
            <a:pPr marL="171450" indent="-171450">
              <a:spcAft>
                <a:spcPts val="1200"/>
              </a:spcAft>
              <a:buFont typeface="Arial" pitchFamily="34" charset="0"/>
              <a:buChar char="•"/>
            </a:pPr>
            <a:r>
              <a:rPr lang="en-US" sz="2000" b="1" dirty="0"/>
              <a:t>Protect MSU assets</a:t>
            </a:r>
            <a:r>
              <a:rPr lang="en-US" sz="2000" dirty="0"/>
              <a:t>.  Be aware of how your work can generate new intellectual property.  Work with Business-CONNECT and MSU-Technologies by discussing any IP potential of your work.  </a:t>
            </a:r>
          </a:p>
          <a:p>
            <a:pPr marL="171450" indent="-171450">
              <a:spcAft>
                <a:spcPts val="1200"/>
              </a:spcAft>
              <a:buFont typeface="Arial" pitchFamily="34" charset="0"/>
              <a:buChar char="•"/>
            </a:pPr>
            <a:r>
              <a:rPr lang="en-US" sz="2000" dirty="0"/>
              <a:t>Again,</a:t>
            </a:r>
            <a:r>
              <a:rPr lang="en-US" sz="2000" i="1" dirty="0"/>
              <a:t> </a:t>
            </a:r>
            <a:r>
              <a:rPr lang="en-US" sz="2000" b="1" i="1" dirty="0"/>
              <a:t>start early</a:t>
            </a:r>
            <a:r>
              <a:rPr lang="en-US" sz="2000" dirty="0"/>
              <a:t>.</a:t>
            </a:r>
            <a:endParaRPr lang="en-US" sz="2000" b="1" dirty="0">
              <a:solidFill>
                <a:srgbClr val="000000"/>
              </a:solidFill>
              <a:latin typeface="Calibri" pitchFamily="34" charset="0"/>
            </a:endParaRPr>
          </a:p>
          <a:p>
            <a:pPr marL="800100" lvl="1" indent="-342900">
              <a:spcBef>
                <a:spcPct val="20000"/>
              </a:spcBef>
            </a:pPr>
            <a:endParaRPr lang="en-US" dirty="0">
              <a:solidFill>
                <a:srgbClr val="000000"/>
              </a:solidFill>
              <a:latin typeface="Calibri" pitchFamily="34" charset="0"/>
            </a:endParaRPr>
          </a:p>
          <a:p>
            <a:pPr marL="342900" indent="-342900">
              <a:spcBef>
                <a:spcPct val="20000"/>
              </a:spcBef>
            </a:pPr>
            <a:endParaRPr lang="en-US" sz="2400" dirty="0">
              <a:solidFill>
                <a:srgbClr val="000000"/>
              </a:solidFill>
              <a:latin typeface="Calibri" pitchFamily="34" charset="0"/>
            </a:endParaRPr>
          </a:p>
          <a:p>
            <a:pPr marL="800100" lvl="1" indent="-342900">
              <a:spcBef>
                <a:spcPct val="20000"/>
              </a:spcBef>
            </a:pPr>
            <a:endParaRPr lang="en-US" dirty="0">
              <a:solidFill>
                <a:srgbClr val="000000"/>
              </a:solidFill>
              <a:latin typeface="Calibri" pitchFamily="34" charset="0"/>
            </a:endParaRPr>
          </a:p>
          <a:p>
            <a:pPr marL="342900" indent="-342900">
              <a:spcBef>
                <a:spcPct val="20000"/>
              </a:spcBef>
            </a:pPr>
            <a:endParaRPr lang="en-US" sz="2400" dirty="0">
              <a:solidFill>
                <a:srgbClr val="000000"/>
              </a:solidFill>
              <a:latin typeface="Calibri" pitchFamily="34" charset="0"/>
            </a:endParaRPr>
          </a:p>
        </p:txBody>
      </p:sp>
      <p:sp>
        <p:nvSpPr>
          <p:cNvPr id="2" name="Title 1" hidden="1">
            <a:extLst>
              <a:ext uri="{FF2B5EF4-FFF2-40B4-BE49-F238E27FC236}">
                <a16:creationId xmlns:a16="http://schemas.microsoft.com/office/drawing/2014/main" id="{75008E69-648C-41A2-800A-0AB5A5980E6D}"/>
              </a:ext>
            </a:extLst>
          </p:cNvPr>
          <p:cNvSpPr>
            <a:spLocks noGrp="1"/>
          </p:cNvSpPr>
          <p:nvPr>
            <p:ph type="title" idx="4294967295"/>
          </p:nvPr>
        </p:nvSpPr>
        <p:spPr>
          <a:xfrm>
            <a:off x="628650" y="365125"/>
            <a:ext cx="7886700" cy="1325563"/>
          </a:xfrm>
          <a:prstGeom prst="rect">
            <a:avLst/>
          </a:prstGeom>
        </p:spPr>
        <p:txBody>
          <a:bodyPr/>
          <a:lstStyle/>
          <a:p>
            <a:r>
              <a:rPr lang="en-US" dirty="0"/>
              <a:t>Working</a:t>
            </a:r>
            <a:r>
              <a:rPr lang="en-US" baseline="0" dirty="0"/>
              <a:t> with us</a:t>
            </a:r>
            <a:endParaRPr lang="en-US" dirty="0"/>
          </a:p>
        </p:txBody>
      </p:sp>
    </p:spTree>
    <p:extLst>
      <p:ext uri="{BB962C8B-B14F-4D97-AF65-F5344CB8AC3E}">
        <p14:creationId xmlns:p14="http://schemas.microsoft.com/office/powerpoint/2010/main" val="1275904137"/>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Graph depicting invention disclosures broken down by college&#10;"/>
          <p:cNvPicPr>
            <a:picLocks noChangeAspect="1"/>
          </p:cNvPicPr>
          <p:nvPr/>
        </p:nvPicPr>
        <p:blipFill>
          <a:blip r:embed="rId3"/>
          <a:stretch>
            <a:fillRect/>
          </a:stretch>
        </p:blipFill>
        <p:spPr>
          <a:xfrm>
            <a:off x="13886" y="3627320"/>
            <a:ext cx="2145528" cy="3212525"/>
          </a:xfrm>
          <a:prstGeom prst="rect">
            <a:avLst/>
          </a:prstGeom>
        </p:spPr>
      </p:pic>
      <p:pic>
        <p:nvPicPr>
          <p:cNvPr id="8" name="Picture 7" descr="MSU Technologies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319387"/>
            <a:ext cx="4014029" cy="1235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25" descr="Arrow graphic showing the steps of the intellectual property process "/>
          <p:cNvSpPr txBox="1">
            <a:spLocks noChangeArrowheads="1"/>
          </p:cNvSpPr>
          <p:nvPr/>
        </p:nvSpPr>
        <p:spPr bwMode="auto">
          <a:xfrm>
            <a:off x="1752600" y="2559904"/>
            <a:ext cx="7987471" cy="954107"/>
          </a:xfrm>
          <a:prstGeom prst="rect">
            <a:avLst/>
          </a:prstGeom>
          <a:noFill/>
          <a:ln w="9525">
            <a:noFill/>
            <a:miter lim="800000"/>
            <a:headEnd/>
            <a:tailEnd/>
          </a:ln>
        </p:spPr>
        <p:txBody>
          <a:bodyPr wrap="square">
            <a:spAutoFit/>
          </a:bodyPr>
          <a:lstStyle/>
          <a:p>
            <a:r>
              <a:rPr lang="en-US" sz="2800" dirty="0">
                <a:solidFill>
                  <a:prstClr val="black"/>
                </a:solidFill>
              </a:rPr>
              <a:t>	</a:t>
            </a:r>
            <a:r>
              <a:rPr lang="en-US" sz="2400" dirty="0">
                <a:solidFill>
                  <a:prstClr val="black"/>
                </a:solidFill>
              </a:rPr>
              <a:t>Identify      Protect      Enhance	Capture</a:t>
            </a:r>
          </a:p>
          <a:p>
            <a:endParaRPr lang="en-US" sz="2800" dirty="0">
              <a:solidFill>
                <a:prstClr val="black"/>
              </a:solidFill>
            </a:endParaRPr>
          </a:p>
        </p:txBody>
      </p:sp>
      <p:pic>
        <p:nvPicPr>
          <p:cNvPr id="29" name="Picture 28" descr="Graphic stating MSU record of 76 annual licenses and options"/>
          <p:cNvPicPr>
            <a:picLocks noChangeAspect="1"/>
          </p:cNvPicPr>
          <p:nvPr/>
        </p:nvPicPr>
        <p:blipFill>
          <a:blip r:embed="rId5"/>
          <a:stretch>
            <a:fillRect/>
          </a:stretch>
        </p:blipFill>
        <p:spPr>
          <a:xfrm>
            <a:off x="6528934" y="1293124"/>
            <a:ext cx="2333625" cy="1411941"/>
          </a:xfrm>
          <a:prstGeom prst="rect">
            <a:avLst/>
          </a:prstGeom>
        </p:spPr>
      </p:pic>
      <p:sp>
        <p:nvSpPr>
          <p:cNvPr id="31" name="Rectangle 30"/>
          <p:cNvSpPr/>
          <p:nvPr/>
        </p:nvSpPr>
        <p:spPr>
          <a:xfrm>
            <a:off x="2391350" y="5179288"/>
            <a:ext cx="4572000" cy="923330"/>
          </a:xfrm>
          <a:prstGeom prst="rect">
            <a:avLst/>
          </a:prstGeom>
        </p:spPr>
        <p:txBody>
          <a:bodyPr>
            <a:spAutoFit/>
          </a:bodyPr>
          <a:lstStyle/>
          <a:p>
            <a:pPr>
              <a:defRPr/>
            </a:pPr>
            <a:r>
              <a:rPr lang="en-US" dirty="0">
                <a:solidFill>
                  <a:prstClr val="black"/>
                </a:solidFill>
              </a:rPr>
              <a:t>Commercialization is achieved by licensing the IP rights to companies who commit to commercialize the technology.</a:t>
            </a:r>
          </a:p>
        </p:txBody>
      </p:sp>
      <p:pic>
        <p:nvPicPr>
          <p:cNvPr id="32" name="Picture 31" descr="Graphic showing 2.4 Million paid in royalties to MSU faculty and departments"/>
          <p:cNvPicPr>
            <a:picLocks noChangeAspect="1"/>
          </p:cNvPicPr>
          <p:nvPr/>
        </p:nvPicPr>
        <p:blipFill>
          <a:blip r:embed="rId6"/>
          <a:stretch>
            <a:fillRect/>
          </a:stretch>
        </p:blipFill>
        <p:spPr>
          <a:xfrm>
            <a:off x="6934200" y="4229150"/>
            <a:ext cx="2198255" cy="1181050"/>
          </a:xfrm>
          <a:prstGeom prst="rect">
            <a:avLst/>
          </a:prstGeom>
        </p:spPr>
      </p:pic>
      <p:pic>
        <p:nvPicPr>
          <p:cNvPr id="2" name="Picture 1" descr="Four arrows to the right indicating the process of commercialization.">
            <a:extLst>
              <a:ext uri="{FF2B5EF4-FFF2-40B4-BE49-F238E27FC236}">
                <a16:creationId xmlns:a16="http://schemas.microsoft.com/office/drawing/2014/main" id="{1480CEBB-F9B5-4C1E-ABD9-3E9268DC0C4B}"/>
              </a:ext>
            </a:extLst>
          </p:cNvPr>
          <p:cNvPicPr>
            <a:picLocks noChangeAspect="1"/>
          </p:cNvPicPr>
          <p:nvPr/>
        </p:nvPicPr>
        <p:blipFill>
          <a:blip r:embed="rId7"/>
          <a:stretch>
            <a:fillRect/>
          </a:stretch>
        </p:blipFill>
        <p:spPr>
          <a:xfrm>
            <a:off x="2472139" y="3015185"/>
            <a:ext cx="6657975" cy="847725"/>
          </a:xfrm>
          <a:prstGeom prst="rect">
            <a:avLst/>
          </a:prstGeom>
        </p:spPr>
      </p:pic>
      <p:pic>
        <p:nvPicPr>
          <p:cNvPr id="3" name="Picture 2" descr="Arrow graphic depicting translations research comes is part of the process loop.">
            <a:extLst>
              <a:ext uri="{FF2B5EF4-FFF2-40B4-BE49-F238E27FC236}">
                <a16:creationId xmlns:a16="http://schemas.microsoft.com/office/drawing/2014/main" id="{CE0CC9EC-C0EC-4506-A268-382A5CF6F580}"/>
              </a:ext>
            </a:extLst>
          </p:cNvPr>
          <p:cNvPicPr>
            <a:picLocks noChangeAspect="1"/>
          </p:cNvPicPr>
          <p:nvPr/>
        </p:nvPicPr>
        <p:blipFill>
          <a:blip r:embed="rId8"/>
          <a:stretch>
            <a:fillRect/>
          </a:stretch>
        </p:blipFill>
        <p:spPr>
          <a:xfrm>
            <a:off x="3505200" y="3942591"/>
            <a:ext cx="2905125" cy="838200"/>
          </a:xfrm>
          <a:prstGeom prst="rect">
            <a:avLst/>
          </a:prstGeom>
        </p:spPr>
      </p:pic>
      <p:sp>
        <p:nvSpPr>
          <p:cNvPr id="4" name="Title 3" hidden="1">
            <a:extLst>
              <a:ext uri="{FF2B5EF4-FFF2-40B4-BE49-F238E27FC236}">
                <a16:creationId xmlns:a16="http://schemas.microsoft.com/office/drawing/2014/main" id="{BB22B0BA-A9F8-4383-B667-3BC664D829AE}"/>
              </a:ext>
            </a:extLst>
          </p:cNvPr>
          <p:cNvSpPr>
            <a:spLocks noGrp="1"/>
          </p:cNvSpPr>
          <p:nvPr>
            <p:ph type="title"/>
          </p:nvPr>
        </p:nvSpPr>
        <p:spPr/>
        <p:txBody>
          <a:bodyPr>
            <a:normAutofit fontScale="90000"/>
          </a:bodyPr>
          <a:lstStyle/>
          <a:p>
            <a:r>
              <a:rPr lang="en-US" dirty="0"/>
              <a:t>MSU</a:t>
            </a:r>
            <a:r>
              <a:rPr lang="en-US" baseline="0" dirty="0"/>
              <a:t>T Commercialization Process</a:t>
            </a:r>
            <a:endParaRPr lang="en-US" dirty="0"/>
          </a:p>
        </p:txBody>
      </p:sp>
    </p:spTree>
    <p:extLst>
      <p:ext uri="{BB962C8B-B14F-4D97-AF65-F5344CB8AC3E}">
        <p14:creationId xmlns:p14="http://schemas.microsoft.com/office/powerpoint/2010/main" val="228588279"/>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2"/>
          <p:cNvSpPr>
            <a:spLocks noGrp="1"/>
          </p:cNvSpPr>
          <p:nvPr>
            <p:ph idx="1"/>
          </p:nvPr>
        </p:nvSpPr>
        <p:spPr>
          <a:xfrm>
            <a:off x="152400" y="2378132"/>
            <a:ext cx="5403574" cy="4191000"/>
          </a:xfrm>
        </p:spPr>
        <p:txBody>
          <a:bodyPr/>
          <a:lstStyle/>
          <a:p>
            <a:pPr>
              <a:buFont typeface="Arial" charset="0"/>
              <a:buNone/>
            </a:pPr>
            <a:r>
              <a:rPr lang="en-US" sz="2400" dirty="0"/>
              <a:t> </a:t>
            </a:r>
            <a:r>
              <a:rPr lang="en-US" sz="2000" dirty="0"/>
              <a:t>Improve the Technology (gap funding)</a:t>
            </a:r>
          </a:p>
          <a:p>
            <a:pPr>
              <a:buFont typeface="Wingdings" panose="05000000000000000000" pitchFamily="2" charset="2"/>
              <a:buChar char="Ø"/>
            </a:pPr>
            <a:r>
              <a:rPr lang="en-US" sz="2000" dirty="0"/>
              <a:t> prototype development</a:t>
            </a:r>
          </a:p>
          <a:p>
            <a:pPr>
              <a:buFont typeface="Wingdings" panose="05000000000000000000" pitchFamily="2" charset="2"/>
              <a:buChar char="Ø"/>
            </a:pPr>
            <a:r>
              <a:rPr lang="en-US" sz="2000" dirty="0"/>
              <a:t> test in a specific application</a:t>
            </a:r>
          </a:p>
          <a:p>
            <a:pPr>
              <a:buFont typeface="Wingdings" panose="05000000000000000000" pitchFamily="2" charset="2"/>
              <a:buChar char="Ø"/>
            </a:pPr>
            <a:r>
              <a:rPr lang="en-US" sz="2000" dirty="0"/>
              <a:t> test for critical failure modes</a:t>
            </a:r>
          </a:p>
          <a:p>
            <a:pPr>
              <a:buFont typeface="Arial" charset="0"/>
              <a:buNone/>
            </a:pPr>
            <a:r>
              <a:rPr lang="en-US" sz="2000" dirty="0"/>
              <a:t> Sources</a:t>
            </a:r>
          </a:p>
          <a:p>
            <a:pPr>
              <a:buFont typeface="Wingdings" panose="05000000000000000000" pitchFamily="2" charset="2"/>
              <a:buChar char="Ø"/>
            </a:pPr>
            <a:r>
              <a:rPr lang="en-US" sz="2000" dirty="0"/>
              <a:t>MSU Targeted Support Grant for Tech Development ($50K-$100K) </a:t>
            </a:r>
          </a:p>
          <a:p>
            <a:pPr>
              <a:buFont typeface="Wingdings" panose="05000000000000000000" pitchFamily="2" charset="2"/>
              <a:buChar char="Ø"/>
            </a:pPr>
            <a:r>
              <a:rPr lang="en-US" sz="2000" dirty="0"/>
              <a:t>MSU ADVANCE Proof of Concept Program ($40K matching)</a:t>
            </a:r>
          </a:p>
          <a:p>
            <a:pPr>
              <a:buFont typeface="Wingdings" panose="05000000000000000000" pitchFamily="2" charset="2"/>
              <a:buChar char="Ø"/>
            </a:pPr>
            <a:r>
              <a:rPr lang="en-US" sz="2000" dirty="0"/>
              <a:t>MTRAC: Michigan Translational Research and Commercialization ($25K - $100K)</a:t>
            </a:r>
          </a:p>
          <a:p>
            <a:pPr>
              <a:buFont typeface="Arial" charset="0"/>
              <a:buNone/>
            </a:pPr>
            <a:endParaRPr lang="en-US" sz="2800" dirty="0"/>
          </a:p>
        </p:txBody>
      </p:sp>
      <p:pic>
        <p:nvPicPr>
          <p:cNvPr id="7" name="Picture 6" descr="MSU Techonologies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17591"/>
            <a:ext cx="1861097" cy="573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photo of professor Gary Blanchard doing concussion research with a football helmet"/>
          <p:cNvPicPr>
            <a:picLocks noChangeAspect="1"/>
          </p:cNvPicPr>
          <p:nvPr/>
        </p:nvPicPr>
        <p:blipFill rotWithShape="1">
          <a:blip r:embed="rId3">
            <a:extLst>
              <a:ext uri="{28A0092B-C50C-407E-A947-70E740481C1C}">
                <a14:useLocalDpi xmlns:a14="http://schemas.microsoft.com/office/drawing/2010/main" val="0"/>
              </a:ext>
            </a:extLst>
          </a:blip>
          <a:srcRect l="16407" b="27476"/>
          <a:stretch/>
        </p:blipFill>
        <p:spPr>
          <a:xfrm>
            <a:off x="5029199" y="1493866"/>
            <a:ext cx="3863851" cy="2011334"/>
          </a:xfrm>
          <a:prstGeom prst="rect">
            <a:avLst/>
          </a:prstGeom>
        </p:spPr>
      </p:pic>
      <p:pic>
        <p:nvPicPr>
          <p:cNvPr id="4" name="Picture 3" descr="Image that shows the 5 levels on the new concussion sensor strips"/>
          <p:cNvPicPr>
            <a:picLocks noChangeAspect="1"/>
          </p:cNvPicPr>
          <p:nvPr/>
        </p:nvPicPr>
        <p:blipFill>
          <a:blip r:embed="rId4"/>
          <a:stretch>
            <a:fillRect/>
          </a:stretch>
        </p:blipFill>
        <p:spPr>
          <a:xfrm>
            <a:off x="5203087" y="5453855"/>
            <a:ext cx="3750411" cy="894533"/>
          </a:xfrm>
          <a:prstGeom prst="rect">
            <a:avLst/>
          </a:prstGeom>
        </p:spPr>
      </p:pic>
      <p:pic>
        <p:nvPicPr>
          <p:cNvPr id="5" name="Picture 4" descr="Image of football helmet over medical image of a brai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6542" y="3615900"/>
            <a:ext cx="2230425" cy="1762036"/>
          </a:xfrm>
          <a:prstGeom prst="rect">
            <a:avLst/>
          </a:prstGeom>
        </p:spPr>
      </p:pic>
      <p:sp>
        <p:nvSpPr>
          <p:cNvPr id="11" name="TextBox 10"/>
          <p:cNvSpPr txBox="1"/>
          <p:nvPr/>
        </p:nvSpPr>
        <p:spPr>
          <a:xfrm>
            <a:off x="7196967" y="3615900"/>
            <a:ext cx="1783698" cy="2031325"/>
          </a:xfrm>
          <a:prstGeom prst="rect">
            <a:avLst/>
          </a:prstGeom>
          <a:noFill/>
        </p:spPr>
        <p:txBody>
          <a:bodyPr wrap="square" rtlCol="0">
            <a:spAutoFit/>
          </a:bodyPr>
          <a:lstStyle/>
          <a:p>
            <a:r>
              <a:rPr lang="en-US" b="1" dirty="0">
                <a:solidFill>
                  <a:prstClr val="black"/>
                </a:solidFill>
              </a:rPr>
              <a:t>MSU researchers tackle concussions with new technology</a:t>
            </a:r>
          </a:p>
          <a:p>
            <a:endParaRPr lang="en-US" dirty="0">
              <a:solidFill>
                <a:prstClr val="black"/>
              </a:solidFill>
            </a:endParaRPr>
          </a:p>
        </p:txBody>
      </p:sp>
      <p:pic>
        <p:nvPicPr>
          <p:cNvPr id="12" name="Picture 11" descr="Rosh logo"/>
          <p:cNvPicPr>
            <a:picLocks noChangeAspect="1"/>
          </p:cNvPicPr>
          <p:nvPr/>
        </p:nvPicPr>
        <p:blipFill>
          <a:blip r:embed="rId6"/>
          <a:stretch>
            <a:fillRect/>
          </a:stretch>
        </p:blipFill>
        <p:spPr>
          <a:xfrm>
            <a:off x="6317023" y="6385944"/>
            <a:ext cx="1522538" cy="436337"/>
          </a:xfrm>
          <a:prstGeom prst="rect">
            <a:avLst/>
          </a:prstGeom>
        </p:spPr>
      </p:pic>
      <p:pic>
        <p:nvPicPr>
          <p:cNvPr id="2" name="Picture 1" descr="Arrow graphic that says Translational Research&#10;">
            <a:extLst>
              <a:ext uri="{FF2B5EF4-FFF2-40B4-BE49-F238E27FC236}">
                <a16:creationId xmlns:a16="http://schemas.microsoft.com/office/drawing/2014/main" id="{D821A378-D20A-4799-AB54-FC4BED048F16}"/>
              </a:ext>
            </a:extLst>
          </p:cNvPr>
          <p:cNvPicPr>
            <a:picLocks noChangeAspect="1"/>
          </p:cNvPicPr>
          <p:nvPr/>
        </p:nvPicPr>
        <p:blipFill>
          <a:blip r:embed="rId7"/>
          <a:stretch>
            <a:fillRect/>
          </a:stretch>
        </p:blipFill>
        <p:spPr>
          <a:xfrm>
            <a:off x="930548" y="1239185"/>
            <a:ext cx="3209925" cy="1104900"/>
          </a:xfrm>
          <a:prstGeom prst="rect">
            <a:avLst/>
          </a:prstGeom>
        </p:spPr>
      </p:pic>
      <p:sp>
        <p:nvSpPr>
          <p:cNvPr id="6" name="Title 5" hidden="1">
            <a:extLst>
              <a:ext uri="{FF2B5EF4-FFF2-40B4-BE49-F238E27FC236}">
                <a16:creationId xmlns:a16="http://schemas.microsoft.com/office/drawing/2014/main" id="{E26E7F14-3699-4E9F-983A-25354D5277D5}"/>
              </a:ext>
            </a:extLst>
          </p:cNvPr>
          <p:cNvSpPr>
            <a:spLocks noGrp="1"/>
          </p:cNvSpPr>
          <p:nvPr>
            <p:ph type="title"/>
          </p:nvPr>
        </p:nvSpPr>
        <p:spPr/>
        <p:txBody>
          <a:bodyPr>
            <a:normAutofit fontScale="90000"/>
          </a:bodyPr>
          <a:lstStyle/>
          <a:p>
            <a:r>
              <a:rPr lang="en-US" dirty="0"/>
              <a:t>Translational Research</a:t>
            </a:r>
          </a:p>
        </p:txBody>
      </p:sp>
    </p:spTree>
    <p:extLst>
      <p:ext uri="{BB962C8B-B14F-4D97-AF65-F5344CB8AC3E}">
        <p14:creationId xmlns:p14="http://schemas.microsoft.com/office/powerpoint/2010/main" val="427341498"/>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67200" y="1853109"/>
            <a:ext cx="4343400" cy="673164"/>
          </a:xfrm>
        </p:spPr>
        <p:txBody>
          <a:bodyPr/>
          <a:lstStyle/>
          <a:p>
            <a:pPr marL="0" indent="0">
              <a:buNone/>
            </a:pPr>
            <a:r>
              <a:rPr lang="en-US" dirty="0"/>
              <a:t>Pipeline of Opportunities</a:t>
            </a:r>
          </a:p>
        </p:txBody>
      </p:sp>
      <p:pic>
        <p:nvPicPr>
          <p:cNvPr id="7" name="8087fcc1-f054-41cd-a8ac-571f1cd6a1dc" descr="7DC3866E-CFBC-44B9-A542-55552AE9D07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1" y="1790824"/>
            <a:ext cx="4114800" cy="80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04451BEE-B65D-4564-A3F6-A88AEB04CBE2}"/>
              </a:ext>
            </a:extLst>
          </p:cNvPr>
          <p:cNvSpPr txBox="1"/>
          <p:nvPr/>
        </p:nvSpPr>
        <p:spPr>
          <a:xfrm>
            <a:off x="304801" y="4234416"/>
            <a:ext cx="4114800" cy="1669688"/>
          </a:xfrm>
          <a:prstGeom prst="rect">
            <a:avLst/>
          </a:prstGeom>
          <a:noFill/>
          <a:ln>
            <a:noFill/>
          </a:ln>
        </p:spPr>
        <p:txBody>
          <a:bodyPr wrap="square" rtlCol="0">
            <a:spAutoFit/>
          </a:bodyPr>
          <a:lstStyle/>
          <a:p>
            <a:pPr marL="285750" indent="-285750">
              <a:spcAft>
                <a:spcPts val="900"/>
              </a:spcAft>
              <a:buFont typeface="Arial" panose="020B0604020202020204" pitchFamily="34" charset="0"/>
              <a:buChar char="•"/>
            </a:pPr>
            <a:r>
              <a:rPr lang="en-US" sz="1600" b="1" dirty="0">
                <a:solidFill>
                  <a:srgbClr val="18453B"/>
                </a:solidFill>
                <a:latin typeface="Calibri"/>
                <a:cs typeface="Gotham Bold" pitchFamily="2" charset="0"/>
              </a:rPr>
              <a:t>Structured process for startup incubation</a:t>
            </a:r>
          </a:p>
          <a:p>
            <a:pPr marL="285750" indent="-285750">
              <a:spcAft>
                <a:spcPts val="900"/>
              </a:spcAft>
              <a:buFont typeface="Arial" panose="020B0604020202020204" pitchFamily="34" charset="0"/>
              <a:buChar char="•"/>
            </a:pPr>
            <a:r>
              <a:rPr lang="en-US" sz="1600" b="1" dirty="0">
                <a:solidFill>
                  <a:srgbClr val="18453B"/>
                </a:solidFill>
                <a:latin typeface="Calibri"/>
                <a:cs typeface="Gotham Bold" pitchFamily="2" charset="0"/>
              </a:rPr>
              <a:t>Access to dedicated pre-seed venture fund</a:t>
            </a:r>
          </a:p>
          <a:p>
            <a:pPr marL="285750" indent="-285750">
              <a:spcAft>
                <a:spcPts val="900"/>
              </a:spcAft>
              <a:buFont typeface="Arial" panose="020B0604020202020204" pitchFamily="34" charset="0"/>
              <a:buChar char="•"/>
            </a:pPr>
            <a:r>
              <a:rPr lang="en-US" sz="1600" b="1" dirty="0">
                <a:solidFill>
                  <a:srgbClr val="18453B"/>
                </a:solidFill>
                <a:latin typeface="Calibri"/>
                <a:cs typeface="Gotham Bold" pitchFamily="2" charset="0"/>
              </a:rPr>
              <a:t>Over 20 faculty and student startups in past three years</a:t>
            </a:r>
          </a:p>
          <a:p>
            <a:pPr marL="285750" indent="-285750">
              <a:spcAft>
                <a:spcPts val="900"/>
              </a:spcAft>
              <a:buFont typeface="Arial" panose="020B0604020202020204" pitchFamily="34" charset="0"/>
              <a:buChar char="•"/>
            </a:pPr>
            <a:r>
              <a:rPr lang="en-US" sz="1600" b="1" dirty="0">
                <a:solidFill>
                  <a:srgbClr val="18453B"/>
                </a:solidFill>
                <a:latin typeface="Calibri"/>
                <a:cs typeface="Gotham Bold" pitchFamily="2" charset="0"/>
              </a:rPr>
              <a:t>Led by experienced entrepreneurs</a:t>
            </a:r>
          </a:p>
        </p:txBody>
      </p:sp>
      <p:pic>
        <p:nvPicPr>
          <p:cNvPr id="11" name="Picture 10" descr="Lifeblood log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9714" y="4560159"/>
            <a:ext cx="969460" cy="409020"/>
          </a:xfrm>
          <a:prstGeom prst="rect">
            <a:avLst/>
          </a:prstGeom>
          <a:noFill/>
          <a:ln>
            <a:noFill/>
          </a:ln>
          <a:extLst>
            <a:ext uri="{FAA26D3D-D897-4be2-8F04-BA451C77F1D7}">
              <ma14:placeholderFlag xmlns:ma14="http://schemas.microsoft.com/office/mac/drawingml/2011/main" xmlns=""/>
            </a:ext>
          </a:extLst>
        </p:spPr>
      </p:pic>
      <p:pic>
        <p:nvPicPr>
          <p:cNvPr id="12" name="Picture 11" descr="Treeborn food processing logo"/>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9761" y="3828330"/>
            <a:ext cx="669367" cy="596110"/>
          </a:xfrm>
          <a:prstGeom prst="rect">
            <a:avLst/>
          </a:prstGeom>
          <a:noFill/>
          <a:ln>
            <a:noFill/>
          </a:ln>
          <a:extLst>
            <a:ext uri="{FAA26D3D-D897-4be2-8F04-BA451C77F1D7}">
              <ma14:placeholderFlag xmlns:ma14="http://schemas.microsoft.com/office/mac/drawingml/2011/main" xmlns=""/>
            </a:ext>
          </a:extLst>
        </p:spPr>
      </p:pic>
      <p:pic>
        <p:nvPicPr>
          <p:cNvPr id="13" name="Picture 12" descr="Thera B Medical logo"/>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4413" y="5527767"/>
            <a:ext cx="624761" cy="506300"/>
          </a:xfrm>
          <a:prstGeom prst="rect">
            <a:avLst/>
          </a:prstGeom>
          <a:noFill/>
          <a:ln>
            <a:noFill/>
          </a:ln>
          <a:extLst>
            <a:ext uri="{FAA26D3D-D897-4be2-8F04-BA451C77F1D7}">
              <ma14:placeholderFlag xmlns:ma14="http://schemas.microsoft.com/office/mac/drawingml/2011/main" xmlns=""/>
            </a:ext>
          </a:extLst>
        </p:spPr>
      </p:pic>
      <p:pic>
        <p:nvPicPr>
          <p:cNvPr id="14" name="Picture 13" descr="Black Pine Engineering logo"/>
          <p:cNvPicPr>
            <a:picLocks noChangeAspect="1"/>
          </p:cNvPicPr>
          <p:nvPr/>
        </p:nvPicPr>
        <p:blipFill>
          <a:blip r:embed="rId7"/>
          <a:stretch>
            <a:fillRect/>
          </a:stretch>
        </p:blipFill>
        <p:spPr>
          <a:xfrm>
            <a:off x="7543484" y="4414533"/>
            <a:ext cx="1055189" cy="833939"/>
          </a:xfrm>
          <a:prstGeom prst="rect">
            <a:avLst/>
          </a:prstGeom>
        </p:spPr>
      </p:pic>
      <p:pic>
        <p:nvPicPr>
          <p:cNvPr id="15" name="Picture 14" descr="Phenometrics logo"/>
          <p:cNvPicPr>
            <a:picLocks noChangeAspect="1"/>
          </p:cNvPicPr>
          <p:nvPr/>
        </p:nvPicPr>
        <p:blipFill>
          <a:blip r:embed="rId8"/>
          <a:stretch>
            <a:fillRect/>
          </a:stretch>
        </p:blipFill>
        <p:spPr>
          <a:xfrm>
            <a:off x="4572995" y="5019814"/>
            <a:ext cx="1537916" cy="372234"/>
          </a:xfrm>
          <a:prstGeom prst="rect">
            <a:avLst/>
          </a:prstGeom>
        </p:spPr>
      </p:pic>
      <p:pic>
        <p:nvPicPr>
          <p:cNvPr id="16" name="Picture 15" descr="CIBO technologies log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37495" y="6176387"/>
            <a:ext cx="1313310" cy="387426"/>
          </a:xfrm>
          <a:prstGeom prst="rect">
            <a:avLst/>
          </a:prstGeom>
        </p:spPr>
      </p:pic>
      <p:pic>
        <p:nvPicPr>
          <p:cNvPr id="17" name="Picture 16" descr="Indapta logo"/>
          <p:cNvPicPr>
            <a:picLocks noChangeAspect="1"/>
          </p:cNvPicPr>
          <p:nvPr/>
        </p:nvPicPr>
        <p:blipFill>
          <a:blip r:embed="rId10"/>
          <a:stretch>
            <a:fillRect/>
          </a:stretch>
        </p:blipFill>
        <p:spPr>
          <a:xfrm>
            <a:off x="4979198" y="3969132"/>
            <a:ext cx="1064475" cy="393315"/>
          </a:xfrm>
          <a:prstGeom prst="rect">
            <a:avLst/>
          </a:prstGeom>
        </p:spPr>
      </p:pic>
      <p:pic>
        <p:nvPicPr>
          <p:cNvPr id="18" name="Picture 17" descr="Switched source logo"/>
          <p:cNvPicPr>
            <a:picLocks noChangeAspect="1"/>
          </p:cNvPicPr>
          <p:nvPr/>
        </p:nvPicPr>
        <p:blipFill>
          <a:blip r:embed="rId11"/>
          <a:stretch>
            <a:fillRect/>
          </a:stretch>
        </p:blipFill>
        <p:spPr>
          <a:xfrm>
            <a:off x="6990874" y="3863436"/>
            <a:ext cx="1520333" cy="645893"/>
          </a:xfrm>
          <a:prstGeom prst="rect">
            <a:avLst/>
          </a:prstGeom>
        </p:spPr>
      </p:pic>
      <p:pic>
        <p:nvPicPr>
          <p:cNvPr id="19" name="Picture 18" descr="Rosh logo"/>
          <p:cNvPicPr>
            <a:picLocks noChangeAspect="1"/>
          </p:cNvPicPr>
          <p:nvPr/>
        </p:nvPicPr>
        <p:blipFill>
          <a:blip r:embed="rId12"/>
          <a:stretch>
            <a:fillRect/>
          </a:stretch>
        </p:blipFill>
        <p:spPr>
          <a:xfrm>
            <a:off x="4750166" y="5527767"/>
            <a:ext cx="1522538" cy="436337"/>
          </a:xfrm>
          <a:prstGeom prst="rect">
            <a:avLst/>
          </a:prstGeom>
        </p:spPr>
      </p:pic>
      <p:pic>
        <p:nvPicPr>
          <p:cNvPr id="20" name="Picture 19" descr="Thermetrics logo"/>
          <p:cNvPicPr>
            <a:picLocks noChangeAspect="1"/>
          </p:cNvPicPr>
          <p:nvPr/>
        </p:nvPicPr>
        <p:blipFill>
          <a:blip r:embed="rId13"/>
          <a:stretch>
            <a:fillRect/>
          </a:stretch>
        </p:blipFill>
        <p:spPr>
          <a:xfrm>
            <a:off x="5042429" y="6091303"/>
            <a:ext cx="1451984" cy="497590"/>
          </a:xfrm>
          <a:prstGeom prst="rect">
            <a:avLst/>
          </a:prstGeom>
        </p:spPr>
      </p:pic>
      <p:pic>
        <p:nvPicPr>
          <p:cNvPr id="21" name="Picture 20" descr="Jolt logo">
            <a:extLst>
              <a:ext uri="{FF2B5EF4-FFF2-40B4-BE49-F238E27FC236}">
                <a16:creationId xmlns:a16="http://schemas.microsoft.com/office/drawing/2014/main" id="{0B6FA7E7-C3BE-4612-8E57-DBE4FDFCD05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06548" y="4424440"/>
            <a:ext cx="1270811" cy="459655"/>
          </a:xfrm>
          <a:prstGeom prst="rect">
            <a:avLst/>
          </a:prstGeom>
        </p:spPr>
      </p:pic>
      <p:pic>
        <p:nvPicPr>
          <p:cNvPr id="22" name="Picture 21" descr="SteriDev logo">
            <a:extLst>
              <a:ext uri="{FF2B5EF4-FFF2-40B4-BE49-F238E27FC236}">
                <a16:creationId xmlns:a16="http://schemas.microsoft.com/office/drawing/2014/main" id="{A77567DB-7D7D-450D-B693-08D5841F13E3}"/>
              </a:ext>
            </a:extLst>
          </p:cNvPr>
          <p:cNvPicPr>
            <a:picLocks noChangeAspect="1"/>
          </p:cNvPicPr>
          <p:nvPr/>
        </p:nvPicPr>
        <p:blipFill>
          <a:blip r:embed="rId15"/>
          <a:stretch>
            <a:fillRect/>
          </a:stretch>
        </p:blipFill>
        <p:spPr>
          <a:xfrm>
            <a:off x="6110911" y="5042883"/>
            <a:ext cx="1555698" cy="411179"/>
          </a:xfrm>
          <a:prstGeom prst="rect">
            <a:avLst/>
          </a:prstGeom>
        </p:spPr>
      </p:pic>
      <p:pic>
        <p:nvPicPr>
          <p:cNvPr id="23" name="Picture 22" descr="Talapo Theraputics logo">
            <a:extLst>
              <a:ext uri="{FF2B5EF4-FFF2-40B4-BE49-F238E27FC236}">
                <a16:creationId xmlns:a16="http://schemas.microsoft.com/office/drawing/2014/main" id="{D2CD1EAF-F36B-44FB-A2BC-FE28586E3924}"/>
              </a:ext>
            </a:extLst>
          </p:cNvPr>
          <p:cNvPicPr>
            <a:picLocks noChangeAspect="1"/>
          </p:cNvPicPr>
          <p:nvPr/>
        </p:nvPicPr>
        <p:blipFill>
          <a:blip r:embed="rId16"/>
          <a:stretch>
            <a:fillRect/>
          </a:stretch>
        </p:blipFill>
        <p:spPr>
          <a:xfrm>
            <a:off x="7591039" y="5528875"/>
            <a:ext cx="919532" cy="506301"/>
          </a:xfrm>
          <a:prstGeom prst="rect">
            <a:avLst/>
          </a:prstGeom>
        </p:spPr>
      </p:pic>
      <p:pic>
        <p:nvPicPr>
          <p:cNvPr id="2" name="Picture 1" descr="Arrow graphic pointing right with words Discovery Validation and Business Formation">
            <a:extLst>
              <a:ext uri="{FF2B5EF4-FFF2-40B4-BE49-F238E27FC236}">
                <a16:creationId xmlns:a16="http://schemas.microsoft.com/office/drawing/2014/main" id="{AA196B3E-8BFE-4B6A-B414-43F4AB06CBD8}"/>
              </a:ext>
            </a:extLst>
          </p:cNvPr>
          <p:cNvPicPr>
            <a:picLocks noChangeAspect="1"/>
          </p:cNvPicPr>
          <p:nvPr/>
        </p:nvPicPr>
        <p:blipFill>
          <a:blip r:embed="rId17"/>
          <a:stretch>
            <a:fillRect/>
          </a:stretch>
        </p:blipFill>
        <p:spPr>
          <a:xfrm>
            <a:off x="752475" y="2814637"/>
            <a:ext cx="7639050" cy="1228725"/>
          </a:xfrm>
          <a:prstGeom prst="rect">
            <a:avLst/>
          </a:prstGeom>
        </p:spPr>
      </p:pic>
      <p:sp>
        <p:nvSpPr>
          <p:cNvPr id="4" name="Title 3" hidden="1">
            <a:extLst>
              <a:ext uri="{FF2B5EF4-FFF2-40B4-BE49-F238E27FC236}">
                <a16:creationId xmlns:a16="http://schemas.microsoft.com/office/drawing/2014/main" id="{3FDFA2C9-A11C-439D-AEA0-6A2D37F276F6}"/>
              </a:ext>
            </a:extLst>
          </p:cNvPr>
          <p:cNvSpPr>
            <a:spLocks noGrp="1"/>
          </p:cNvSpPr>
          <p:nvPr>
            <p:ph type="title"/>
          </p:nvPr>
        </p:nvSpPr>
        <p:spPr/>
        <p:txBody>
          <a:bodyPr>
            <a:normAutofit fontScale="90000"/>
          </a:bodyPr>
          <a:lstStyle/>
          <a:p>
            <a:r>
              <a:rPr lang="en-US" dirty="0"/>
              <a:t>Pipeline</a:t>
            </a:r>
            <a:r>
              <a:rPr lang="en-US" baseline="0" dirty="0"/>
              <a:t> of Opportunities</a:t>
            </a:r>
            <a:endParaRPr lang="en-US" dirty="0"/>
          </a:p>
        </p:txBody>
      </p:sp>
    </p:spTree>
    <p:extLst>
      <p:ext uri="{BB962C8B-B14F-4D97-AF65-F5344CB8AC3E}">
        <p14:creationId xmlns:p14="http://schemas.microsoft.com/office/powerpoint/2010/main" val="2656358003"/>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6200" y="1143000"/>
            <a:ext cx="8610600" cy="1143000"/>
          </a:xfrm>
        </p:spPr>
        <p:txBody>
          <a:bodyPr>
            <a:normAutofit/>
          </a:bodyPr>
          <a:lstStyle/>
          <a:p>
            <a:pPr algn="l"/>
            <a:r>
              <a:rPr lang="en-US" sz="3200" b="1" dirty="0"/>
              <a:t>MSU’s place for connecting  to the private sector</a:t>
            </a:r>
            <a:br>
              <a:rPr lang="en-US" sz="3200" b="1" dirty="0"/>
            </a:br>
            <a:r>
              <a:rPr lang="en-US" sz="2000" b="1" dirty="0"/>
              <a:t>   - come visit any time</a:t>
            </a:r>
          </a:p>
        </p:txBody>
      </p:sp>
      <p:grpSp>
        <p:nvGrpSpPr>
          <p:cNvPr id="6" name="Group 5" descr="Image of the floor plan inside the MSU innovation center&#10;"/>
          <p:cNvGrpSpPr/>
          <p:nvPr/>
        </p:nvGrpSpPr>
        <p:grpSpPr>
          <a:xfrm>
            <a:off x="3505200" y="2514600"/>
            <a:ext cx="5557838" cy="3553008"/>
            <a:chOff x="719138" y="1390650"/>
            <a:chExt cx="7243762" cy="4391026"/>
          </a:xfrm>
        </p:grpSpPr>
        <p:pic>
          <p:nvPicPr>
            <p:cNvPr id="7" name="Picture 9"/>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259" t="17662" r="11603" b="10379"/>
            <a:stretch/>
          </p:blipFill>
          <p:spPr bwMode="auto">
            <a:xfrm>
              <a:off x="719138" y="1390650"/>
              <a:ext cx="7243762" cy="439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33247" y="4343399"/>
              <a:ext cx="2472233"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9250" y="4217988"/>
              <a:ext cx="223202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2600" y="1652521"/>
              <a:ext cx="2057400" cy="463942"/>
            </a:xfrm>
            <a:prstGeom prst="rect">
              <a:avLst/>
            </a:prstGeom>
            <a:solidFill>
              <a:schemeClr val="bg1"/>
            </a:solidFill>
          </p:spPr>
        </p:pic>
        <p:pic>
          <p:nvPicPr>
            <p:cNvPr id="8"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31897" y="2419039"/>
              <a:ext cx="719137"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013778eb-e27f-47a7-ab3f-922dca933f79" descr="D43D8AB8-9725-43C2-98D8-2862FBFEF849@eg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9800" y="2866171"/>
            <a:ext cx="106734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843705" y="2782669"/>
            <a:ext cx="800219" cy="646331"/>
          </a:xfrm>
          <a:prstGeom prst="rect">
            <a:avLst/>
          </a:prstGeom>
          <a:noFill/>
        </p:spPr>
        <p:txBody>
          <a:bodyPr wrap="none" rtlCol="0">
            <a:spAutoFit/>
          </a:bodyPr>
          <a:lstStyle/>
          <a:p>
            <a:pPr algn="ctr"/>
            <a:r>
              <a:rPr lang="en-US" b="1" dirty="0">
                <a:solidFill>
                  <a:srgbClr val="006600"/>
                </a:solidFill>
                <a:latin typeface="Berlin Sans FB" panose="020E0602020502020306" pitchFamily="34" charset="0"/>
              </a:rPr>
              <a:t>300 </a:t>
            </a:r>
          </a:p>
          <a:p>
            <a:pPr algn="ctr"/>
            <a:r>
              <a:rPr lang="en-US" b="1" dirty="0">
                <a:solidFill>
                  <a:srgbClr val="006600"/>
                </a:solidFill>
                <a:latin typeface="Berlin Sans FB" panose="020E0602020502020306" pitchFamily="34" charset="0"/>
              </a:rPr>
              <a:t>Room</a:t>
            </a:r>
          </a:p>
        </p:txBody>
      </p:sp>
      <p:sp>
        <p:nvSpPr>
          <p:cNvPr id="4" name="Rectangle 3" descr="Blank rectangle depicting a hallway on a floor plan&#10;"/>
          <p:cNvSpPr/>
          <p:nvPr/>
        </p:nvSpPr>
        <p:spPr>
          <a:xfrm>
            <a:off x="5461197" y="2533590"/>
            <a:ext cx="1524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2"/>
          <p:cNvSpPr txBox="1">
            <a:spLocks noChangeArrowheads="1"/>
          </p:cNvSpPr>
          <p:nvPr/>
        </p:nvSpPr>
        <p:spPr bwMode="auto">
          <a:xfrm>
            <a:off x="154893" y="2710458"/>
            <a:ext cx="3349635" cy="3385542"/>
          </a:xfrm>
          <a:prstGeom prst="rect">
            <a:avLst/>
          </a:prstGeom>
          <a:noFill/>
          <a:ln w="9525">
            <a:noFill/>
            <a:miter lim="800000"/>
            <a:headEnd/>
            <a:tailEnd/>
          </a:ln>
        </p:spPr>
        <p:txBody>
          <a:bodyPr wrap="none">
            <a:spAutoFit/>
          </a:bodyPr>
          <a:lstStyle/>
          <a:p>
            <a:r>
              <a:rPr lang="en-US" sz="3200" b="1" dirty="0">
                <a:latin typeface="Calibri" pitchFamily="34" charset="0"/>
              </a:rPr>
              <a:t>Visit us at our </a:t>
            </a:r>
          </a:p>
          <a:p>
            <a:r>
              <a:rPr lang="en-US" sz="3200" b="1" dirty="0">
                <a:latin typeface="Calibri" pitchFamily="34" charset="0"/>
              </a:rPr>
              <a:t>web portal…</a:t>
            </a:r>
          </a:p>
          <a:p>
            <a:endParaRPr lang="en-US" sz="2000" b="1" dirty="0">
              <a:latin typeface="Calibri" pitchFamily="34" charset="0"/>
            </a:endParaRPr>
          </a:p>
          <a:p>
            <a:r>
              <a:rPr lang="en-US" b="1" dirty="0">
                <a:latin typeface="Calibri" pitchFamily="34" charset="0"/>
              </a:rPr>
              <a:t>http://innovationcenter.msu.edu</a:t>
            </a:r>
          </a:p>
          <a:p>
            <a:endParaRPr lang="en-US" sz="2000" b="1" dirty="0">
              <a:latin typeface="Calibri" pitchFamily="34" charset="0"/>
            </a:endParaRPr>
          </a:p>
          <a:p>
            <a:endParaRPr lang="en-US" sz="2000" b="1" dirty="0">
              <a:latin typeface="Calibri" pitchFamily="34" charset="0"/>
            </a:endParaRPr>
          </a:p>
          <a:p>
            <a:r>
              <a:rPr lang="en-US" dirty="0">
                <a:latin typeface="Calibri" pitchFamily="34" charset="0"/>
              </a:rPr>
              <a:t>325 E. Grand River Ave.</a:t>
            </a:r>
          </a:p>
          <a:p>
            <a:r>
              <a:rPr lang="en-US" dirty="0">
                <a:latin typeface="Calibri" pitchFamily="34" charset="0"/>
              </a:rPr>
              <a:t>East Lansing, Michigan 48823</a:t>
            </a:r>
            <a:br>
              <a:rPr lang="en-US" dirty="0">
                <a:latin typeface="Calibri" pitchFamily="34" charset="0"/>
              </a:rPr>
            </a:br>
            <a:r>
              <a:rPr lang="en-US" b="1" dirty="0">
                <a:latin typeface="Calibri" pitchFamily="34" charset="0"/>
              </a:rPr>
              <a:t>517-884-2370</a:t>
            </a:r>
            <a:br>
              <a:rPr lang="en-US" dirty="0">
                <a:latin typeface="Calibri" pitchFamily="34" charset="0"/>
              </a:rPr>
            </a:br>
            <a:endParaRPr lang="en-US" b="1" dirty="0">
              <a:latin typeface="Calibri" pitchFamily="34" charset="0"/>
            </a:endParaRPr>
          </a:p>
        </p:txBody>
      </p:sp>
    </p:spTree>
    <p:extLst>
      <p:ext uri="{BB962C8B-B14F-4D97-AF65-F5344CB8AC3E}">
        <p14:creationId xmlns:p14="http://schemas.microsoft.com/office/powerpoint/2010/main" val="2488709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304800" y="876300"/>
            <a:ext cx="8382000" cy="762000"/>
          </a:xfrm>
        </p:spPr>
        <p:txBody>
          <a:bodyPr>
            <a:normAutofit/>
          </a:bodyPr>
          <a:lstStyle/>
          <a:p>
            <a:pPr eaLnBrk="1" hangingPunct="1"/>
            <a:r>
              <a:rPr lang="en-US" sz="3200" b="1" dirty="0">
                <a:latin typeface="Arial Black" pitchFamily="34" charset="0"/>
              </a:rPr>
              <a:t>Scholarship &amp; Creative Activity</a:t>
            </a:r>
          </a:p>
        </p:txBody>
      </p:sp>
      <p:sp>
        <p:nvSpPr>
          <p:cNvPr id="6148" name="Rectangle 4"/>
          <p:cNvSpPr>
            <a:spLocks noGrp="1" noChangeArrowheads="1"/>
          </p:cNvSpPr>
          <p:nvPr>
            <p:ph idx="1"/>
          </p:nvPr>
        </p:nvSpPr>
        <p:spPr>
          <a:xfrm>
            <a:off x="457200" y="1752600"/>
            <a:ext cx="8305800" cy="4953000"/>
          </a:xfrm>
        </p:spPr>
        <p:txBody>
          <a:bodyPr/>
          <a:lstStyle/>
          <a:p>
            <a:pPr eaLnBrk="1" hangingPunct="1"/>
            <a:r>
              <a:rPr lang="en-US" sz="2400" dirty="0">
                <a:solidFill>
                  <a:srgbClr val="004221"/>
                </a:solidFill>
                <a:latin typeface="Arial" pitchFamily="34" charset="0"/>
                <a:cs typeface="Arial" pitchFamily="34" charset="0"/>
              </a:rPr>
              <a:t>Competitive, university-wide, peer-reviewed internal grants programs support scholarly activities and provide seed funding for future proposals. </a:t>
            </a:r>
          </a:p>
          <a:p>
            <a:r>
              <a:rPr lang="en-US" sz="2400" dirty="0">
                <a:latin typeface="Arial" pitchFamily="34" charset="0"/>
                <a:cs typeface="Arial" pitchFamily="34" charset="0"/>
              </a:rPr>
              <a:t>See </a:t>
            </a:r>
            <a:r>
              <a:rPr lang="en-US" sz="2400" dirty="0">
                <a:latin typeface="Arial" pitchFamily="34" charset="0"/>
                <a:cs typeface="Arial" pitchFamily="34" charset="0"/>
                <a:hlinkClick r:id="rId3"/>
              </a:rPr>
              <a:t>https://vp.research.msu.edu/find-funding/msu-funding-opportunities</a:t>
            </a:r>
            <a:endParaRPr lang="en-US" sz="2400" dirty="0">
              <a:latin typeface="Arial" pitchFamily="34" charset="0"/>
              <a:cs typeface="Arial" pitchFamily="34" charset="0"/>
            </a:endParaRPr>
          </a:p>
          <a:p>
            <a:pPr lvl="1"/>
            <a:r>
              <a:rPr lang="en-US" b="1" dirty="0">
                <a:latin typeface="Arial" pitchFamily="34" charset="0"/>
                <a:cs typeface="Arial" pitchFamily="34" charset="0"/>
              </a:rPr>
              <a:t>Humanities and Arts Research Program</a:t>
            </a:r>
            <a:r>
              <a:rPr lang="en-US" dirty="0">
                <a:latin typeface="Arial" pitchFamily="34" charset="0"/>
                <a:cs typeface="Arial" pitchFamily="34" charset="0"/>
              </a:rPr>
              <a:t> (HARP)</a:t>
            </a:r>
          </a:p>
          <a:p>
            <a:pPr lvl="1" eaLnBrk="1" hangingPunct="1"/>
            <a:r>
              <a:rPr lang="en-US" b="1" dirty="0">
                <a:latin typeface="Arial" pitchFamily="34" charset="0"/>
                <a:cs typeface="Arial" pitchFamily="34" charset="0"/>
              </a:rPr>
              <a:t>Strategic Partnership Grants</a:t>
            </a:r>
          </a:p>
          <a:p>
            <a:r>
              <a:rPr lang="en-US" sz="2400" dirty="0">
                <a:latin typeface="Arial" pitchFamily="34" charset="0"/>
                <a:cs typeface="Arial" pitchFamily="34" charset="0"/>
              </a:rPr>
              <a:t>Visit </a:t>
            </a:r>
            <a:r>
              <a:rPr lang="en-US" sz="2400" dirty="0">
                <a:latin typeface="Arial" pitchFamily="34" charset="0"/>
                <a:cs typeface="Arial" pitchFamily="34" charset="0"/>
                <a:hlinkClick r:id="rId4"/>
              </a:rPr>
              <a:t>https://vp.research.msu.edu/find-funding</a:t>
            </a:r>
            <a:r>
              <a:rPr lang="en-US" sz="2400" dirty="0">
                <a:latin typeface="Arial" pitchFamily="34" charset="0"/>
                <a:cs typeface="Arial" pitchFamily="34" charset="0"/>
              </a:rPr>
              <a:t> to see all funding resources</a:t>
            </a:r>
          </a:p>
          <a:p>
            <a:pPr marL="0" indent="0">
              <a:buNone/>
            </a:pPr>
            <a:endParaRPr lang="en-US" dirty="0">
              <a:latin typeface="Arial" pitchFamily="34" charset="0"/>
              <a:cs typeface="Arial" pitchFamily="34" charset="0"/>
            </a:endParaRPr>
          </a:p>
          <a:p>
            <a:pPr marL="457200" lvl="1" indent="0" eaLnBrk="1" hangingPunct="1">
              <a:buNone/>
            </a:pPr>
            <a:endParaRPr lang="en-US" sz="2000" b="1" dirty="0">
              <a:latin typeface="Arial" pitchFamily="34" charset="0"/>
              <a:cs typeface="Arial" pitchFamily="34" charset="0"/>
            </a:endParaRPr>
          </a:p>
        </p:txBody>
      </p:sp>
    </p:spTree>
    <p:extLst>
      <p:ext uri="{BB962C8B-B14F-4D97-AF65-F5344CB8AC3E}">
        <p14:creationId xmlns:p14="http://schemas.microsoft.com/office/powerpoint/2010/main" val="31595352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498" y="871912"/>
            <a:ext cx="7838212" cy="1097078"/>
          </a:xfrm>
          <a:ln>
            <a:noFill/>
          </a:ln>
          <a:effectLst>
            <a:outerShdw blurRad="50800" dist="38100" dir="2700000" algn="tl" rotWithShape="0">
              <a:prstClr val="black">
                <a:alpha val="40000"/>
              </a:prstClr>
            </a:outerShdw>
          </a:effectLst>
        </p:spPr>
        <p:txBody>
          <a:bodyPr>
            <a:noAutofit/>
          </a:bodyPr>
          <a:lstStyle/>
          <a:p>
            <a:pPr algn="ctr"/>
            <a:r>
              <a:rPr lang="en-US" sz="2800" dirty="0">
                <a:latin typeface="+mn-lt"/>
                <a:cs typeface="Arial" panose="020B0604020202020204" pitchFamily="34" charset="0"/>
              </a:rPr>
              <a:t>Internal Funding Opportunities and Institutionally Limited Proposals</a:t>
            </a:r>
            <a:endParaRPr lang="en-US" sz="2800" b="0" dirty="0">
              <a:latin typeface="+mn-lt"/>
              <a:cs typeface="Arial" panose="020B0604020202020204" pitchFamily="34" charset="0"/>
            </a:endParaRPr>
          </a:p>
        </p:txBody>
      </p:sp>
      <p:sp>
        <p:nvSpPr>
          <p:cNvPr id="3" name="Subtitle 2"/>
          <p:cNvSpPr>
            <a:spLocks noGrp="1"/>
          </p:cNvSpPr>
          <p:nvPr>
            <p:ph type="subTitle" idx="1"/>
          </p:nvPr>
        </p:nvSpPr>
        <p:spPr>
          <a:xfrm>
            <a:off x="678873" y="4804349"/>
            <a:ext cx="7800819" cy="1408882"/>
          </a:xfrm>
        </p:spPr>
        <p:txBody>
          <a:bodyPr>
            <a:normAutofit/>
          </a:bodyPr>
          <a:lstStyle/>
          <a:p>
            <a:pPr algn="ctr"/>
            <a:r>
              <a:rPr lang="en-US" dirty="0">
                <a:solidFill>
                  <a:srgbClr val="18453B"/>
                </a:solidFill>
                <a:latin typeface="Calibri" panose="020F0502020204030204" pitchFamily="34" charset="0"/>
              </a:rPr>
              <a:t>Doug Gage, Assistant VP for Research &amp; Innovation</a:t>
            </a:r>
            <a:endParaRPr lang="en-US" sz="2000" dirty="0">
              <a:solidFill>
                <a:srgbClr val="18453B"/>
              </a:solidFill>
              <a:latin typeface="Calibri" panose="020F0502020204030204" pitchFamily="34" charset="0"/>
            </a:endParaRPr>
          </a:p>
          <a:p>
            <a:pPr algn="ctr"/>
            <a:r>
              <a:rPr lang="en-US" sz="2000" dirty="0">
                <a:solidFill>
                  <a:srgbClr val="18453B"/>
                </a:solidFill>
                <a:latin typeface="Calibri" panose="020F0502020204030204" pitchFamily="34" charset="0"/>
              </a:rPr>
              <a:t>Research Orientation, August 22, 2019</a:t>
            </a:r>
          </a:p>
        </p:txBody>
      </p:sp>
      <p:pic>
        <p:nvPicPr>
          <p:cNvPr id="6" name="Picture 5" descr="Msu Sig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7444" y="2112109"/>
            <a:ext cx="3702818" cy="2383691"/>
          </a:xfrm>
          <a:prstGeom prst="rect">
            <a:avLst/>
          </a:prstGeom>
        </p:spPr>
      </p:pic>
      <p:sp>
        <p:nvSpPr>
          <p:cNvPr id="7" name="Slide Number Placeholder 6"/>
          <p:cNvSpPr>
            <a:spLocks noGrp="1"/>
          </p:cNvSpPr>
          <p:nvPr>
            <p:ph type="sldNum" sz="quarter" idx="4"/>
          </p:nvPr>
        </p:nvSpPr>
        <p:spPr/>
        <p:txBody>
          <a:bodyPr/>
          <a:lstStyle/>
          <a:p>
            <a:fld id="{16DC0679-7DD4-44FC-8D88-78F6CF41FFFF}" type="slidenum">
              <a:rPr lang="en-US" altLang="en-US" smtClean="0"/>
              <a:pPr/>
              <a:t>60</a:t>
            </a:fld>
            <a:endParaRPr lang="en-US" altLang="en-US"/>
          </a:p>
        </p:txBody>
      </p:sp>
      <p:sp>
        <p:nvSpPr>
          <p:cNvPr id="8" name="Date Placeholder 3"/>
          <p:cNvSpPr txBox="1">
            <a:spLocks/>
          </p:cNvSpPr>
          <p:nvPr/>
        </p:nvSpPr>
        <p:spPr>
          <a:xfrm>
            <a:off x="678873" y="6538912"/>
            <a:ext cx="47244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rtl="0" fontAlgn="base">
              <a:spcBef>
                <a:spcPct val="0"/>
              </a:spcBef>
              <a:spcAft>
                <a:spcPct val="0"/>
              </a:spcAft>
              <a:defRPr sz="1200" kern="1200">
                <a:solidFill>
                  <a:srgbClr val="595959"/>
                </a:solidFill>
                <a:latin typeface="Arial" panose="020B0604020202020204" pitchFamily="34" charset="0"/>
                <a:ea typeface="ＭＳ Ｐゴシック" pitchFamily="49" charset="-128"/>
                <a:cs typeface="Arial" panose="020B0604020202020204" pitchFamily="34"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defRPr/>
            </a:pPr>
            <a:r>
              <a:rPr lang="en-US" sz="1800" dirty="0"/>
              <a:t>Questions: </a:t>
            </a:r>
            <a:r>
              <a:rPr lang="en-US" sz="1800" u="sng" dirty="0">
                <a:hlinkClick r:id="rId4" action="ppaction://hlinkfile"/>
              </a:rPr>
              <a:t>PollEv.com</a:t>
            </a:r>
            <a:endParaRPr lang="en-US" sz="1800" dirty="0">
              <a:solidFill>
                <a:srgbClr val="FF0000"/>
              </a:solidFill>
            </a:endParaRPr>
          </a:p>
          <a:p>
            <a:pPr>
              <a:defRPr/>
            </a:pPr>
            <a:r>
              <a:rPr lang="en-US" sz="1800" dirty="0"/>
              <a:t> </a:t>
            </a:r>
          </a:p>
        </p:txBody>
      </p:sp>
    </p:spTree>
    <p:extLst>
      <p:ext uri="{BB962C8B-B14F-4D97-AF65-F5344CB8AC3E}">
        <p14:creationId xmlns:p14="http://schemas.microsoft.com/office/powerpoint/2010/main" val="23736798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descr="title of slide" title="Institutionally Limited Proposals"/>
          <p:cNvSpPr>
            <a:spLocks noGrp="1"/>
          </p:cNvSpPr>
          <p:nvPr>
            <p:ph type="title"/>
          </p:nvPr>
        </p:nvSpPr>
        <p:spPr bwMode="auto">
          <a:xfrm>
            <a:off x="381000" y="914400"/>
            <a:ext cx="83058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eaLnBrk="1" hangingPunct="1"/>
            <a:r>
              <a:rPr lang="en-US" b="1" dirty="0">
                <a:latin typeface="+mj-lt"/>
                <a:ea typeface="ＭＳ Ｐゴシック" charset="0"/>
                <a:cs typeface="Gotham-Bold" charset="0"/>
              </a:rPr>
              <a:t>Institutionally Limited Proposals</a:t>
            </a:r>
          </a:p>
        </p:txBody>
      </p:sp>
      <p:sp>
        <p:nvSpPr>
          <p:cNvPr id="17411" name="Rectangle 4"/>
          <p:cNvSpPr>
            <a:spLocks noGrp="1"/>
          </p:cNvSpPr>
          <p:nvPr>
            <p:ph idx="1"/>
          </p:nvPr>
        </p:nvSpPr>
        <p:spPr bwMode="auto">
          <a:xfrm>
            <a:off x="1828800" y="1722438"/>
            <a:ext cx="7010400" cy="4754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a:spcBef>
                <a:spcPct val="30000"/>
              </a:spcBef>
              <a:buFont typeface="Arial" charset="0"/>
              <a:buChar char="•"/>
            </a:pPr>
            <a:r>
              <a:rPr lang="en-US" sz="2400" b="1" dirty="0">
                <a:latin typeface="Arial" charset="0"/>
                <a:ea typeface="ＭＳ Ｐゴシック" charset="0"/>
                <a:cs typeface="Arial" charset="0"/>
              </a:rPr>
              <a:t>Limited submission opportunities</a:t>
            </a:r>
            <a:r>
              <a:rPr lang="en-US" sz="2400" dirty="0">
                <a:latin typeface="Arial" charset="0"/>
                <a:ea typeface="ＭＳ Ｐゴシック" charset="0"/>
                <a:cs typeface="Arial" charset="0"/>
              </a:rPr>
              <a:t>, including faculty scholar and fellowship programs, available at </a:t>
            </a:r>
            <a:r>
              <a:rPr lang="en-US" sz="2400" dirty="0">
                <a:latin typeface="Arial" charset="0"/>
                <a:ea typeface="ＭＳ Ｐゴシック" charset="0"/>
                <a:cs typeface="Arial" charset="0"/>
                <a:hlinkClick r:id="rId3"/>
              </a:rPr>
              <a:t>https://vp.research.msu.edu/ilp</a:t>
            </a:r>
            <a:endParaRPr lang="en-US" sz="2400" dirty="0">
              <a:latin typeface="Arial" charset="0"/>
              <a:ea typeface="ＭＳ Ｐゴシック" charset="0"/>
              <a:cs typeface="Arial" charset="0"/>
            </a:endParaRPr>
          </a:p>
          <a:p>
            <a:pPr eaLnBrk="1" hangingPunct="1">
              <a:spcBef>
                <a:spcPct val="30000"/>
              </a:spcBef>
              <a:buFont typeface="Arial" charset="0"/>
              <a:buChar char="•"/>
            </a:pPr>
            <a:endParaRPr lang="en-US" sz="2400" dirty="0">
              <a:latin typeface="Arial" charset="0"/>
              <a:ea typeface="ＭＳ Ｐゴシック" charset="0"/>
              <a:cs typeface="Arial" charset="0"/>
            </a:endParaRPr>
          </a:p>
          <a:p>
            <a:pPr eaLnBrk="1" hangingPunct="1">
              <a:spcBef>
                <a:spcPct val="30000"/>
              </a:spcBef>
              <a:buFont typeface="Arial" charset="0"/>
              <a:buChar char="•"/>
            </a:pPr>
            <a:r>
              <a:rPr lang="en-US" sz="2400" dirty="0">
                <a:latin typeface="Arial" charset="0"/>
                <a:ea typeface="ＭＳ Ｐゴシック" charset="0"/>
                <a:cs typeface="Arial" charset="0"/>
              </a:rPr>
              <a:t>OSVPRI conducts an </a:t>
            </a:r>
            <a:r>
              <a:rPr lang="en-US" sz="2400" b="1" dirty="0">
                <a:latin typeface="Arial" charset="0"/>
                <a:ea typeface="ＭＳ Ｐゴシック" charset="0"/>
                <a:cs typeface="Arial" charset="0"/>
              </a:rPr>
              <a:t>internal selection process</a:t>
            </a:r>
            <a:r>
              <a:rPr lang="en-US" sz="2400" dirty="0">
                <a:latin typeface="Arial" charset="0"/>
                <a:ea typeface="ＭＳ Ｐゴシック" charset="0"/>
                <a:cs typeface="Arial" charset="0"/>
              </a:rPr>
              <a:t> to determine which proposals will be submitted. </a:t>
            </a:r>
          </a:p>
          <a:p>
            <a:pPr marL="457200" lvl="1" indent="0">
              <a:spcBef>
                <a:spcPct val="30000"/>
              </a:spcBef>
              <a:buNone/>
            </a:pPr>
            <a:r>
              <a:rPr lang="en-US" sz="1900" dirty="0">
                <a:latin typeface="Arial" charset="0"/>
                <a:ea typeface="ＭＳ Ｐゴシック" charset="0"/>
                <a:cs typeface="Arial" charset="0"/>
              </a:rPr>
              <a:t>-Where possible, internal deadlines are 8 weeks prior to submission.</a:t>
            </a:r>
          </a:p>
          <a:p>
            <a:pPr marL="457200" lvl="1" indent="0">
              <a:spcBef>
                <a:spcPct val="30000"/>
              </a:spcBef>
              <a:buNone/>
            </a:pPr>
            <a:endParaRPr lang="en-US" sz="1900" dirty="0">
              <a:latin typeface="Arial" charset="0"/>
              <a:ea typeface="ＭＳ Ｐゴシック" charset="0"/>
              <a:cs typeface="Arial" charset="0"/>
            </a:endParaRPr>
          </a:p>
          <a:p>
            <a:pPr marL="0" indent="0" eaLnBrk="1" hangingPunct="1">
              <a:spcBef>
                <a:spcPct val="30000"/>
              </a:spcBef>
              <a:buNone/>
            </a:pPr>
            <a:endParaRPr lang="en-US" sz="2400" dirty="0">
              <a:latin typeface="Arial" charset="0"/>
              <a:ea typeface="ＭＳ Ｐゴシック" charset="0"/>
              <a:cs typeface="Arial" charset="0"/>
            </a:endParaRPr>
          </a:p>
          <a:p>
            <a:pPr eaLnBrk="1" hangingPunct="1">
              <a:spcBef>
                <a:spcPct val="30000"/>
              </a:spcBef>
              <a:buFont typeface="Arial" charset="0"/>
              <a:buChar char="•"/>
            </a:pPr>
            <a:endParaRPr lang="en-US" sz="2400" dirty="0">
              <a:latin typeface="Arial" charset="0"/>
              <a:ea typeface="ＭＳ Ｐゴシック" charset="0"/>
              <a:cs typeface="Arial" charset="0"/>
            </a:endParaRPr>
          </a:p>
        </p:txBody>
      </p:sp>
      <p:pic>
        <p:nvPicPr>
          <p:cNvPr id="17412" name="Picture 4" descr="Picture of Broad Art Museum" title="Broad Art Museum"/>
          <p:cNvPicPr>
            <a:picLocks noChangeAspect="1"/>
          </p:cNvPicPr>
          <p:nvPr/>
        </p:nvPicPr>
        <p:blipFill>
          <a:blip r:embed="rId4" cstate="email">
            <a:extLst>
              <a:ext uri="{28A0092B-C50C-407E-A947-70E740481C1C}">
                <a14:useLocalDpi xmlns:a14="http://schemas.microsoft.com/office/drawing/2010/main" val="0"/>
              </a:ext>
            </a:extLst>
          </a:blip>
          <a:srcRect b="3999"/>
          <a:stretch>
            <a:fillRect/>
          </a:stretch>
        </p:blipFill>
        <p:spPr bwMode="auto">
          <a:xfrm>
            <a:off x="457202" y="1828800"/>
            <a:ext cx="13827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05053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descr="title of slide" title="Internal Funding Sources"/>
          <p:cNvSpPr>
            <a:spLocks noGrp="1"/>
          </p:cNvSpPr>
          <p:nvPr>
            <p:ph type="title"/>
          </p:nvPr>
        </p:nvSpPr>
        <p:spPr bwMode="auto">
          <a:xfrm>
            <a:off x="457200" y="876300"/>
            <a:ext cx="82296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eaLnBrk="1" hangingPunct="1"/>
            <a:r>
              <a:rPr lang="en-US" b="1" dirty="0">
                <a:latin typeface="+mj-lt"/>
                <a:ea typeface="ＭＳ Ｐゴシック" charset="0"/>
                <a:cs typeface="Gotham-Bold" charset="0"/>
              </a:rPr>
              <a:t>Internal Funding Sources</a:t>
            </a:r>
          </a:p>
        </p:txBody>
      </p:sp>
      <p:sp>
        <p:nvSpPr>
          <p:cNvPr id="7172" name="Rectangle 4"/>
          <p:cNvSpPr>
            <a:spLocks noGrp="1"/>
          </p:cNvSpPr>
          <p:nvPr>
            <p:ph idx="1"/>
          </p:nvPr>
        </p:nvSpPr>
        <p:spPr>
          <a:xfrm>
            <a:off x="457200" y="1600200"/>
            <a:ext cx="8229600" cy="4953000"/>
          </a:xfrm>
        </p:spPr>
        <p:txBody>
          <a:bodyPr/>
          <a:lstStyle/>
          <a:p>
            <a:pPr eaLnBrk="1" hangingPunct="1">
              <a:defRPr/>
            </a:pPr>
            <a:r>
              <a:rPr lang="en-US" sz="2400" dirty="0"/>
              <a:t>Competitive, university-wide, peer-reviewed internal grants programs support scholarly activities and provide seed funding for future proposals. </a:t>
            </a:r>
          </a:p>
          <a:p>
            <a:pPr eaLnBrk="1" hangingPunct="1">
              <a:defRPr/>
            </a:pPr>
            <a:r>
              <a:rPr lang="en-US" sz="2400" b="1" dirty="0">
                <a:solidFill>
                  <a:srgbClr val="004221"/>
                </a:solidFill>
              </a:rPr>
              <a:t>Humanities and Arts Research Program</a:t>
            </a:r>
            <a:r>
              <a:rPr lang="en-US" sz="2400" dirty="0">
                <a:solidFill>
                  <a:srgbClr val="004221"/>
                </a:solidFill>
              </a:rPr>
              <a:t> (HARP)</a:t>
            </a:r>
          </a:p>
          <a:p>
            <a:pPr lvl="2" eaLnBrk="1" hangingPunct="1">
              <a:defRPr/>
            </a:pPr>
            <a:r>
              <a:rPr lang="en-US" dirty="0"/>
              <a:t>Scholarship Development proposal (deadline in October)</a:t>
            </a:r>
          </a:p>
          <a:p>
            <a:pPr lvl="2" eaLnBrk="1" hangingPunct="1">
              <a:defRPr/>
            </a:pPr>
            <a:r>
              <a:rPr lang="en-US" dirty="0"/>
              <a:t>Scholarship Production proposals (semiannually)</a:t>
            </a:r>
          </a:p>
          <a:p>
            <a:pPr eaLnBrk="1" hangingPunct="1">
              <a:defRPr/>
            </a:pPr>
            <a:r>
              <a:rPr lang="en-US" sz="2400" b="1" dirty="0">
                <a:solidFill>
                  <a:srgbClr val="004221"/>
                </a:solidFill>
              </a:rPr>
              <a:t>Strategic Partnership Grant</a:t>
            </a:r>
            <a:r>
              <a:rPr lang="en-US" sz="2400" dirty="0"/>
              <a:t> </a:t>
            </a:r>
          </a:p>
          <a:p>
            <a:pPr lvl="2" eaLnBrk="1" hangingPunct="1">
              <a:defRPr/>
            </a:pPr>
            <a:r>
              <a:rPr lang="en-US" dirty="0"/>
              <a:t>Multidisciplinary and/or multi-investigator projects</a:t>
            </a:r>
          </a:p>
          <a:p>
            <a:pPr lvl="2" eaLnBrk="1" hangingPunct="1">
              <a:defRPr/>
            </a:pPr>
            <a:r>
              <a:rPr lang="en-US" dirty="0"/>
              <a:t>Have potential to generate significant external funds</a:t>
            </a:r>
          </a:p>
          <a:p>
            <a:pPr lvl="2" eaLnBrk="1" hangingPunct="1">
              <a:defRPr/>
            </a:pPr>
            <a:r>
              <a:rPr lang="en-US" dirty="0"/>
              <a:t>Proposals solicited in the fall </a:t>
            </a:r>
          </a:p>
          <a:p>
            <a:pPr eaLnBrk="1" hangingPunct="1">
              <a:defRPr/>
            </a:pPr>
            <a:r>
              <a:rPr lang="en-US" sz="2400" b="1" dirty="0">
                <a:solidFill>
                  <a:srgbClr val="004221"/>
                </a:solidFill>
              </a:rPr>
              <a:t>Discretionary Funding Initiative</a:t>
            </a:r>
            <a:r>
              <a:rPr lang="en-US" sz="2400" dirty="0"/>
              <a:t> </a:t>
            </a:r>
          </a:p>
          <a:p>
            <a:pPr lvl="2" eaLnBrk="1" hangingPunct="1">
              <a:defRPr/>
            </a:pPr>
            <a:r>
              <a:rPr lang="en-US" dirty="0"/>
              <a:t>Provides bridge funds for studies needed to resubmit a grant.</a:t>
            </a:r>
          </a:p>
          <a:p>
            <a:pPr lvl="2" eaLnBrk="1" hangingPunct="1">
              <a:defRPr/>
            </a:pP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txBox="1">
            <a:spLocks/>
          </p:cNvSpPr>
          <p:nvPr/>
        </p:nvSpPr>
        <p:spPr bwMode="auto">
          <a:xfrm>
            <a:off x="266700" y="1600200"/>
            <a:ext cx="8610600" cy="48006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rgbClr val="18453B"/>
              </a:buClr>
              <a:buFont typeface="Arial"/>
              <a:buChar char="•"/>
              <a:defRPr sz="2800" b="0" i="0" kern="1200">
                <a:solidFill>
                  <a:srgbClr val="595959"/>
                </a:solidFill>
                <a:latin typeface="+mj-lt"/>
                <a:ea typeface="ＭＳ Ｐゴシック" charset="-128"/>
                <a:cs typeface="Gotham Book"/>
              </a:defRPr>
            </a:lvl1pPr>
            <a:lvl2pPr marL="742950" indent="-285750" algn="l" defTabSz="457200" rtl="0" eaLnBrk="1" fontAlgn="base" hangingPunct="1">
              <a:spcBef>
                <a:spcPct val="20000"/>
              </a:spcBef>
              <a:spcAft>
                <a:spcPct val="0"/>
              </a:spcAft>
              <a:buClr>
                <a:schemeClr val="tx1">
                  <a:lumMod val="75000"/>
                  <a:lumOff val="25000"/>
                </a:schemeClr>
              </a:buClr>
              <a:buSzPct val="85000"/>
              <a:buFont typeface="Arial"/>
              <a:buChar char="•"/>
              <a:defRPr sz="2400" b="0" i="0" kern="1200">
                <a:solidFill>
                  <a:srgbClr val="595959"/>
                </a:solidFill>
                <a:latin typeface="+mj-lt"/>
                <a:ea typeface="ＭＳ Ｐゴシック" charset="-128"/>
                <a:cs typeface="Gotham Book"/>
              </a:defRPr>
            </a:lvl2pPr>
            <a:lvl3pPr marL="1143000" indent="-228600" algn="l" defTabSz="457200" rtl="0" eaLnBrk="1" fontAlgn="base" hangingPunct="1">
              <a:spcBef>
                <a:spcPct val="20000"/>
              </a:spcBef>
              <a:spcAft>
                <a:spcPct val="0"/>
              </a:spcAft>
              <a:buClr>
                <a:schemeClr val="tx1">
                  <a:lumMod val="75000"/>
                  <a:lumOff val="25000"/>
                </a:schemeClr>
              </a:buClr>
              <a:buFont typeface="Arial" panose="020B0604020202020204" pitchFamily="34" charset="0"/>
              <a:buChar char="•"/>
              <a:defRPr sz="2000" b="0" i="0" kern="1200">
                <a:solidFill>
                  <a:schemeClr val="tx1">
                    <a:lumMod val="75000"/>
                    <a:lumOff val="25000"/>
                  </a:schemeClr>
                </a:solidFill>
                <a:latin typeface="+mj-lt"/>
                <a:ea typeface="ＭＳ Ｐゴシック" charset="-128"/>
                <a:cs typeface="Gotham Book"/>
              </a:defRPr>
            </a:lvl3pPr>
            <a:lvl4pPr marL="1600200" indent="-228600" algn="l" defTabSz="457200" rtl="0" eaLnBrk="1" fontAlgn="base" hangingPunct="1">
              <a:spcBef>
                <a:spcPct val="20000"/>
              </a:spcBef>
              <a:spcAft>
                <a:spcPct val="0"/>
              </a:spcAft>
              <a:buFont typeface="Arial" panose="020B0604020202020204" pitchFamily="34" charset="0"/>
              <a:buChar char="–"/>
              <a:defRPr sz="2000" b="0" i="0" kern="1200">
                <a:solidFill>
                  <a:schemeClr val="tx1"/>
                </a:solidFill>
                <a:latin typeface="+mj-lt"/>
                <a:ea typeface="ＭＳ Ｐゴシック" charset="-128"/>
                <a:cs typeface="Gotham Book"/>
              </a:defRPr>
            </a:lvl4pPr>
            <a:lvl5pPr marL="2057400" indent="-228600" algn="l" defTabSz="457200" rtl="0" eaLnBrk="1" fontAlgn="base" hangingPunct="1">
              <a:spcBef>
                <a:spcPct val="20000"/>
              </a:spcBef>
              <a:spcAft>
                <a:spcPct val="0"/>
              </a:spcAft>
              <a:buFont typeface="Arial" panose="020B0604020202020204" pitchFamily="34" charset="0"/>
              <a:buChar char="»"/>
              <a:defRPr sz="2000" b="0" i="0" kern="1200">
                <a:solidFill>
                  <a:schemeClr val="tx1"/>
                </a:solidFill>
                <a:latin typeface="+mj-lt"/>
                <a:ea typeface="ＭＳ Ｐゴシック" charset="-128"/>
                <a:cs typeface="Gotham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30000"/>
              </a:spcBef>
              <a:buFont typeface="Arial" charset="0"/>
              <a:buChar char="•"/>
            </a:pPr>
            <a:r>
              <a:rPr lang="en-US" sz="2400" b="1" dirty="0">
                <a:solidFill>
                  <a:srgbClr val="004221"/>
                </a:solidFill>
                <a:latin typeface="Arial" charset="0"/>
                <a:ea typeface="ＭＳ Ｐゴシック" charset="0"/>
                <a:cs typeface="Arial" charset="0"/>
              </a:rPr>
              <a:t>SVP Research &amp; Innovation website</a:t>
            </a:r>
            <a:r>
              <a:rPr lang="en-US" sz="2400" dirty="0">
                <a:latin typeface="Arial" charset="0"/>
                <a:ea typeface="ＭＳ Ｐゴシック" charset="0"/>
                <a:cs typeface="Arial" charset="0"/>
              </a:rPr>
              <a:t> </a:t>
            </a:r>
            <a:r>
              <a:rPr lang="en-US" sz="2000" dirty="0">
                <a:latin typeface="Arial" charset="0"/>
                <a:ea typeface="ＭＳ Ｐゴシック" charset="0"/>
                <a:cs typeface="Arial" charset="0"/>
              </a:rPr>
              <a:t>lists many external funding sources and </a:t>
            </a:r>
            <a:r>
              <a:rPr lang="en-US" sz="2000" dirty="0">
                <a:solidFill>
                  <a:srgbClr val="5F5F5F"/>
                </a:solidFill>
                <a:latin typeface="Arial" charset="0"/>
                <a:ea typeface="ＭＳ Ｐゴシック" charset="0"/>
                <a:cs typeface="Arial" charset="0"/>
              </a:rPr>
              <a:t>internal</a:t>
            </a:r>
            <a:r>
              <a:rPr lang="en-US" sz="2000" dirty="0">
                <a:latin typeface="Arial" charset="0"/>
                <a:ea typeface="ＭＳ Ｐゴシック" charset="0"/>
                <a:cs typeface="Arial" charset="0"/>
              </a:rPr>
              <a:t> programs </a:t>
            </a:r>
            <a:r>
              <a:rPr lang="en-US" sz="2000" dirty="0">
                <a:latin typeface="Arial" charset="0"/>
                <a:ea typeface="ＭＳ Ｐゴシック" charset="0"/>
                <a:cs typeface="Arial" charset="0"/>
                <a:hlinkClick r:id="rId2"/>
              </a:rPr>
              <a:t>https://vp.research.msu.edu/find-funding</a:t>
            </a:r>
            <a:endParaRPr lang="en-US" sz="2000" dirty="0">
              <a:latin typeface="Arial" charset="0"/>
              <a:ea typeface="ＭＳ Ｐゴシック" charset="0"/>
              <a:cs typeface="Arial" charset="0"/>
            </a:endParaRPr>
          </a:p>
          <a:p>
            <a:pPr marL="0" indent="0">
              <a:spcBef>
                <a:spcPct val="30000"/>
              </a:spcBef>
              <a:buNone/>
            </a:pPr>
            <a:endParaRPr lang="en-US" sz="1200" dirty="0">
              <a:latin typeface="Arial" charset="0"/>
              <a:ea typeface="ＭＳ Ｐゴシック" charset="0"/>
              <a:cs typeface="Arial" charset="0"/>
            </a:endParaRPr>
          </a:p>
          <a:p>
            <a:pPr>
              <a:spcBef>
                <a:spcPct val="30000"/>
              </a:spcBef>
              <a:buFont typeface="Arial" charset="0"/>
              <a:buChar char="•"/>
            </a:pPr>
            <a:r>
              <a:rPr lang="en-US" sz="2400" b="1" dirty="0">
                <a:solidFill>
                  <a:srgbClr val="004221"/>
                </a:solidFill>
                <a:latin typeface="Arial" charset="0"/>
                <a:ea typeface="ＭＳ Ｐゴシック" charset="0"/>
                <a:cs typeface="Arial" charset="0"/>
              </a:rPr>
              <a:t>Office of Research Facilitation and Dissemination</a:t>
            </a:r>
            <a:r>
              <a:rPr lang="en-US" sz="2400" dirty="0">
                <a:latin typeface="Arial" charset="0"/>
                <a:ea typeface="ＭＳ Ｐゴシック" charset="0"/>
                <a:cs typeface="Arial" charset="0"/>
              </a:rPr>
              <a:t> </a:t>
            </a:r>
            <a:r>
              <a:rPr lang="en-US" sz="2000" dirty="0">
                <a:latin typeface="Arial" charset="0"/>
                <a:ea typeface="ＭＳ Ｐゴシック" charset="0"/>
                <a:cs typeface="Arial" charset="0"/>
                <a:hlinkClick r:id="rId3"/>
              </a:rPr>
              <a:t>https://resfacil.msu.edu/</a:t>
            </a:r>
            <a:r>
              <a:rPr lang="en-US" sz="2000" dirty="0">
                <a:latin typeface="Arial" charset="0"/>
                <a:ea typeface="ＭＳ Ｐゴシック" charset="0"/>
                <a:cs typeface="Arial" charset="0"/>
              </a:rPr>
              <a:t> emails funding opportunities directly to colleges and faculty</a:t>
            </a:r>
          </a:p>
          <a:p>
            <a:pPr marL="0" indent="0">
              <a:spcBef>
                <a:spcPct val="30000"/>
              </a:spcBef>
              <a:buNone/>
            </a:pPr>
            <a:endParaRPr lang="en-US" sz="1200" dirty="0">
              <a:latin typeface="Arial" charset="0"/>
              <a:ea typeface="ＭＳ Ｐゴシック" charset="0"/>
              <a:cs typeface="Arial" charset="0"/>
            </a:endParaRPr>
          </a:p>
          <a:p>
            <a:pPr>
              <a:spcBef>
                <a:spcPct val="30000"/>
              </a:spcBef>
              <a:buFont typeface="Arial" charset="0"/>
              <a:buChar char="•"/>
            </a:pPr>
            <a:r>
              <a:rPr lang="en-US" sz="2400" b="1" dirty="0">
                <a:solidFill>
                  <a:srgbClr val="004221"/>
                </a:solidFill>
                <a:latin typeface="Arial" charset="0"/>
                <a:ea typeface="ＭＳ Ｐゴシック" charset="0"/>
                <a:cs typeface="Arial" charset="0"/>
              </a:rPr>
              <a:t>MSU Libraries</a:t>
            </a:r>
            <a:r>
              <a:rPr lang="en-US" sz="2400" dirty="0">
                <a:latin typeface="Arial" charset="0"/>
                <a:ea typeface="ＭＳ Ｐゴシック" charset="0"/>
                <a:cs typeface="Arial" charset="0"/>
              </a:rPr>
              <a:t> </a:t>
            </a:r>
            <a:r>
              <a:rPr lang="en-US" sz="2000" dirty="0">
                <a:latin typeface="Arial" charset="0"/>
                <a:ea typeface="ＭＳ Ｐゴシック" charset="0"/>
                <a:cs typeface="Arial" charset="0"/>
              </a:rPr>
              <a:t>offers </a:t>
            </a:r>
            <a:r>
              <a:rPr lang="ja-JP" altLang="en-US" sz="2000" dirty="0">
                <a:latin typeface="Arial" charset="0"/>
                <a:ea typeface="ＭＳ Ｐゴシック" charset="0"/>
                <a:cs typeface="Arial" charset="0"/>
              </a:rPr>
              <a:t>“</a:t>
            </a:r>
            <a:r>
              <a:rPr lang="en-US" sz="2000" dirty="0">
                <a:latin typeface="Arial" charset="0"/>
                <a:ea typeface="ＭＳ Ｐゴシック" charset="0"/>
                <a:cs typeface="Arial" charset="0"/>
              </a:rPr>
              <a:t>Grants and Related Resources</a:t>
            </a:r>
            <a:r>
              <a:rPr lang="ja-JP" altLang="en-US" sz="2000" dirty="0">
                <a:latin typeface="Arial" charset="0"/>
                <a:ea typeface="ＭＳ Ｐゴシック" charset="0"/>
                <a:cs typeface="Arial" charset="0"/>
              </a:rPr>
              <a:t>”</a:t>
            </a:r>
            <a:r>
              <a:rPr lang="en-US" sz="2000" dirty="0">
                <a:latin typeface="Arial" charset="0"/>
                <a:ea typeface="ＭＳ Ｐゴシック" charset="0"/>
                <a:cs typeface="Arial" charset="0"/>
              </a:rPr>
              <a:t> at </a:t>
            </a:r>
            <a:r>
              <a:rPr lang="en-US" sz="2000" dirty="0">
                <a:latin typeface="Arial" charset="0"/>
                <a:ea typeface="ＭＳ Ｐゴシック" charset="0"/>
                <a:cs typeface="Arial" charset="0"/>
                <a:hlinkClick r:id="rId4"/>
              </a:rPr>
              <a:t>http://libguides.lib.msu.edu/grants</a:t>
            </a:r>
            <a:r>
              <a:rPr lang="en-US" sz="2000" dirty="0">
                <a:latin typeface="Arial" charset="0"/>
                <a:ea typeface="ＭＳ Ｐゴシック" charset="0"/>
                <a:cs typeface="Arial" charset="0"/>
              </a:rPr>
              <a:t> - including the Foundation Center </a:t>
            </a:r>
          </a:p>
          <a:p>
            <a:pPr marL="0" indent="0">
              <a:spcBef>
                <a:spcPct val="30000"/>
              </a:spcBef>
              <a:buNone/>
            </a:pPr>
            <a:endParaRPr lang="en-US" sz="1200" dirty="0">
              <a:latin typeface="Arial" charset="0"/>
              <a:ea typeface="ＭＳ Ｐゴシック" charset="0"/>
              <a:cs typeface="Arial" charset="0"/>
            </a:endParaRPr>
          </a:p>
          <a:p>
            <a:pPr>
              <a:spcBef>
                <a:spcPct val="30000"/>
              </a:spcBef>
              <a:buFont typeface="Arial" charset="0"/>
              <a:buChar char="•"/>
            </a:pPr>
            <a:r>
              <a:rPr lang="en-US" sz="2400" b="1" dirty="0">
                <a:solidFill>
                  <a:srgbClr val="004221"/>
                </a:solidFill>
                <a:latin typeface="Arial" charset="0"/>
                <a:ea typeface="ＭＳ Ｐゴシック" charset="0"/>
                <a:cs typeface="Arial" charset="0"/>
              </a:rPr>
              <a:t>Other information sources</a:t>
            </a:r>
            <a:r>
              <a:rPr lang="en-US" sz="2000" dirty="0">
                <a:latin typeface="Arial" charset="0"/>
                <a:ea typeface="ＭＳ Ｐゴシック" charset="0"/>
                <a:cs typeface="Arial" charset="0"/>
              </a:rPr>
              <a:t>: </a:t>
            </a:r>
            <a:r>
              <a:rPr lang="en-US" sz="2000" u="sng" dirty="0">
                <a:hlinkClick r:id="rId5"/>
              </a:rPr>
              <a:t>Office of International Research Collaboration</a:t>
            </a:r>
            <a:r>
              <a:rPr lang="en-US" sz="2000" dirty="0"/>
              <a:t> (OIRC), </a:t>
            </a:r>
            <a:r>
              <a:rPr lang="en-US" sz="2000" u="sng" dirty="0">
                <a:hlinkClick r:id="rId6"/>
              </a:rPr>
              <a:t>Environmental Science &amp; Policy Program</a:t>
            </a:r>
            <a:r>
              <a:rPr lang="en-US" sz="2000" dirty="0"/>
              <a:t> (ESPP)</a:t>
            </a:r>
            <a:endParaRPr lang="en-US" sz="2000" dirty="0">
              <a:latin typeface="Arial" charset="0"/>
              <a:ea typeface="ＭＳ Ｐゴシック" charset="0"/>
              <a:cs typeface="Arial" charset="0"/>
            </a:endParaRPr>
          </a:p>
        </p:txBody>
      </p:sp>
      <p:sp>
        <p:nvSpPr>
          <p:cNvPr id="8" name="Rectangle 3"/>
          <p:cNvSpPr>
            <a:spLocks noGrp="1"/>
          </p:cNvSpPr>
          <p:nvPr>
            <p:ph type="title"/>
          </p:nvPr>
        </p:nvSpPr>
        <p:spPr bwMode="auto">
          <a:xfrm>
            <a:off x="457200" y="858991"/>
            <a:ext cx="8229600" cy="4802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eaLnBrk="1" hangingPunct="1"/>
            <a:r>
              <a:rPr lang="en-US" b="1" dirty="0">
                <a:latin typeface="Arial Black" charset="0"/>
                <a:ea typeface="ＭＳ Ｐゴシック" charset="0"/>
                <a:cs typeface="Gotham-Bold" charset="0"/>
              </a:rPr>
              <a:t>Help Finding Funding</a:t>
            </a:r>
          </a:p>
        </p:txBody>
      </p:sp>
    </p:spTree>
    <p:extLst>
      <p:ext uri="{BB962C8B-B14F-4D97-AF65-F5344CB8AC3E}">
        <p14:creationId xmlns:p14="http://schemas.microsoft.com/office/powerpoint/2010/main" val="21663390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0">
              <a:schemeClr val="tx1"/>
            </a:gs>
            <a:gs pos="100000">
              <a:schemeClr val="bg2">
                <a:lumMod val="40000"/>
                <a:lumOff val="60000"/>
              </a:schemeClr>
            </a:gs>
          </a:gsLst>
          <a:path path="circle">
            <a:fillToRect l="45000" t="65000" r="125000" b="10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500" dirty="0">
                <a:solidFill>
                  <a:schemeClr val="bg1"/>
                </a:solidFill>
              </a:rPr>
              <a:t>MSU Libraries: Resources for Researchers</a:t>
            </a:r>
            <a:br>
              <a:rPr lang="en-US" dirty="0"/>
            </a:br>
            <a:endParaRPr lang="en-US" dirty="0"/>
          </a:p>
        </p:txBody>
      </p:sp>
      <p:sp>
        <p:nvSpPr>
          <p:cNvPr id="3" name="Subtitle 2"/>
          <p:cNvSpPr>
            <a:spLocks noGrp="1"/>
          </p:cNvSpPr>
          <p:nvPr>
            <p:ph type="subTitle" idx="1"/>
          </p:nvPr>
        </p:nvSpPr>
        <p:spPr>
          <a:xfrm>
            <a:off x="866216" y="4267200"/>
            <a:ext cx="6619244" cy="861420"/>
          </a:xfrm>
        </p:spPr>
        <p:txBody>
          <a:bodyPr/>
          <a:lstStyle/>
          <a:p>
            <a:r>
              <a:rPr lang="en-US" dirty="0">
                <a:solidFill>
                  <a:schemeClr val="bg1"/>
                </a:solidFill>
              </a:rPr>
              <a:t>Terri Miller, Asst. Director for Public Services,  ticklet@msu.edu</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6216" y="4874873"/>
            <a:ext cx="2000254" cy="507493"/>
          </a:xfrm>
          <a:prstGeom prst="rect">
            <a:avLst/>
          </a:prstGeom>
        </p:spPr>
      </p:pic>
    </p:spTree>
    <p:extLst>
      <p:ext uri="{BB962C8B-B14F-4D97-AF65-F5344CB8AC3E}">
        <p14:creationId xmlns:p14="http://schemas.microsoft.com/office/powerpoint/2010/main" val="34170657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0">
              <a:schemeClr val="tx1"/>
            </a:gs>
            <a:gs pos="100000">
              <a:schemeClr val="bg2">
                <a:lumMod val="40000"/>
                <a:lumOff val="60000"/>
              </a:schemeClr>
            </a:gs>
          </a:gsLst>
          <a:path path="circle">
            <a:fillToRect l="45000" t="65000" r="125000" b="10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300" dirty="0">
                <a:solidFill>
                  <a:schemeClr val="bg1"/>
                </a:solidFill>
              </a:rPr>
              <a:t>Librarian Liaisons--Partners in Research </a:t>
            </a:r>
          </a:p>
        </p:txBody>
      </p:sp>
      <p:sp>
        <p:nvSpPr>
          <p:cNvPr id="3" name="Content Placeholder 2"/>
          <p:cNvSpPr>
            <a:spLocks noGrp="1"/>
          </p:cNvSpPr>
          <p:nvPr>
            <p:ph idx="1"/>
          </p:nvPr>
        </p:nvSpPr>
        <p:spPr>
          <a:xfrm>
            <a:off x="762000" y="1519519"/>
            <a:ext cx="7239000" cy="4195481"/>
          </a:xfrm>
        </p:spPr>
        <p:txBody>
          <a:bodyPr>
            <a:normAutofit/>
          </a:bodyPr>
          <a:lstStyle/>
          <a:p>
            <a:r>
              <a:rPr lang="en-US" sz="2000" dirty="0">
                <a:solidFill>
                  <a:schemeClr val="bg1"/>
                </a:solidFill>
              </a:rPr>
              <a:t>Each College has a </a:t>
            </a:r>
            <a:r>
              <a:rPr lang="en-US" sz="2000" dirty="0">
                <a:solidFill>
                  <a:schemeClr val="bg1">
                    <a:alpha val="68000"/>
                  </a:schemeClr>
                </a:solidFill>
                <a:hlinkClick r:id="rId2"/>
              </a:rPr>
              <a:t>designated librarian </a:t>
            </a:r>
            <a:r>
              <a:rPr lang="en-US" sz="2000" dirty="0">
                <a:solidFill>
                  <a:schemeClr val="bg1"/>
                </a:solidFill>
              </a:rPr>
              <a:t>as a liaison</a:t>
            </a:r>
          </a:p>
          <a:p>
            <a:r>
              <a:rPr lang="en-US" sz="2000" dirty="0">
                <a:solidFill>
                  <a:schemeClr val="bg1"/>
                </a:solidFill>
              </a:rPr>
              <a:t>Librarians can help you access not only books and journals, but datasets, media and streaming resources.  We strongly encourage that you take advantage of our licensing expertise for online and downloadable resources.</a:t>
            </a:r>
          </a:p>
          <a:p>
            <a:r>
              <a:rPr lang="en-US" sz="2000" dirty="0">
                <a:solidFill>
                  <a:schemeClr val="bg1"/>
                </a:solidFill>
              </a:rPr>
              <a:t>Librarians offer online chat and in-person office hours for students, faculty and staff.  Some have office hours in their college. </a:t>
            </a:r>
          </a:p>
          <a:p>
            <a:pPr marL="0" indent="0">
              <a:buNone/>
            </a:pPr>
            <a:endParaRPr lang="en-US"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4572000"/>
            <a:ext cx="2000254" cy="507493"/>
          </a:xfrm>
          <a:prstGeom prst="rect">
            <a:avLst/>
          </a:prstGeom>
        </p:spPr>
      </p:pic>
    </p:spTree>
    <p:extLst>
      <p:ext uri="{BB962C8B-B14F-4D97-AF65-F5344CB8AC3E}">
        <p14:creationId xmlns:p14="http://schemas.microsoft.com/office/powerpoint/2010/main" val="13740982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0">
              <a:schemeClr val="tx1"/>
            </a:gs>
            <a:gs pos="100000">
              <a:schemeClr val="bg2">
                <a:lumMod val="40000"/>
                <a:lumOff val="60000"/>
              </a:schemeClr>
            </a:gs>
          </a:gsLst>
          <a:path path="circle">
            <a:fillToRect l="45000" t="65000" r="125000" b="10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Libraries Resources</a:t>
            </a:r>
          </a:p>
        </p:txBody>
      </p:sp>
      <p:sp>
        <p:nvSpPr>
          <p:cNvPr id="3" name="Content Placeholder 2"/>
          <p:cNvSpPr>
            <a:spLocks noGrp="1"/>
          </p:cNvSpPr>
          <p:nvPr>
            <p:ph idx="1"/>
          </p:nvPr>
        </p:nvSpPr>
        <p:spPr>
          <a:xfrm>
            <a:off x="533400" y="1447800"/>
            <a:ext cx="7877999" cy="3146611"/>
          </a:xfrm>
        </p:spPr>
        <p:txBody>
          <a:bodyPr/>
          <a:lstStyle/>
          <a:p>
            <a:pPr lvl="0"/>
            <a:r>
              <a:rPr lang="en-US" sz="2000" dirty="0">
                <a:solidFill>
                  <a:schemeClr val="bg1"/>
                </a:solidFill>
                <a:hlinkClick r:id="rId2"/>
              </a:rPr>
              <a:t>Research Data Management Services</a:t>
            </a:r>
            <a:r>
              <a:rPr lang="en-US" sz="2000" dirty="0">
                <a:solidFill>
                  <a:schemeClr val="bg1"/>
                </a:solidFill>
              </a:rPr>
              <a:t> to help with data plans required in many research grants</a:t>
            </a:r>
          </a:p>
          <a:p>
            <a:pPr lvl="0"/>
            <a:r>
              <a:rPr lang="en-US" sz="2000" dirty="0">
                <a:solidFill>
                  <a:schemeClr val="bg1"/>
                </a:solidFill>
                <a:hlinkClick r:id="rId3"/>
              </a:rPr>
              <a:t>Library Office of Copyright</a:t>
            </a:r>
            <a:r>
              <a:rPr lang="en-US" sz="2000" dirty="0">
                <a:solidFill>
                  <a:schemeClr val="bg1"/>
                </a:solidFill>
              </a:rPr>
              <a:t> consults on a broad range of copyright issues, from course materials and streaming rights to permissions for large-scale digitization projects</a:t>
            </a:r>
          </a:p>
          <a:p>
            <a:pPr lvl="0"/>
            <a:r>
              <a:rPr lang="en-US" sz="2000" dirty="0">
                <a:solidFill>
                  <a:schemeClr val="bg1"/>
                </a:solidFill>
                <a:hlinkClick r:id="rId4"/>
              </a:rPr>
              <a:t>Resources for finding grants</a:t>
            </a:r>
            <a:r>
              <a:rPr lang="en-US" sz="2000" dirty="0">
                <a:solidFill>
                  <a:schemeClr val="bg1"/>
                </a:solidFill>
              </a:rPr>
              <a:t> includes subscription databases for locating grant information</a:t>
            </a:r>
          </a:p>
          <a:p>
            <a:pPr lvl="0"/>
            <a:r>
              <a:rPr lang="en-US" sz="2000" dirty="0">
                <a:solidFill>
                  <a:schemeClr val="bg1"/>
                </a:solidFill>
              </a:rPr>
              <a:t>Reference Librarians provide point-of-need assistance in person, email, and 24/7 chat.</a:t>
            </a:r>
          </a:p>
          <a:p>
            <a:endParaRPr lang="en-US" dirty="0">
              <a:solidFill>
                <a:prstClr val="white"/>
              </a:solidFill>
            </a:endParaRPr>
          </a:p>
          <a:p>
            <a:pPr lvl="0"/>
            <a:endParaRPr lang="en-US" dirty="0">
              <a:solidFill>
                <a:prstClr val="white"/>
              </a:solidFill>
            </a:endParaRPr>
          </a:p>
          <a:p>
            <a:endParaRPr lang="en-US"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 y="4876800"/>
            <a:ext cx="2000254" cy="507493"/>
          </a:xfrm>
          <a:prstGeom prst="rect">
            <a:avLst/>
          </a:prstGeom>
        </p:spPr>
      </p:pic>
    </p:spTree>
    <p:extLst>
      <p:ext uri="{BB962C8B-B14F-4D97-AF65-F5344CB8AC3E}">
        <p14:creationId xmlns:p14="http://schemas.microsoft.com/office/powerpoint/2010/main" val="17672896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0">
              <a:schemeClr val="tx1"/>
            </a:gs>
            <a:gs pos="100000">
              <a:schemeClr val="bg2">
                <a:lumMod val="40000"/>
                <a:lumOff val="60000"/>
              </a:schemeClr>
            </a:gs>
          </a:gsLst>
          <a:path path="circle">
            <a:fillToRect l="45000" t="65000" r="125000" b="10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Digital Scholarship @</a:t>
            </a:r>
            <a:r>
              <a:rPr lang="en-US" dirty="0" err="1">
                <a:solidFill>
                  <a:schemeClr val="bg1"/>
                </a:solidFill>
              </a:rPr>
              <a:t>MSULibraries</a:t>
            </a:r>
            <a:r>
              <a:rPr lang="en-US" dirty="0">
                <a:solidFill>
                  <a:schemeClr val="bg1"/>
                </a:solidFill>
              </a:rPr>
              <a:t>	</a:t>
            </a:r>
            <a:r>
              <a:rPr lang="en-US" dirty="0"/>
              <a:t>	</a:t>
            </a:r>
          </a:p>
        </p:txBody>
      </p:sp>
      <p:sp>
        <p:nvSpPr>
          <p:cNvPr id="3" name="Content Placeholder 2"/>
          <p:cNvSpPr>
            <a:spLocks noGrp="1"/>
          </p:cNvSpPr>
          <p:nvPr>
            <p:ph idx="1"/>
          </p:nvPr>
        </p:nvSpPr>
        <p:spPr>
          <a:xfrm>
            <a:off x="827484" y="1371600"/>
            <a:ext cx="6709906" cy="4195481"/>
          </a:xfrm>
        </p:spPr>
        <p:txBody>
          <a:bodyPr>
            <a:normAutofit/>
          </a:bodyPr>
          <a:lstStyle/>
          <a:p>
            <a:r>
              <a:rPr lang="en-US" sz="2000" dirty="0">
                <a:solidFill>
                  <a:schemeClr val="bg1"/>
                </a:solidFill>
              </a:rPr>
              <a:t>Digital Scholarship librarians work with researchers on all phases of digital scholarship, from proposal to long-term storage options.   We have expertise in text-mining, data visualization, metadata creation, UX, coding and web development.</a:t>
            </a:r>
          </a:p>
          <a:p>
            <a:r>
              <a:rPr lang="en-US" sz="2000" dirty="0">
                <a:solidFill>
                  <a:schemeClr val="bg1"/>
                </a:solidFill>
              </a:rPr>
              <a:t>Extensive series of hands-on </a:t>
            </a:r>
            <a:r>
              <a:rPr lang="en-US" sz="2000" dirty="0">
                <a:solidFill>
                  <a:schemeClr val="bg1"/>
                </a:solidFill>
                <a:hlinkClick r:id="rId2"/>
              </a:rPr>
              <a:t>workshops</a:t>
            </a:r>
            <a:r>
              <a:rPr lang="en-US" sz="2000" dirty="0">
                <a:solidFill>
                  <a:schemeClr val="bg1"/>
                </a:solidFill>
              </a:rPr>
              <a:t> held throughout the semester and during breaks on a wide variety of topics: using QGIS, Experimental design, </a:t>
            </a:r>
            <a:r>
              <a:rPr lang="en-US" sz="2000" dirty="0" err="1">
                <a:solidFill>
                  <a:schemeClr val="bg1"/>
                </a:solidFill>
              </a:rPr>
              <a:t>Qualtrics</a:t>
            </a:r>
            <a:r>
              <a:rPr lang="en-US" sz="2000" dirty="0">
                <a:solidFill>
                  <a:schemeClr val="bg1"/>
                </a:solidFill>
              </a:rPr>
              <a:t>, data storage and retrieval, book design, 3D printing basics</a:t>
            </a:r>
          </a:p>
          <a:p>
            <a:endParaRPr lang="en-US"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748" y="4572000"/>
            <a:ext cx="2000254" cy="507493"/>
          </a:xfrm>
          <a:prstGeom prst="rect">
            <a:avLst/>
          </a:prstGeom>
        </p:spPr>
      </p:pic>
    </p:spTree>
    <p:extLst>
      <p:ext uri="{BB962C8B-B14F-4D97-AF65-F5344CB8AC3E}">
        <p14:creationId xmlns:p14="http://schemas.microsoft.com/office/powerpoint/2010/main" val="4189563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0">
              <a:schemeClr val="tx1"/>
            </a:gs>
            <a:gs pos="100000">
              <a:schemeClr val="bg2">
                <a:lumMod val="40000"/>
                <a:lumOff val="60000"/>
              </a:schemeClr>
            </a:gs>
          </a:gsLst>
          <a:path path="circle">
            <a:fillToRect l="45000" t="65000" r="125000" b="10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hlinkClick r:id="rId2"/>
              </a:rPr>
              <a:t>Digital Scholarship Lab </a:t>
            </a:r>
            <a:r>
              <a:rPr lang="en-US" dirty="0">
                <a:solidFill>
                  <a:schemeClr val="bg1"/>
                </a:solidFill>
              </a:rPr>
              <a:t>@MSU Libraries</a:t>
            </a:r>
          </a:p>
        </p:txBody>
      </p:sp>
      <p:sp>
        <p:nvSpPr>
          <p:cNvPr id="3" name="Content Placeholder 2"/>
          <p:cNvSpPr>
            <a:spLocks noGrp="1"/>
          </p:cNvSpPr>
          <p:nvPr>
            <p:ph idx="1"/>
          </p:nvPr>
        </p:nvSpPr>
        <p:spPr>
          <a:xfrm>
            <a:off x="827484" y="1295400"/>
            <a:ext cx="7325916" cy="4195481"/>
          </a:xfrm>
        </p:spPr>
        <p:txBody>
          <a:bodyPr/>
          <a:lstStyle/>
          <a:p>
            <a:r>
              <a:rPr lang="en-US" sz="2000" dirty="0">
                <a:solidFill>
                  <a:schemeClr val="bg1"/>
                </a:solidFill>
              </a:rPr>
              <a:t>Features </a:t>
            </a:r>
            <a:r>
              <a:rPr lang="en-US" sz="2000" dirty="0">
                <a:solidFill>
                  <a:schemeClr val="bg1"/>
                </a:solidFill>
                <a:hlinkClick r:id="rId3"/>
              </a:rPr>
              <a:t>The 360</a:t>
            </a:r>
            <a:r>
              <a:rPr lang="en-US" sz="2000" dirty="0">
                <a:solidFill>
                  <a:schemeClr val="bg1"/>
                </a:solidFill>
              </a:rPr>
              <a:t>, a 7m </a:t>
            </a:r>
            <a:r>
              <a:rPr lang="en-US" sz="2000" dirty="0">
                <a:solidFill>
                  <a:schemeClr val="bg1"/>
                </a:solidFill>
                <a:hlinkClick r:id="rId4"/>
              </a:rPr>
              <a:t>shared visualization room</a:t>
            </a:r>
            <a:r>
              <a:rPr lang="en-US" sz="2000" dirty="0">
                <a:solidFill>
                  <a:schemeClr val="bg1"/>
                </a:solidFill>
              </a:rPr>
              <a:t>.</a:t>
            </a:r>
          </a:p>
          <a:p>
            <a:r>
              <a:rPr lang="en-US" sz="2000" dirty="0">
                <a:solidFill>
                  <a:schemeClr val="bg1"/>
                </a:solidFill>
              </a:rPr>
              <a:t>Lab space allows advanced faculty and student projects needing </a:t>
            </a:r>
            <a:r>
              <a:rPr lang="en-US" sz="2000" dirty="0">
                <a:solidFill>
                  <a:schemeClr val="bg1"/>
                </a:solidFill>
                <a:hlinkClick r:id="rId5"/>
              </a:rPr>
              <a:t>specialized software </a:t>
            </a:r>
            <a:r>
              <a:rPr lang="en-US" sz="2000" dirty="0">
                <a:solidFill>
                  <a:schemeClr val="bg1"/>
                </a:solidFill>
              </a:rPr>
              <a:t>and high capacity computing.</a:t>
            </a:r>
          </a:p>
          <a:p>
            <a:r>
              <a:rPr lang="en-US" sz="2000" dirty="0">
                <a:solidFill>
                  <a:schemeClr val="bg1"/>
                </a:solidFill>
              </a:rPr>
              <a:t>Virtual Reality Lab with Oculus Rift and HTC Vive with dedicated workstation for programming in Unity. </a:t>
            </a:r>
          </a:p>
          <a:p>
            <a:r>
              <a:rPr lang="en-US" sz="2000" dirty="0">
                <a:solidFill>
                  <a:schemeClr val="bg1"/>
                </a:solidFill>
              </a:rPr>
              <a:t>Project Space for digital scholarship teams/projects, including high-performance scanning for documents and media, including 3-D scanning.</a:t>
            </a:r>
          </a:p>
          <a:p>
            <a:endParaRPr lang="en-US"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199" y="4582152"/>
            <a:ext cx="2000254" cy="507493"/>
          </a:xfrm>
          <a:prstGeom prst="rect">
            <a:avLst/>
          </a:prstGeom>
        </p:spPr>
      </p:pic>
    </p:spTree>
    <p:extLst>
      <p:ext uri="{BB962C8B-B14F-4D97-AF65-F5344CB8AC3E}">
        <p14:creationId xmlns:p14="http://schemas.microsoft.com/office/powerpoint/2010/main" val="28746499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100000">
              <a:schemeClr val="tx1"/>
            </a:gs>
            <a:gs pos="100000">
              <a:schemeClr val="bg2">
                <a:lumMod val="40000"/>
                <a:lumOff val="60000"/>
              </a:schemeClr>
            </a:gs>
          </a:gsLst>
          <a:path path="circle">
            <a:fillToRect l="45000" t="65000" r="125000" b="10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3848" y="1196788"/>
            <a:ext cx="7053542" cy="1050398"/>
          </a:xfrm>
        </p:spPr>
        <p:txBody>
          <a:bodyPr/>
          <a:lstStyle/>
          <a:p>
            <a:r>
              <a:rPr lang="en-US" dirty="0">
                <a:solidFill>
                  <a:schemeClr val="bg1"/>
                </a:solidFill>
              </a:rPr>
              <a:t>Hollander </a:t>
            </a:r>
            <a:r>
              <a:rPr lang="en-US" dirty="0" err="1">
                <a:solidFill>
                  <a:schemeClr val="bg1"/>
                </a:solidFill>
              </a:rPr>
              <a:t>MakeCentral</a:t>
            </a:r>
            <a:endParaRPr lang="en-US" dirty="0">
              <a:solidFill>
                <a:srgbClr val="002060"/>
              </a:solidFill>
            </a:endParaRPr>
          </a:p>
        </p:txBody>
      </p:sp>
      <p:sp>
        <p:nvSpPr>
          <p:cNvPr id="3" name="Content Placeholder 2"/>
          <p:cNvSpPr>
            <a:spLocks noGrp="1"/>
          </p:cNvSpPr>
          <p:nvPr>
            <p:ph idx="1"/>
          </p:nvPr>
        </p:nvSpPr>
        <p:spPr/>
        <p:txBody>
          <a:bodyPr>
            <a:normAutofit/>
          </a:bodyPr>
          <a:lstStyle/>
          <a:p>
            <a:r>
              <a:rPr lang="en-US" sz="2000" dirty="0">
                <a:solidFill>
                  <a:schemeClr val="bg1"/>
                </a:solidFill>
              </a:rPr>
              <a:t>Includes Publishing Services, which includes </a:t>
            </a:r>
            <a:r>
              <a:rPr lang="en-US" sz="2000" dirty="0" err="1">
                <a:solidFill>
                  <a:schemeClr val="bg1"/>
                </a:solidFill>
              </a:rPr>
              <a:t>coursepack</a:t>
            </a:r>
            <a:r>
              <a:rPr lang="en-US" sz="2000" dirty="0">
                <a:solidFill>
                  <a:schemeClr val="bg1"/>
                </a:solidFill>
              </a:rPr>
              <a:t> services as well as in-house publishing and a </a:t>
            </a:r>
            <a:r>
              <a:rPr lang="en-US" sz="2000" dirty="0">
                <a:solidFill>
                  <a:srgbClr val="002060"/>
                </a:solidFill>
                <a:hlinkClick r:id="rId2"/>
              </a:rPr>
              <a:t>Makerspace</a:t>
            </a:r>
            <a:endParaRPr lang="en-US" sz="2000" dirty="0">
              <a:solidFill>
                <a:schemeClr val="bg1"/>
              </a:solidFill>
            </a:endParaRPr>
          </a:p>
          <a:p>
            <a:r>
              <a:rPr lang="en-US" sz="2000" dirty="0">
                <a:solidFill>
                  <a:schemeClr val="bg1"/>
                </a:solidFill>
              </a:rPr>
              <a:t>Extensive resources for </a:t>
            </a:r>
            <a:r>
              <a:rPr lang="en-US" sz="2000" dirty="0">
                <a:ln>
                  <a:solidFill>
                    <a:schemeClr val="accent1"/>
                  </a:solidFill>
                </a:ln>
                <a:solidFill>
                  <a:srgbClr val="0070C0"/>
                </a:solidFill>
                <a:hlinkClick r:id="rId3"/>
              </a:rPr>
              <a:t>3-D printing</a:t>
            </a:r>
            <a:r>
              <a:rPr lang="en-US" sz="2000" dirty="0">
                <a:solidFill>
                  <a:schemeClr val="bg1"/>
                </a:solidFill>
              </a:rPr>
              <a:t>, including classroom support for integrating design projects </a:t>
            </a:r>
          </a:p>
          <a:p>
            <a:r>
              <a:rPr lang="en-US" sz="2000" dirty="0">
                <a:solidFill>
                  <a:schemeClr val="bg1"/>
                </a:solidFill>
                <a:hlinkClick r:id="rId4"/>
              </a:rPr>
              <a:t>Wide-variety of equipment available for use and checkout</a:t>
            </a:r>
            <a:r>
              <a:rPr lang="en-US" sz="2000" dirty="0">
                <a:solidFill>
                  <a:schemeClr val="bg1"/>
                </a:solidFill>
              </a:rPr>
              <a:t>, including 360 cameras.</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199" y="4582152"/>
            <a:ext cx="2000254" cy="507493"/>
          </a:xfrm>
          <a:prstGeom prst="rect">
            <a:avLst/>
          </a:prstGeom>
        </p:spPr>
      </p:pic>
    </p:spTree>
    <p:extLst>
      <p:ext uri="{BB962C8B-B14F-4D97-AF65-F5344CB8AC3E}">
        <p14:creationId xmlns:p14="http://schemas.microsoft.com/office/powerpoint/2010/main" val="27743240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Grp="1" noChangeArrowheads="1"/>
          </p:cNvSpPr>
          <p:nvPr>
            <p:ph type="title"/>
          </p:nvPr>
        </p:nvSpPr>
        <p:spPr>
          <a:xfrm>
            <a:off x="304800" y="869950"/>
            <a:ext cx="8382000" cy="685800"/>
          </a:xfrm>
        </p:spPr>
        <p:txBody>
          <a:bodyPr>
            <a:normAutofit/>
          </a:bodyPr>
          <a:lstStyle/>
          <a:p>
            <a:pPr eaLnBrk="1" hangingPunct="1"/>
            <a:r>
              <a:rPr lang="en-US" sz="3200" dirty="0">
                <a:latin typeface="Arial Black" pitchFamily="34" charset="0"/>
              </a:rPr>
              <a:t>What You Can Expect</a:t>
            </a:r>
          </a:p>
        </p:txBody>
      </p:sp>
      <p:sp>
        <p:nvSpPr>
          <p:cNvPr id="13316" name="Rectangle 4"/>
          <p:cNvSpPr>
            <a:spLocks noGrp="1" noChangeArrowheads="1"/>
          </p:cNvSpPr>
          <p:nvPr>
            <p:ph idx="1"/>
          </p:nvPr>
        </p:nvSpPr>
        <p:spPr>
          <a:xfrm>
            <a:off x="304800" y="1524000"/>
            <a:ext cx="8534400" cy="4800600"/>
          </a:xfrm>
        </p:spPr>
        <p:txBody>
          <a:bodyPr/>
          <a:lstStyle/>
          <a:p>
            <a:pPr eaLnBrk="1" hangingPunct="1">
              <a:lnSpc>
                <a:spcPct val="90000"/>
              </a:lnSpc>
              <a:spcBef>
                <a:spcPct val="0"/>
              </a:spcBef>
              <a:spcAft>
                <a:spcPct val="10000"/>
              </a:spcAft>
            </a:pPr>
            <a:r>
              <a:rPr lang="en-US" sz="2400" dirty="0">
                <a:latin typeface="Arial" pitchFamily="34" charset="0"/>
                <a:cs typeface="Arial" pitchFamily="34" charset="0"/>
              </a:rPr>
              <a:t>Clearly stated</a:t>
            </a:r>
            <a:r>
              <a:rPr lang="en-US" sz="2400" b="1" dirty="0">
                <a:latin typeface="Arial" pitchFamily="34" charset="0"/>
                <a:cs typeface="Arial" pitchFamily="34" charset="0"/>
              </a:rPr>
              <a:t> performance expectations and evaluations </a:t>
            </a:r>
            <a:r>
              <a:rPr lang="en-US" sz="2400" dirty="0">
                <a:latin typeface="Arial" pitchFamily="34" charset="0"/>
                <a:cs typeface="Arial" pitchFamily="34" charset="0"/>
              </a:rPr>
              <a:t>from chair/director</a:t>
            </a:r>
            <a:br>
              <a:rPr lang="en-US" sz="2400" dirty="0">
                <a:latin typeface="Arial" pitchFamily="34" charset="0"/>
                <a:cs typeface="Arial" pitchFamily="34" charset="0"/>
              </a:rPr>
            </a:br>
            <a:endParaRPr lang="en-US" sz="2400" dirty="0">
              <a:latin typeface="Arial" pitchFamily="34" charset="0"/>
              <a:cs typeface="Arial" pitchFamily="34" charset="0"/>
            </a:endParaRPr>
          </a:p>
          <a:p>
            <a:pPr eaLnBrk="1" hangingPunct="1">
              <a:lnSpc>
                <a:spcPct val="90000"/>
              </a:lnSpc>
              <a:spcBef>
                <a:spcPct val="0"/>
              </a:spcBef>
              <a:spcAft>
                <a:spcPct val="10000"/>
              </a:spcAft>
            </a:pPr>
            <a:r>
              <a:rPr lang="en-US" sz="2400" dirty="0">
                <a:latin typeface="Arial" pitchFamily="34" charset="0"/>
                <a:cs typeface="Arial" pitchFamily="34" charset="0"/>
              </a:rPr>
              <a:t>Support of and guidance from </a:t>
            </a:r>
            <a:r>
              <a:rPr lang="en-US" sz="2400" b="1" dirty="0">
                <a:latin typeface="Arial" pitchFamily="34" charset="0"/>
                <a:cs typeface="Arial" pitchFamily="34" charset="0"/>
              </a:rPr>
              <a:t>research associate dean, department chair, senior faculty</a:t>
            </a:r>
            <a:br>
              <a:rPr lang="en-US" sz="2400" b="1" dirty="0">
                <a:latin typeface="Arial" pitchFamily="34" charset="0"/>
                <a:cs typeface="Arial" pitchFamily="34" charset="0"/>
              </a:rPr>
            </a:br>
            <a:endParaRPr lang="en-US" sz="2400" b="1" dirty="0">
              <a:latin typeface="Arial" pitchFamily="34" charset="0"/>
              <a:cs typeface="Arial" pitchFamily="34" charset="0"/>
            </a:endParaRPr>
          </a:p>
          <a:p>
            <a:pPr eaLnBrk="1" hangingPunct="1">
              <a:lnSpc>
                <a:spcPct val="90000"/>
              </a:lnSpc>
              <a:spcBef>
                <a:spcPct val="0"/>
              </a:spcBef>
              <a:spcAft>
                <a:spcPct val="10000"/>
              </a:spcAft>
            </a:pPr>
            <a:r>
              <a:rPr lang="en-US" sz="2400" b="1" dirty="0">
                <a:solidFill>
                  <a:srgbClr val="18453B"/>
                </a:solidFill>
                <a:latin typeface="Arial" pitchFamily="34" charset="0"/>
                <a:cs typeface="Arial" pitchFamily="34" charset="0"/>
              </a:rPr>
              <a:t>Participation of OSVPRI</a:t>
            </a:r>
            <a:r>
              <a:rPr lang="en-US" sz="2400" dirty="0">
                <a:solidFill>
                  <a:srgbClr val="18453B"/>
                </a:solidFill>
                <a:latin typeface="Arial" pitchFamily="34" charset="0"/>
                <a:cs typeface="Arial" pitchFamily="34" charset="0"/>
              </a:rPr>
              <a:t> in the promotion and tenure process</a:t>
            </a:r>
            <a:br>
              <a:rPr lang="en-US" sz="2400" dirty="0">
                <a:solidFill>
                  <a:srgbClr val="18453B"/>
                </a:solidFill>
                <a:latin typeface="Arial" pitchFamily="34" charset="0"/>
                <a:cs typeface="Arial" pitchFamily="34" charset="0"/>
              </a:rPr>
            </a:br>
            <a:endParaRPr lang="en-US" sz="2400" dirty="0">
              <a:solidFill>
                <a:srgbClr val="18453B"/>
              </a:solidFill>
              <a:latin typeface="Arial" pitchFamily="34" charset="0"/>
              <a:cs typeface="Arial" pitchFamily="34" charset="0"/>
            </a:endParaRPr>
          </a:p>
          <a:p>
            <a:pPr>
              <a:lnSpc>
                <a:spcPct val="90000"/>
              </a:lnSpc>
              <a:spcBef>
                <a:spcPct val="0"/>
              </a:spcBef>
              <a:spcAft>
                <a:spcPct val="10000"/>
              </a:spcAft>
            </a:pPr>
            <a:r>
              <a:rPr lang="en-US" sz="2400" dirty="0">
                <a:latin typeface="Arial" pitchFamily="34" charset="0"/>
                <a:cs typeface="Arial" pitchFamily="34" charset="0"/>
              </a:rPr>
              <a:t>Strong </a:t>
            </a:r>
            <a:r>
              <a:rPr lang="en-US" sz="2400" b="1" dirty="0">
                <a:latin typeface="Arial" pitchFamily="34" charset="0"/>
                <a:cs typeface="Arial" pitchFamily="34" charset="0"/>
              </a:rPr>
              <a:t>mentoring</a:t>
            </a:r>
            <a:r>
              <a:rPr lang="en-US" sz="2400" dirty="0">
                <a:latin typeface="Arial" pitchFamily="34" charset="0"/>
                <a:cs typeface="Arial" pitchFamily="34" charset="0"/>
              </a:rPr>
              <a:t> programs, both internal and external to the department </a:t>
            </a:r>
            <a:br>
              <a:rPr lang="en-US" sz="2400" dirty="0">
                <a:latin typeface="Arial" pitchFamily="34" charset="0"/>
                <a:cs typeface="Arial" pitchFamily="34" charset="0"/>
              </a:rPr>
            </a:br>
            <a:endParaRPr lang="en-US" sz="2400" dirty="0">
              <a:latin typeface="Arial" pitchFamily="34" charset="0"/>
              <a:cs typeface="Arial" pitchFamily="34" charset="0"/>
            </a:endParaRPr>
          </a:p>
          <a:p>
            <a:pPr>
              <a:lnSpc>
                <a:spcPct val="90000"/>
              </a:lnSpc>
              <a:spcBef>
                <a:spcPct val="0"/>
              </a:spcBef>
              <a:spcAft>
                <a:spcPct val="10000"/>
              </a:spcAft>
            </a:pPr>
            <a:r>
              <a:rPr lang="en-US" sz="2400" dirty="0">
                <a:latin typeface="Arial" pitchFamily="34" charset="0"/>
                <a:cs typeface="Arial" pitchFamily="34" charset="0"/>
              </a:rPr>
              <a:t>Regulatory compliance support</a:t>
            </a:r>
          </a:p>
        </p:txBody>
      </p:sp>
    </p:spTree>
    <p:extLst>
      <p:ext uri="{BB962C8B-B14F-4D97-AF65-F5344CB8AC3E}">
        <p14:creationId xmlns:p14="http://schemas.microsoft.com/office/powerpoint/2010/main" val="36220005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424" y="897653"/>
            <a:ext cx="8229600" cy="480233"/>
          </a:xfrm>
        </p:spPr>
        <p:txBody>
          <a:bodyPr>
            <a:normAutofit fontScale="90000"/>
          </a:bodyPr>
          <a:lstStyle/>
          <a:p>
            <a:pPr algn="ctr"/>
            <a:r>
              <a:rPr lang="en-US" b="1" dirty="0"/>
              <a:t>Getting Started at MSU	</a:t>
            </a:r>
          </a:p>
        </p:txBody>
      </p:sp>
      <p:sp>
        <p:nvSpPr>
          <p:cNvPr id="3" name="Content Placeholder 2"/>
          <p:cNvSpPr>
            <a:spLocks noGrp="1"/>
          </p:cNvSpPr>
          <p:nvPr>
            <p:ph idx="1"/>
          </p:nvPr>
        </p:nvSpPr>
        <p:spPr>
          <a:xfrm>
            <a:off x="457200" y="1600200"/>
            <a:ext cx="8311376" cy="4458789"/>
          </a:xfrm>
        </p:spPr>
        <p:txBody>
          <a:bodyPr/>
          <a:lstStyle/>
          <a:p>
            <a:pPr marL="0" indent="0">
              <a:buNone/>
            </a:pPr>
            <a:r>
              <a:rPr lang="en-US" dirty="0">
                <a:solidFill>
                  <a:schemeClr val="tx1">
                    <a:lumMod val="85000"/>
                    <a:lumOff val="15000"/>
                  </a:schemeClr>
                </a:solidFill>
              </a:rPr>
              <a:t>Panelists</a:t>
            </a:r>
          </a:p>
          <a:p>
            <a:pPr marL="0" indent="0">
              <a:buNone/>
            </a:pPr>
            <a:endParaRPr lang="en-US" sz="1200" dirty="0">
              <a:solidFill>
                <a:schemeClr val="tx1">
                  <a:lumMod val="85000"/>
                  <a:lumOff val="15000"/>
                </a:schemeClr>
              </a:solidFill>
            </a:endParaRPr>
          </a:p>
          <a:p>
            <a:r>
              <a:rPr lang="en-US" sz="2000" b="1" i="1" dirty="0" err="1"/>
              <a:t>DeAndra</a:t>
            </a:r>
            <a:r>
              <a:rPr lang="en-US" sz="2000" b="1" i="1" dirty="0"/>
              <a:t> Beck</a:t>
            </a:r>
            <a:r>
              <a:rPr lang="en-US" sz="2000" i="1" dirty="0"/>
              <a:t>,</a:t>
            </a:r>
            <a:r>
              <a:rPr lang="en-US" sz="2000" b="1" i="1" dirty="0"/>
              <a:t> </a:t>
            </a:r>
            <a:r>
              <a:rPr lang="en-US" sz="2000" i="1" dirty="0"/>
              <a:t>Associate Dean for Research, International Studies and Programs </a:t>
            </a:r>
          </a:p>
          <a:p>
            <a:r>
              <a:rPr lang="en-US" sz="2000" b="1" i="1" dirty="0"/>
              <a:t>Deborah Johnson</a:t>
            </a:r>
            <a:r>
              <a:rPr lang="en-US" sz="2000" i="1" dirty="0"/>
              <a:t>,</a:t>
            </a:r>
            <a:r>
              <a:rPr lang="en-US" sz="2000" b="1" i="1" dirty="0"/>
              <a:t> </a:t>
            </a:r>
            <a:r>
              <a:rPr lang="en-US" sz="2000" i="1" dirty="0"/>
              <a:t>Professor, Human Development and Family Studies</a:t>
            </a:r>
            <a:r>
              <a:rPr lang="en-US" sz="2000" b="1" i="1" dirty="0"/>
              <a:t> </a:t>
            </a:r>
            <a:endParaRPr lang="en-US" sz="2000" i="1" dirty="0"/>
          </a:p>
          <a:p>
            <a:r>
              <a:rPr lang="en-US" sz="2000" b="1" i="1" dirty="0"/>
              <a:t>Merry </a:t>
            </a:r>
            <a:r>
              <a:rPr lang="en-US" sz="2000" b="1" i="1" dirty="0" err="1"/>
              <a:t>Morash</a:t>
            </a:r>
            <a:r>
              <a:rPr lang="en-US" sz="2000" i="1" dirty="0"/>
              <a:t>,</a:t>
            </a:r>
            <a:r>
              <a:rPr lang="en-US" sz="2000" b="1" i="1" dirty="0"/>
              <a:t> </a:t>
            </a:r>
            <a:r>
              <a:rPr lang="en-US" sz="2000" i="1" dirty="0"/>
              <a:t>Professor, Criminal Justice</a:t>
            </a:r>
          </a:p>
          <a:p>
            <a:r>
              <a:rPr lang="en-US" sz="2000" b="1" i="1" dirty="0" err="1"/>
              <a:t>Yadu</a:t>
            </a:r>
            <a:r>
              <a:rPr lang="en-US" sz="2000" b="1" i="1" dirty="0"/>
              <a:t> </a:t>
            </a:r>
            <a:r>
              <a:rPr lang="en-US" sz="2000" b="1" i="1" dirty="0" err="1"/>
              <a:t>Pokhrel</a:t>
            </a:r>
            <a:r>
              <a:rPr lang="en-US" sz="2000" i="1" dirty="0"/>
              <a:t>,</a:t>
            </a:r>
            <a:r>
              <a:rPr lang="en-US" sz="2000" b="1" i="1" dirty="0"/>
              <a:t> </a:t>
            </a:r>
            <a:r>
              <a:rPr lang="en-US" sz="2000" i="1" dirty="0"/>
              <a:t>Assistant Professor, Civil and Environmental Engineering</a:t>
            </a:r>
          </a:p>
          <a:p>
            <a:r>
              <a:rPr lang="en-US" sz="2000" b="1" i="1" dirty="0"/>
              <a:t>Ashley Shade</a:t>
            </a:r>
            <a:r>
              <a:rPr lang="en-US" sz="2000" i="1" dirty="0"/>
              <a:t>,</a:t>
            </a:r>
            <a:r>
              <a:rPr lang="en-US" sz="2000" b="1" i="1" dirty="0"/>
              <a:t> </a:t>
            </a:r>
            <a:r>
              <a:rPr lang="en-US" sz="2000" i="1" dirty="0"/>
              <a:t>Assistant Professor, Microbiology &amp; Molecular Genetics</a:t>
            </a:r>
          </a:p>
          <a:p>
            <a:r>
              <a:rPr lang="en-US" sz="2000" b="1" i="1" dirty="0"/>
              <a:t>Sitara </a:t>
            </a:r>
            <a:r>
              <a:rPr lang="en-US" sz="2000" b="1" i="1" dirty="0" err="1"/>
              <a:t>Thobani</a:t>
            </a:r>
            <a:r>
              <a:rPr lang="en-US" sz="2000" i="1" dirty="0"/>
              <a:t>,</a:t>
            </a:r>
            <a:r>
              <a:rPr lang="en-US" sz="2000" b="1" i="1" dirty="0"/>
              <a:t> </a:t>
            </a:r>
            <a:r>
              <a:rPr lang="en-US" sz="2000" i="1" dirty="0"/>
              <a:t>Assistant Professor, Residential College in the Arts and Humanities</a:t>
            </a:r>
          </a:p>
          <a:p>
            <a:pPr marL="0" indent="0">
              <a:buNone/>
            </a:pPr>
            <a:endParaRPr lang="en-US" dirty="0"/>
          </a:p>
        </p:txBody>
      </p:sp>
      <p:sp>
        <p:nvSpPr>
          <p:cNvPr id="4" name="Date Placeholder 3"/>
          <p:cNvSpPr>
            <a:spLocks noGrp="1"/>
          </p:cNvSpPr>
          <p:nvPr>
            <p:ph type="dt" sz="half" idx="4294967295"/>
          </p:nvPr>
        </p:nvSpPr>
        <p:spPr>
          <a:xfrm>
            <a:off x="457200" y="6356350"/>
            <a:ext cx="2133600" cy="365125"/>
          </a:xfrm>
        </p:spPr>
        <p:txBody>
          <a:bodyPr/>
          <a:lstStyle/>
          <a:p>
            <a:pPr>
              <a:defRPr/>
            </a:pPr>
            <a:endParaRPr lang="en-US" dirty="0"/>
          </a:p>
        </p:txBody>
      </p:sp>
      <p:sp>
        <p:nvSpPr>
          <p:cNvPr id="5" name="Slide Number Placeholder 4"/>
          <p:cNvSpPr>
            <a:spLocks noGrp="1"/>
          </p:cNvSpPr>
          <p:nvPr>
            <p:ph type="sldNum" sz="quarter" idx="4"/>
          </p:nvPr>
        </p:nvSpPr>
        <p:spPr/>
        <p:txBody>
          <a:bodyPr/>
          <a:lstStyle/>
          <a:p>
            <a:fld id="{16DC0679-7DD4-44FC-8D88-78F6CF41FFFF}" type="slidenum">
              <a:rPr lang="en-US" altLang="en-US" smtClean="0"/>
              <a:pPr/>
              <a:t>70</a:t>
            </a:fld>
            <a:endParaRPr lang="en-US" altLang="en-US"/>
          </a:p>
        </p:txBody>
      </p:sp>
      <p:sp>
        <p:nvSpPr>
          <p:cNvPr id="6" name="Rectangle 5"/>
          <p:cNvSpPr/>
          <p:nvPr/>
        </p:nvSpPr>
        <p:spPr>
          <a:xfrm>
            <a:off x="1980363" y="5135659"/>
            <a:ext cx="4572000" cy="923330"/>
          </a:xfrm>
          <a:prstGeom prst="rect">
            <a:avLst/>
          </a:prstGeom>
        </p:spPr>
        <p:txBody>
          <a:bodyPr>
            <a:spAutoFit/>
          </a:bodyPr>
          <a:lstStyle/>
          <a:p>
            <a:pPr lvl="1" algn="ctr"/>
            <a:r>
              <a:rPr lang="en-US" dirty="0"/>
              <a:t>Ask questions in person or online at Poll Everywhere</a:t>
            </a:r>
          </a:p>
          <a:p>
            <a:pPr lvl="1" algn="ctr"/>
            <a:r>
              <a:rPr lang="en-US" dirty="0"/>
              <a:t>https://</a:t>
            </a:r>
            <a:r>
              <a:rPr lang="en-US" u="sng" dirty="0">
                <a:hlinkClick r:id="rId3" action="ppaction://hlinkfile"/>
              </a:rPr>
              <a:t>PollEv.com/</a:t>
            </a:r>
            <a:endParaRPr lang="en-US" dirty="0">
              <a:solidFill>
                <a:srgbClr val="FF0000"/>
              </a:solidFill>
            </a:endParaRPr>
          </a:p>
        </p:txBody>
      </p:sp>
    </p:spTree>
    <p:extLst>
      <p:ext uri="{BB962C8B-B14F-4D97-AF65-F5344CB8AC3E}">
        <p14:creationId xmlns:p14="http://schemas.microsoft.com/office/powerpoint/2010/main" val="33705924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Thank you!</a:t>
            </a:r>
          </a:p>
        </p:txBody>
      </p:sp>
      <p:sp>
        <p:nvSpPr>
          <p:cNvPr id="3" name="Content Placeholder 2"/>
          <p:cNvSpPr>
            <a:spLocks noGrp="1"/>
          </p:cNvSpPr>
          <p:nvPr>
            <p:ph idx="1"/>
          </p:nvPr>
        </p:nvSpPr>
        <p:spPr/>
        <p:txBody>
          <a:bodyPr/>
          <a:lstStyle/>
          <a:p>
            <a:endParaRPr lang="en-US" dirty="0"/>
          </a:p>
          <a:p>
            <a:r>
              <a:rPr lang="en-US" dirty="0"/>
              <a:t>We appreciate your time and attendance.</a:t>
            </a:r>
          </a:p>
          <a:p>
            <a:r>
              <a:rPr lang="en-US" dirty="0"/>
              <a:t>Please be sure to complete the survey in your folder (you can leave on the table).</a:t>
            </a:r>
          </a:p>
          <a:p>
            <a:r>
              <a:rPr lang="en-US" dirty="0"/>
              <a:t>Best wishes for a successful academic year!</a:t>
            </a:r>
          </a:p>
        </p:txBody>
      </p:sp>
    </p:spTree>
    <p:extLst>
      <p:ext uri="{BB962C8B-B14F-4D97-AF65-F5344CB8AC3E}">
        <p14:creationId xmlns:p14="http://schemas.microsoft.com/office/powerpoint/2010/main" val="1592561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descr="title of slide" title="Proposal Development Assistance"/>
          <p:cNvSpPr>
            <a:spLocks noGrp="1"/>
          </p:cNvSpPr>
          <p:nvPr>
            <p:ph type="title"/>
          </p:nvPr>
        </p:nvSpPr>
        <p:spPr bwMode="auto">
          <a:xfrm>
            <a:off x="457200" y="914400"/>
            <a:ext cx="82296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eaLnBrk="1" hangingPunct="1"/>
            <a:r>
              <a:rPr lang="en-US" sz="3200" b="1" dirty="0">
                <a:latin typeface="Arial Black" panose="020B0A04020102020204" pitchFamily="34" charset="0"/>
                <a:ea typeface="ＭＳ Ｐゴシック" charset="0"/>
                <a:cs typeface="Gotham-Bold" charset="0"/>
              </a:rPr>
              <a:t>Proposal Development Assistance</a:t>
            </a:r>
          </a:p>
        </p:txBody>
      </p:sp>
      <p:sp>
        <p:nvSpPr>
          <p:cNvPr id="10244" name="Rectangle 4"/>
          <p:cNvSpPr>
            <a:spLocks noGrp="1"/>
          </p:cNvSpPr>
          <p:nvPr>
            <p:ph idx="1"/>
          </p:nvPr>
        </p:nvSpPr>
        <p:spPr>
          <a:xfrm>
            <a:off x="2057400" y="1752600"/>
            <a:ext cx="6629400" cy="3886200"/>
          </a:xfrm>
        </p:spPr>
        <p:txBody>
          <a:bodyPr/>
          <a:lstStyle/>
          <a:p>
            <a:pPr marL="0" indent="0" eaLnBrk="1" hangingPunct="1">
              <a:lnSpc>
                <a:spcPct val="90000"/>
              </a:lnSpc>
              <a:buNone/>
              <a:defRPr/>
            </a:pPr>
            <a:r>
              <a:rPr lang="en-US" sz="2400" dirty="0">
                <a:solidFill>
                  <a:srgbClr val="004221"/>
                </a:solidFill>
              </a:rPr>
              <a:t>	Office of Research Facilitation and 	Dissemination (ORFD)</a:t>
            </a:r>
            <a:r>
              <a:rPr lang="en-US" sz="2400" dirty="0"/>
              <a:t> </a:t>
            </a:r>
          </a:p>
          <a:p>
            <a:pPr lvl="1" eaLnBrk="1" hangingPunct="1">
              <a:spcAft>
                <a:spcPct val="30000"/>
              </a:spcAft>
              <a:defRPr/>
            </a:pPr>
            <a:r>
              <a:rPr lang="en-US" sz="1800" dirty="0"/>
              <a:t>Offers </a:t>
            </a:r>
            <a:r>
              <a:rPr lang="en-US" sz="1800" b="1" dirty="0"/>
              <a:t>writing support</a:t>
            </a:r>
            <a:r>
              <a:rPr lang="en-US" sz="1800" dirty="0"/>
              <a:t> on large, multi-author proposals. Call 432-4499 or </a:t>
            </a:r>
            <a:r>
              <a:rPr lang="en-US" sz="1800" dirty="0">
                <a:hlinkClick r:id="rId3"/>
              </a:rPr>
              <a:t>https://vp.research.msu.edu/proposal-services</a:t>
            </a:r>
            <a:endParaRPr lang="en-US" sz="1800" dirty="0"/>
          </a:p>
          <a:p>
            <a:pPr lvl="1" eaLnBrk="1" hangingPunct="1">
              <a:spcAft>
                <a:spcPct val="30000"/>
              </a:spcAft>
              <a:defRPr/>
            </a:pPr>
            <a:r>
              <a:rPr lang="en-US" sz="1800" dirty="0"/>
              <a:t>Presents </a:t>
            </a:r>
            <a:r>
              <a:rPr lang="en-US" sz="1800" b="1" dirty="0"/>
              <a:t>seminars and workshops</a:t>
            </a:r>
            <a:r>
              <a:rPr lang="en-US" sz="1800" dirty="0"/>
              <a:t>, including monthly coffee break discussions. Check the events calendar for details </a:t>
            </a:r>
            <a:r>
              <a:rPr lang="en-US" sz="1800" dirty="0">
                <a:hlinkClick r:id="rId4"/>
              </a:rPr>
              <a:t>https://vp.research.msu.edu/events</a:t>
            </a:r>
            <a:endParaRPr lang="en-US" sz="1800" dirty="0"/>
          </a:p>
          <a:p>
            <a:pPr marL="457200" lvl="1" indent="0" eaLnBrk="1" hangingPunct="1">
              <a:spcAft>
                <a:spcPct val="30000"/>
              </a:spcAft>
              <a:buNone/>
              <a:defRPr/>
            </a:pPr>
            <a:r>
              <a:rPr lang="en-US" dirty="0">
                <a:solidFill>
                  <a:srgbClr val="004221"/>
                </a:solidFill>
              </a:rPr>
              <a:t>OSVPRI additional offerings including:</a:t>
            </a:r>
          </a:p>
          <a:p>
            <a:pPr lvl="1" eaLnBrk="1" hangingPunct="1">
              <a:spcAft>
                <a:spcPct val="30000"/>
              </a:spcAft>
              <a:defRPr/>
            </a:pPr>
            <a:r>
              <a:rPr lang="en-US" sz="1800" dirty="0">
                <a:solidFill>
                  <a:srgbClr val="004221"/>
                </a:solidFill>
              </a:rPr>
              <a:t>Special consulting and grant editing</a:t>
            </a:r>
          </a:p>
          <a:p>
            <a:pPr lvl="1" eaLnBrk="1" hangingPunct="1">
              <a:spcAft>
                <a:spcPct val="30000"/>
              </a:spcAft>
              <a:defRPr/>
            </a:pPr>
            <a:r>
              <a:rPr lang="en-US" sz="1800" dirty="0">
                <a:solidFill>
                  <a:srgbClr val="004221"/>
                </a:solidFill>
              </a:rPr>
              <a:t>Peer review assistance</a:t>
            </a:r>
            <a:endParaRPr lang="en-US" sz="1800" dirty="0"/>
          </a:p>
        </p:txBody>
      </p:sp>
      <p:pic>
        <p:nvPicPr>
          <p:cNvPr id="20484" name="Picture 4" descr="Picture of a purple glove holding a test tube" title="Purple glove holding test tub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828800"/>
            <a:ext cx="14478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56437" y="5681699"/>
            <a:ext cx="7848600" cy="369332"/>
          </a:xfrm>
          <a:prstGeom prst="rect">
            <a:avLst/>
          </a:prstGeom>
        </p:spPr>
        <p:txBody>
          <a:bodyPr wrap="square">
            <a:spAutoFit/>
          </a:bodyPr>
          <a:lstStyle/>
          <a:p>
            <a:pPr lvl="1">
              <a:spcAft>
                <a:spcPct val="30000"/>
              </a:spcAft>
              <a:defRPr/>
            </a:pPr>
            <a:r>
              <a:rPr lang="en-US" dirty="0"/>
              <a:t>Note: Your college or department may also offer proposal assistance.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a:xfrm>
            <a:off x="457200" y="1249363"/>
            <a:ext cx="8229600" cy="479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r>
              <a:rPr lang="en-US" dirty="0">
                <a:latin typeface="Arial Black" charset="0"/>
                <a:ea typeface="ＭＳ Ｐゴシック" charset="0"/>
                <a:cs typeface="Gotham-Bold" charset="0"/>
              </a:rPr>
              <a:t>Remember:</a:t>
            </a:r>
          </a:p>
        </p:txBody>
      </p:sp>
      <p:sp>
        <p:nvSpPr>
          <p:cNvPr id="23555" name="Content Placeholder 2"/>
          <p:cNvSpPr>
            <a:spLocks noGrp="1"/>
          </p:cNvSpPr>
          <p:nvPr>
            <p:ph idx="1"/>
          </p:nvPr>
        </p:nvSpPr>
        <p:spPr bwMode="auto">
          <a:xfrm>
            <a:off x="457200" y="1828800"/>
            <a:ext cx="8229600" cy="4067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latin typeface="Arial" charset="0"/>
                <a:ea typeface="ＭＳ Ｐゴシック" charset="0"/>
                <a:cs typeface="Arial" charset="0"/>
              </a:rPr>
              <a:t>We WANT you to be successful.</a:t>
            </a:r>
          </a:p>
          <a:p>
            <a:r>
              <a:rPr lang="en-US" dirty="0">
                <a:solidFill>
                  <a:srgbClr val="18453B"/>
                </a:solidFill>
                <a:latin typeface="Arial" charset="0"/>
                <a:ea typeface="ＭＳ Ｐゴシック" charset="0"/>
                <a:cs typeface="Arial" charset="0"/>
              </a:rPr>
              <a:t>Today is about providing resources and contact information for you to refer back to.</a:t>
            </a:r>
          </a:p>
          <a:p>
            <a:r>
              <a:rPr lang="en-US" dirty="0">
                <a:latin typeface="Arial" charset="0"/>
                <a:ea typeface="ＭＳ Ｐゴシック" charset="0"/>
                <a:cs typeface="Arial" charset="0"/>
              </a:rPr>
              <a:t>Keep your folder; call or visit online when you need help.</a:t>
            </a:r>
          </a:p>
          <a:p>
            <a:pPr marL="0" indent="0" algn="ctr">
              <a:buNone/>
            </a:pPr>
            <a:r>
              <a:rPr lang="en-US" dirty="0">
                <a:latin typeface="Arial" charset="0"/>
                <a:ea typeface="ＭＳ Ｐゴシック" charset="0"/>
                <a:cs typeface="Arial" charset="0"/>
                <a:hlinkClick r:id="rId2"/>
              </a:rPr>
              <a:t>https://vp.research.msu.edu/</a:t>
            </a:r>
            <a:endParaRPr lang="en-US" dirty="0">
              <a:latin typeface="Arial" charset="0"/>
              <a:ea typeface="ＭＳ Ｐゴシック" charset="0"/>
              <a:cs typeface="Arial" charset="0"/>
            </a:endParaRPr>
          </a:p>
          <a:p>
            <a:pPr marL="0" indent="0">
              <a:buNone/>
            </a:pPr>
            <a:endParaRPr lang="en-US" dirty="0">
              <a:latin typeface="Arial" charset="0"/>
              <a:ea typeface="ＭＳ Ｐゴシック" charset="0"/>
              <a:cs typeface="Arial" charset="0"/>
            </a:endParaRPr>
          </a:p>
        </p:txBody>
      </p:sp>
    </p:spTree>
    <p:extLst>
      <p:ext uri="{BB962C8B-B14F-4D97-AF65-F5344CB8AC3E}">
        <p14:creationId xmlns:p14="http://schemas.microsoft.com/office/powerpoint/2010/main" val="1234500220"/>
      </p:ext>
    </p:extLst>
  </p:cSld>
  <p:clrMapOvr>
    <a:masterClrMapping/>
  </p:clrMapOvr>
</p:sld>
</file>

<file path=ppt/theme/_rels/theme5.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Power_Point_Wordmar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SU Wordmark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MSU Wordmark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MSU Wordmark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Ion">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MSU brand</Template>
  <TotalTime>10346</TotalTime>
  <Words>3182</Words>
  <Application>Microsoft Office PowerPoint</Application>
  <PresentationFormat>On-screen Show (4:3)</PresentationFormat>
  <Paragraphs>461</Paragraphs>
  <Slides>71</Slides>
  <Notes>42</Notes>
  <HiddenSlides>0</HiddenSlides>
  <MMClips>0</MMClips>
  <ScaleCrop>false</ScaleCrop>
  <HeadingPairs>
    <vt:vector size="8" baseType="variant">
      <vt:variant>
        <vt:lpstr>Fonts Used</vt:lpstr>
      </vt:variant>
      <vt:variant>
        <vt:i4>10</vt:i4>
      </vt:variant>
      <vt:variant>
        <vt:lpstr>Theme</vt:lpstr>
      </vt:variant>
      <vt:variant>
        <vt:i4>5</vt:i4>
      </vt:variant>
      <vt:variant>
        <vt:lpstr>Embedded OLE Servers</vt:lpstr>
      </vt:variant>
      <vt:variant>
        <vt:i4>1</vt:i4>
      </vt:variant>
      <vt:variant>
        <vt:lpstr>Slide Titles</vt:lpstr>
      </vt:variant>
      <vt:variant>
        <vt:i4>71</vt:i4>
      </vt:variant>
    </vt:vector>
  </HeadingPairs>
  <TitlesOfParts>
    <vt:vector size="87" baseType="lpstr">
      <vt:lpstr>Arial</vt:lpstr>
      <vt:lpstr>Arial Black</vt:lpstr>
      <vt:lpstr>Arial Rounded MT Bold</vt:lpstr>
      <vt:lpstr>Berlin Sans FB</vt:lpstr>
      <vt:lpstr>Calibri</vt:lpstr>
      <vt:lpstr>Corbel</vt:lpstr>
      <vt:lpstr>Gotham Book</vt:lpstr>
      <vt:lpstr>Gotham-Bold</vt:lpstr>
      <vt:lpstr>Wingdings</vt:lpstr>
      <vt:lpstr>Wingdings 3</vt:lpstr>
      <vt:lpstr>Power_Point_Wordmark</vt:lpstr>
      <vt:lpstr>MSU Wordmark design</vt:lpstr>
      <vt:lpstr>1_MSU Wordmark design</vt:lpstr>
      <vt:lpstr>2_MSU Wordmark design</vt:lpstr>
      <vt:lpstr>Ion</vt:lpstr>
      <vt:lpstr>Acrobat Document</vt:lpstr>
      <vt:lpstr>Welcome to New Faculty  Research Orientation</vt:lpstr>
      <vt:lpstr>World-Class University, World-Class Scholarship  </vt:lpstr>
      <vt:lpstr>Research: Why We Do It</vt:lpstr>
      <vt:lpstr>Faculty-Researcher Expectations </vt:lpstr>
      <vt:lpstr>Research Expectations</vt:lpstr>
      <vt:lpstr>Scholarship &amp; Creative Activity</vt:lpstr>
      <vt:lpstr>What You Can Expect</vt:lpstr>
      <vt:lpstr>Proposal Development Assistance</vt:lpstr>
      <vt:lpstr>Remember:</vt:lpstr>
      <vt:lpstr>New Faculty Research Orientation </vt:lpstr>
      <vt:lpstr>Export Control - Definition</vt:lpstr>
      <vt:lpstr>Export Control – Fundamental Research </vt:lpstr>
      <vt:lpstr>Trade Sanctions </vt:lpstr>
      <vt:lpstr>Foreign and Domestic Influence on Research </vt:lpstr>
      <vt:lpstr>Issue Escalation </vt:lpstr>
      <vt:lpstr>FBI – MSU Academic Alliance Conference</vt:lpstr>
      <vt:lpstr>Regulatory Affairs - Who are we?</vt:lpstr>
      <vt:lpstr>The Committees</vt:lpstr>
      <vt:lpstr>What do we do?</vt:lpstr>
      <vt:lpstr>How can we help investigators?</vt:lpstr>
      <vt:lpstr>Questions </vt:lpstr>
      <vt:lpstr>  What Every MSU Community Member Should Know About Research Misconduct  James M. Pivarnik, PhD Research Integrity Officer (RIO) Michigan State University www.rio.msu.edu RIO@msu.edu 106 Wills House 517-432-6698 </vt:lpstr>
      <vt:lpstr>Our website URL</vt:lpstr>
      <vt:lpstr>What the RIO does</vt:lpstr>
      <vt:lpstr>The role of the RIO</vt:lpstr>
      <vt:lpstr>What exactly is   “Research Misconduct”?</vt:lpstr>
      <vt:lpstr>Research Misconduct</vt:lpstr>
      <vt:lpstr>Disclosure: Report Potential Conflicts of Interest</vt:lpstr>
      <vt:lpstr>Compliance: Understand and follow the rules</vt:lpstr>
      <vt:lpstr>Protections: Respect research participants</vt:lpstr>
      <vt:lpstr>Unacceptable Research Practices</vt:lpstr>
      <vt:lpstr>What about individuals who are always on the edge?</vt:lpstr>
      <vt:lpstr>Questionable Research Practices</vt:lpstr>
      <vt:lpstr>Collegiality: Work well with others</vt:lpstr>
      <vt:lpstr>Question:</vt:lpstr>
      <vt:lpstr>Is Research Misconduct an Issue at MSU?</vt:lpstr>
      <vt:lpstr>What about prevention?</vt:lpstr>
      <vt:lpstr>Prevention cont.</vt:lpstr>
      <vt:lpstr>Please do one thing for me:</vt:lpstr>
      <vt:lpstr>Questions on Research Integrity? </vt:lpstr>
      <vt:lpstr>New Faculty Research Orientation  </vt:lpstr>
      <vt:lpstr>Navigating Extramural Support: Submitting Proposals and Obtaining and Managing Awards</vt:lpstr>
      <vt:lpstr>Agenda – SPA/OSP/CGA</vt:lpstr>
      <vt:lpstr>Customer services response rates</vt:lpstr>
      <vt:lpstr>Sponsored Programs</vt:lpstr>
      <vt:lpstr>SPA Overview</vt:lpstr>
      <vt:lpstr>Office of Sponsored Programs (OSP) Overview</vt:lpstr>
      <vt:lpstr>Contract and Grant (CGA) Overview</vt:lpstr>
      <vt:lpstr>Questions?</vt:lpstr>
      <vt:lpstr>MSU Innovation Center</vt:lpstr>
      <vt:lpstr>MSU’s place for connecting  to the private sector</vt:lpstr>
      <vt:lpstr>What we do</vt:lpstr>
      <vt:lpstr>Business-CONNECT:  The Front Door to MSU</vt:lpstr>
      <vt:lpstr>Industry Partners</vt:lpstr>
      <vt:lpstr>Working with us</vt:lpstr>
      <vt:lpstr>MSUT Commercialization Process</vt:lpstr>
      <vt:lpstr>Translational Research</vt:lpstr>
      <vt:lpstr>Pipeline of Opportunities</vt:lpstr>
      <vt:lpstr>MSU’s place for connecting  to the private sector    - come visit any time</vt:lpstr>
      <vt:lpstr>Internal Funding Opportunities and Institutionally Limited Proposals</vt:lpstr>
      <vt:lpstr>Institutionally Limited Proposals</vt:lpstr>
      <vt:lpstr>Internal Funding Sources</vt:lpstr>
      <vt:lpstr>Help Finding Funding</vt:lpstr>
      <vt:lpstr>MSU Libraries: Resources for Researchers </vt:lpstr>
      <vt:lpstr>Librarian Liaisons--Partners in Research </vt:lpstr>
      <vt:lpstr>Libraries Resources</vt:lpstr>
      <vt:lpstr>Digital Scholarship @MSULibraries  </vt:lpstr>
      <vt:lpstr>Digital Scholarship Lab @MSU Libraries</vt:lpstr>
      <vt:lpstr>Hollander MakeCentral</vt:lpstr>
      <vt:lpstr>Getting Started at MSU </vt:lpstr>
      <vt:lpstr>Thank you!</vt:lpstr>
    </vt:vector>
  </TitlesOfParts>
  <Company>Michigan State University College of Engineering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rohler</dc:creator>
  <cp:lastModifiedBy>Kauffman, Melanie</cp:lastModifiedBy>
  <cp:revision>388</cp:revision>
  <cp:lastPrinted>2017-08-14T13:53:35Z</cp:lastPrinted>
  <dcterms:created xsi:type="dcterms:W3CDTF">2009-08-13T14:29:47Z</dcterms:created>
  <dcterms:modified xsi:type="dcterms:W3CDTF">2019-08-22T13:29:51Z</dcterms:modified>
</cp:coreProperties>
</file>