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63"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ff775790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95" name="Google Shape;95;g4ff7757906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ff7757906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05" name="Google Shape;105;g4ff7757906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11" name="Google Shape;1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a4c2bc3d0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MSU has already been notified of six recipients for 2019</a:t>
            </a:r>
            <a:endParaRPr/>
          </a:p>
        </p:txBody>
      </p:sp>
      <p:sp>
        <p:nvSpPr>
          <p:cNvPr id="127" name="Google Shape;127;g4a4c2bc3d0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ff775790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35" name="Google Shape;135;g4ff775790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640"/>
              </a:spcBef>
              <a:spcAft>
                <a:spcPts val="0"/>
              </a:spcAft>
              <a:buClr>
                <a:schemeClr val="dk1"/>
              </a:buClr>
              <a:buSzPts val="1400"/>
              <a:buFont typeface="Arial"/>
              <a:buChar char="•"/>
              <a:defRPr/>
            </a:lvl1pPr>
            <a:lvl2pPr marL="914400" lvl="1" indent="-317500" algn="l">
              <a:lnSpc>
                <a:spcPct val="100000"/>
              </a:lnSpc>
              <a:spcBef>
                <a:spcPts val="56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24" name="Google Shape;24;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6" name="Google Shape;26;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640"/>
              </a:spcBef>
              <a:spcAft>
                <a:spcPts val="0"/>
              </a:spcAft>
              <a:buClr>
                <a:schemeClr val="dk1"/>
              </a:buClr>
              <a:buSzPts val="1400"/>
              <a:buFont typeface="Arial"/>
              <a:buChar char="•"/>
              <a:defRPr/>
            </a:lvl1pPr>
            <a:lvl2pPr marL="914400" lvl="1" indent="-317500" algn="l">
              <a:lnSpc>
                <a:spcPct val="100000"/>
              </a:lnSpc>
              <a:spcBef>
                <a:spcPts val="56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81" name="Google Shape;81;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83" name="Google Shape;83;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lvl="0" indent="-228600" algn="l">
              <a:lnSpc>
                <a:spcPct val="100000"/>
              </a:lnSpc>
              <a:spcBef>
                <a:spcPts val="0"/>
              </a:spcBef>
              <a:spcAft>
                <a:spcPts val="0"/>
              </a:spcAft>
              <a:buClr>
                <a:srgbClr val="888888"/>
              </a:buClr>
              <a:buSzPts val="1400"/>
              <a:buFont typeface="Calibri"/>
              <a:buNone/>
              <a:defRPr/>
            </a:lvl1pPr>
            <a:lvl2pPr marL="914400" lvl="1" indent="-228600" algn="l">
              <a:lnSpc>
                <a:spcPct val="100000"/>
              </a:lnSpc>
              <a:spcBef>
                <a:spcPts val="0"/>
              </a:spcBef>
              <a:spcAft>
                <a:spcPts val="0"/>
              </a:spcAft>
              <a:buClr>
                <a:srgbClr val="888888"/>
              </a:buClr>
              <a:buSzPts val="1400"/>
              <a:buFont typeface="Calibri"/>
              <a:buNone/>
              <a:defRPr/>
            </a:lvl2pPr>
            <a:lvl3pPr marL="1371600" lvl="2" indent="-228600" algn="l">
              <a:lnSpc>
                <a:spcPct val="100000"/>
              </a:lnSpc>
              <a:spcBef>
                <a:spcPts val="0"/>
              </a:spcBef>
              <a:spcAft>
                <a:spcPts val="0"/>
              </a:spcAft>
              <a:buClr>
                <a:srgbClr val="888888"/>
              </a:buClr>
              <a:buSzPts val="1400"/>
              <a:buFont typeface="Calibri"/>
              <a:buNone/>
              <a:defRPr/>
            </a:lvl3pPr>
            <a:lvl4pPr marL="1828800" lvl="3" indent="-228600" algn="l">
              <a:lnSpc>
                <a:spcPct val="100000"/>
              </a:lnSpc>
              <a:spcBef>
                <a:spcPts val="0"/>
              </a:spcBef>
              <a:spcAft>
                <a:spcPts val="0"/>
              </a:spcAft>
              <a:buClr>
                <a:srgbClr val="888888"/>
              </a:buClr>
              <a:buSzPts val="1400"/>
              <a:buFont typeface="Calibri"/>
              <a:buNone/>
              <a:defRPr/>
            </a:lvl4pPr>
            <a:lvl5pPr marL="2286000" lvl="4" indent="-228600" algn="l">
              <a:lnSpc>
                <a:spcPct val="100000"/>
              </a:lnSpc>
              <a:spcBef>
                <a:spcPts val="0"/>
              </a:spcBef>
              <a:spcAft>
                <a:spcPts val="0"/>
              </a:spcAft>
              <a:buClr>
                <a:srgbClr val="888888"/>
              </a:buClr>
              <a:buSzPts val="1400"/>
              <a:buFont typeface="Calibri"/>
              <a:buNone/>
              <a:defRPr/>
            </a:lvl5pPr>
            <a:lvl6pPr marL="2743200" lvl="5" indent="-228600" algn="l">
              <a:lnSpc>
                <a:spcPct val="100000"/>
              </a:lnSpc>
              <a:spcBef>
                <a:spcPts val="0"/>
              </a:spcBef>
              <a:spcAft>
                <a:spcPts val="0"/>
              </a:spcAft>
              <a:buClr>
                <a:srgbClr val="888888"/>
              </a:buClr>
              <a:buSzPts val="1400"/>
              <a:buFont typeface="Calibri"/>
              <a:buNone/>
              <a:defRPr/>
            </a:lvl6pPr>
            <a:lvl7pPr marL="3200400" lvl="6" indent="-228600" algn="l">
              <a:lnSpc>
                <a:spcPct val="100000"/>
              </a:lnSpc>
              <a:spcBef>
                <a:spcPts val="0"/>
              </a:spcBef>
              <a:spcAft>
                <a:spcPts val="0"/>
              </a:spcAft>
              <a:buClr>
                <a:srgbClr val="888888"/>
              </a:buClr>
              <a:buSzPts val="1400"/>
              <a:buFont typeface="Calibri"/>
              <a:buNone/>
              <a:defRPr/>
            </a:lvl7pPr>
            <a:lvl8pPr marL="3657600" lvl="7" indent="-228600" algn="l">
              <a:lnSpc>
                <a:spcPct val="100000"/>
              </a:lnSpc>
              <a:spcBef>
                <a:spcPts val="0"/>
              </a:spcBef>
              <a:spcAft>
                <a:spcPts val="0"/>
              </a:spcAft>
              <a:buClr>
                <a:srgbClr val="888888"/>
              </a:buClr>
              <a:buSzPts val="1400"/>
              <a:buFont typeface="Calibri"/>
              <a:buNone/>
              <a:defRPr/>
            </a:lvl8pPr>
            <a:lvl9pPr marL="4114800" lvl="8" indent="-228600" algn="l">
              <a:lnSpc>
                <a:spcPct val="100000"/>
              </a:lnSpc>
              <a:spcBef>
                <a:spcPts val="0"/>
              </a:spcBef>
              <a:spcAft>
                <a:spcPts val="0"/>
              </a:spcAft>
              <a:buClr>
                <a:srgbClr val="888888"/>
              </a:buClr>
              <a:buSzPts val="1400"/>
              <a:buFont typeface="Calibri"/>
              <a:buNone/>
              <a:defRPr/>
            </a:lvl9pPr>
          </a:lstStyle>
          <a:p>
            <a:endParaRPr/>
          </a:p>
        </p:txBody>
      </p:sp>
      <p:sp>
        <p:nvSpPr>
          <p:cNvPr id="30" name="Google Shape;30;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2" name="Google Shape;32;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6" name="Google Shape;36;p5"/>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7" name="Google Shape;37;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9" name="Google Shape;39;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3" name="Google Shape;43;p6"/>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4" name="Google Shape;44;p6"/>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5" name="Google Shape;45;p6"/>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6" name="Google Shape;46;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8" name="Google Shape;48;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3" name="Google Shape;53;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7" name="Google Shape;57;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62" name="Google Shape;62;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4" name="Google Shape;64;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8" name="Google Shape;68;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69" name="Google Shape;69;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1" name="Google Shape;71;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lstStyle>
            <a:lvl1pPr marL="457200" lvl="0" indent="-317500" algn="l">
              <a:lnSpc>
                <a:spcPct val="100000"/>
              </a:lnSpc>
              <a:spcBef>
                <a:spcPts val="640"/>
              </a:spcBef>
              <a:spcAft>
                <a:spcPts val="0"/>
              </a:spcAft>
              <a:buClr>
                <a:schemeClr val="dk1"/>
              </a:buClr>
              <a:buSzPts val="1400"/>
              <a:buFont typeface="Arial"/>
              <a:buChar char="•"/>
              <a:defRPr/>
            </a:lvl1pPr>
            <a:lvl2pPr marL="914400" lvl="1" indent="-317500" algn="l">
              <a:lnSpc>
                <a:spcPct val="100000"/>
              </a:lnSpc>
              <a:spcBef>
                <a:spcPts val="56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75" name="Google Shape;7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7" name="Google Shape;7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research.msu.edu/" TargetMode="External"/><Relationship Id="rId7" Type="http://schemas.openxmlformats.org/officeDocument/2006/relationships/hyperlink" Target="https://twitter.com/msuresearch"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youtube.com/msuresearch" TargetMode="External"/><Relationship Id="rId5" Type="http://schemas.openxmlformats.org/officeDocument/2006/relationships/hyperlink" Target="http://spartanideas.msu.edu/" TargetMode="External"/><Relationship Id="rId4" Type="http://schemas.openxmlformats.org/officeDocument/2006/relationships/hyperlink" Target="https://vp.research.m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7F22-905A-4CF5-8DA1-DB26B8364479}"/>
              </a:ext>
            </a:extLst>
          </p:cNvPr>
          <p:cNvSpPr>
            <a:spLocks noGrp="1"/>
          </p:cNvSpPr>
          <p:nvPr>
            <p:ph type="title"/>
          </p:nvPr>
        </p:nvSpPr>
        <p:spPr>
          <a:xfrm>
            <a:off x="457200" y="274637"/>
            <a:ext cx="8229600" cy="700723"/>
          </a:xfrm>
        </p:spPr>
        <p:txBody>
          <a:bodyPr/>
          <a:lstStyle/>
          <a:p>
            <a:r>
              <a:rPr lang="en-US" dirty="0">
                <a:solidFill>
                  <a:schemeClr val="bg1"/>
                </a:solidFill>
                <a:latin typeface="Calibri"/>
                <a:ea typeface="Calibri"/>
                <a:cs typeface="Calibri"/>
                <a:sym typeface="Calibri"/>
              </a:rPr>
              <a:t>MSU Research Update February 27, 2019</a:t>
            </a:r>
            <a:endParaRPr lang="en-US" dirty="0">
              <a:solidFill>
                <a:schemeClr val="bg1"/>
              </a:solidFill>
            </a:endParaRPr>
          </a:p>
        </p:txBody>
      </p:sp>
      <p:pic>
        <p:nvPicPr>
          <p:cNvPr id="4" name="Google Shape;92;p13" title="MSU Research logo">
            <a:extLst>
              <a:ext uri="{FF2B5EF4-FFF2-40B4-BE49-F238E27FC236}">
                <a16:creationId xmlns:a16="http://schemas.microsoft.com/office/drawing/2014/main" id="{17802AFC-8157-45AF-8FFB-61514E1EF243}"/>
              </a:ext>
            </a:extLst>
          </p:cNvPr>
          <p:cNvPicPr preferRelativeResize="0"/>
          <p:nvPr/>
        </p:nvPicPr>
        <p:blipFill rotWithShape="1">
          <a:blip r:embed="rId2">
            <a:alphaModFix/>
          </a:blip>
          <a:srcRect/>
          <a:stretch/>
        </p:blipFill>
        <p:spPr>
          <a:xfrm>
            <a:off x="304799" y="1046480"/>
            <a:ext cx="4311587" cy="2037728"/>
          </a:xfrm>
          <a:prstGeom prst="rect">
            <a:avLst/>
          </a:prstGeom>
          <a:noFill/>
          <a:ln>
            <a:noFill/>
          </a:ln>
        </p:spPr>
      </p:pic>
      <p:pic>
        <p:nvPicPr>
          <p:cNvPr id="5" name="Google Shape;91;p13" descr="Montage of research related photos" title="Research montage">
            <a:extLst>
              <a:ext uri="{FF2B5EF4-FFF2-40B4-BE49-F238E27FC236}">
                <a16:creationId xmlns:a16="http://schemas.microsoft.com/office/drawing/2014/main" id="{A140D737-E547-4BA8-A86B-44E161C29420}"/>
              </a:ext>
            </a:extLst>
          </p:cNvPr>
          <p:cNvPicPr preferRelativeResize="0"/>
          <p:nvPr/>
        </p:nvPicPr>
        <p:blipFill rotWithShape="1">
          <a:blip r:embed="rId3">
            <a:alphaModFix/>
          </a:blip>
          <a:srcRect/>
          <a:stretch/>
        </p:blipFill>
        <p:spPr>
          <a:xfrm>
            <a:off x="457200" y="3084208"/>
            <a:ext cx="8318372" cy="2412653"/>
          </a:xfrm>
          <a:prstGeom prst="rect">
            <a:avLst/>
          </a:prstGeom>
          <a:noFill/>
          <a:ln>
            <a:noFill/>
          </a:ln>
        </p:spPr>
      </p:pic>
      <p:pic>
        <p:nvPicPr>
          <p:cNvPr id="6" name="Google Shape;90;p13" descr="MSU logo" title="MSU logo">
            <a:extLst>
              <a:ext uri="{FF2B5EF4-FFF2-40B4-BE49-F238E27FC236}">
                <a16:creationId xmlns:a16="http://schemas.microsoft.com/office/drawing/2014/main" id="{BE73471A-85E9-4C33-B1F0-05161D71C034}"/>
              </a:ext>
            </a:extLst>
          </p:cNvPr>
          <p:cNvPicPr preferRelativeResize="0"/>
          <p:nvPr/>
        </p:nvPicPr>
        <p:blipFill rotWithShape="1">
          <a:blip r:embed="rId4">
            <a:alphaModFix/>
          </a:blip>
          <a:srcRect/>
          <a:stretch/>
        </p:blipFill>
        <p:spPr>
          <a:xfrm>
            <a:off x="5664200" y="1693379"/>
            <a:ext cx="2400299" cy="672810"/>
          </a:xfrm>
          <a:prstGeom prst="rect">
            <a:avLst/>
          </a:prstGeom>
          <a:noFill/>
          <a:ln>
            <a:noFill/>
          </a:ln>
        </p:spPr>
      </p:pic>
      <p:sp>
        <p:nvSpPr>
          <p:cNvPr id="8" name="Google Shape;89;p13">
            <a:extLst>
              <a:ext uri="{FF2B5EF4-FFF2-40B4-BE49-F238E27FC236}">
                <a16:creationId xmlns:a16="http://schemas.microsoft.com/office/drawing/2014/main" id="{E05537C0-1568-457F-BE80-384E5194DECE}"/>
              </a:ext>
            </a:extLst>
          </p:cNvPr>
          <p:cNvSpPr txBox="1">
            <a:spLocks/>
          </p:cNvSpPr>
          <p:nvPr/>
        </p:nvSpPr>
        <p:spPr>
          <a:xfrm>
            <a:off x="1143000" y="5648961"/>
            <a:ext cx="6858000" cy="10667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spcBef>
                <a:spcPts val="0"/>
              </a:spcBef>
              <a:buClr>
                <a:srgbClr val="888888"/>
              </a:buClr>
              <a:buSzPts val="700"/>
              <a:buFont typeface="Arial"/>
              <a:buNone/>
            </a:pPr>
            <a:r>
              <a:rPr lang="en-US" sz="2800">
                <a:solidFill>
                  <a:srgbClr val="888888"/>
                </a:solidFill>
                <a:latin typeface="Calibri"/>
                <a:ea typeface="Calibri"/>
                <a:cs typeface="Calibri"/>
                <a:sym typeface="Calibri"/>
              </a:rPr>
              <a:t>ACCELERATING THE PACE OF DISCOVERY</a:t>
            </a:r>
            <a:endParaRPr lang="en-US" sz="2800" b="1"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539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title="TOTAL MSU RESEARCH EXPENDITURES"/>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800"/>
              <a:buFont typeface="Calibri"/>
              <a:buNone/>
            </a:pPr>
            <a:r>
              <a:rPr lang="en-US" sz="3200">
                <a:solidFill>
                  <a:srgbClr val="004B00"/>
                </a:solidFill>
                <a:latin typeface="Calibri"/>
                <a:ea typeface="Calibri"/>
                <a:cs typeface="Calibri"/>
                <a:sym typeface="Calibri"/>
              </a:rPr>
              <a:t>TOTAL </a:t>
            </a:r>
            <a:r>
              <a:rPr lang="en-US" sz="3200" b="0" i="0" u="none" strike="noStrike" cap="none">
                <a:solidFill>
                  <a:srgbClr val="004B00"/>
                </a:solidFill>
                <a:latin typeface="Calibri"/>
                <a:ea typeface="Calibri"/>
                <a:cs typeface="Calibri"/>
                <a:sym typeface="Calibri"/>
              </a:rPr>
              <a:t>MSU RESEARCH EXPENDITURES</a:t>
            </a:r>
            <a:endParaRPr sz="3200" b="1" i="0" u="none" strike="noStrike" cap="none">
              <a:solidFill>
                <a:srgbClr val="004B00"/>
              </a:solidFill>
              <a:latin typeface="Calibri"/>
              <a:ea typeface="Calibri"/>
              <a:cs typeface="Calibri"/>
              <a:sym typeface="Calibri"/>
            </a:endParaRPr>
          </a:p>
        </p:txBody>
      </p:sp>
      <p:sp>
        <p:nvSpPr>
          <p:cNvPr id="98" name="Google Shape;98;p14"/>
          <p:cNvSpPr txBox="1"/>
          <p:nvPr/>
        </p:nvSpPr>
        <p:spPr>
          <a:xfrm>
            <a:off x="188025" y="6323775"/>
            <a:ext cx="2412300" cy="411600"/>
          </a:xfrm>
          <a:prstGeom prst="rect">
            <a:avLst/>
          </a:prstGeom>
          <a:noFill/>
          <a:ln>
            <a:noFill/>
          </a:ln>
        </p:spPr>
        <p:txBody>
          <a:bodyPr spcFirstLastPara="1" wrap="square" lIns="91425" tIns="91425" rIns="91425" bIns="91425" anchor="ctr" anchorCtr="0">
            <a:noAutofit/>
          </a:bodyPr>
          <a:lstStyle/>
          <a:p>
            <a:pPr marL="0" lvl="0" indent="0" algn="l" rtl="0">
              <a:spcBef>
                <a:spcPts val="640"/>
              </a:spcBef>
              <a:spcAft>
                <a:spcPts val="0"/>
              </a:spcAft>
              <a:buNone/>
            </a:pPr>
            <a:r>
              <a:rPr lang="en-US" sz="1000" i="1">
                <a:solidFill>
                  <a:srgbClr val="7F7F7F"/>
                </a:solidFill>
              </a:rPr>
              <a:t>Source: NSF HERD Data for 2017</a:t>
            </a:r>
            <a:endParaRPr/>
          </a:p>
        </p:txBody>
      </p:sp>
      <p:sp>
        <p:nvSpPr>
          <p:cNvPr id="99" name="Google Shape;99;p14"/>
          <p:cNvSpPr txBox="1"/>
          <p:nvPr/>
        </p:nvSpPr>
        <p:spPr>
          <a:xfrm>
            <a:off x="5950900" y="1540375"/>
            <a:ext cx="3082500" cy="3980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Increased from just over $500M to nearly $700M in past five years. </a:t>
            </a:r>
            <a:endParaRPr sz="1800">
              <a:solidFill>
                <a:srgbClr val="434343"/>
              </a:solidFill>
              <a:latin typeface="Calibri"/>
              <a:ea typeface="Calibri"/>
              <a:cs typeface="Calibri"/>
              <a:sym typeface="Calibri"/>
            </a:endParaRPr>
          </a:p>
          <a:p>
            <a:pPr marL="457200" lvl="0" indent="0" algn="l" rtl="0">
              <a:spcBef>
                <a:spcPts val="0"/>
              </a:spcBef>
              <a:spcAft>
                <a:spcPts val="0"/>
              </a:spcAft>
              <a:buNone/>
            </a:pPr>
            <a:endParaRPr sz="1800">
              <a:solidFill>
                <a:srgbClr val="434343"/>
              </a:solidFill>
              <a:latin typeface="Calibri"/>
              <a:ea typeface="Calibri"/>
              <a:cs typeface="Calibri"/>
              <a:sym typeface="Calibri"/>
            </a:endParaRPr>
          </a:p>
          <a:p>
            <a:pPr marL="457200" lvl="0" indent="-342900" algn="l" rtl="0">
              <a:spcBef>
                <a:spcPts val="640"/>
              </a:spcBef>
              <a:spcAft>
                <a:spcPts val="0"/>
              </a:spcAft>
              <a:buClr>
                <a:srgbClr val="434343"/>
              </a:buClr>
              <a:buSzPts val="1800"/>
              <a:buFont typeface="Calibri"/>
              <a:buChar char="•"/>
            </a:pPr>
            <a:r>
              <a:rPr lang="en-US" sz="1800" b="1">
                <a:solidFill>
                  <a:srgbClr val="434343"/>
                </a:solidFill>
                <a:latin typeface="Calibri"/>
                <a:ea typeface="Calibri"/>
                <a:cs typeface="Calibri"/>
                <a:sym typeface="Calibri"/>
              </a:rPr>
              <a:t>MSU’s NSF HERD ranking is now in the top half of the Big Ten for the first time.</a:t>
            </a:r>
            <a:endParaRPr sz="1800" b="1">
              <a:solidFill>
                <a:srgbClr val="434343"/>
              </a:solidFill>
              <a:latin typeface="Calibri"/>
              <a:ea typeface="Calibri"/>
              <a:cs typeface="Calibri"/>
              <a:sym typeface="Calibri"/>
            </a:endParaRPr>
          </a:p>
          <a:p>
            <a:pPr marL="457200" lvl="0" indent="0" algn="l" rtl="0">
              <a:spcBef>
                <a:spcPts val="640"/>
              </a:spcBef>
              <a:spcAft>
                <a:spcPts val="0"/>
              </a:spcAft>
              <a:buNone/>
            </a:pPr>
            <a:endParaRPr sz="1800">
              <a:solidFill>
                <a:srgbClr val="434343"/>
              </a:solidFill>
              <a:latin typeface="Calibri"/>
              <a:ea typeface="Calibri"/>
              <a:cs typeface="Calibri"/>
              <a:sym typeface="Calibri"/>
            </a:endParaRPr>
          </a:p>
          <a:p>
            <a:pPr marL="457200" lvl="0" indent="-342900" algn="l" rtl="0">
              <a:spcBef>
                <a:spcPts val="64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MSU’s overall US rank jumped from 36 to 32 -- growth rate top in B1G.</a:t>
            </a:r>
            <a:endParaRPr sz="1800">
              <a:solidFill>
                <a:srgbClr val="434343"/>
              </a:solidFill>
              <a:latin typeface="Calibri"/>
              <a:ea typeface="Calibri"/>
              <a:cs typeface="Calibri"/>
              <a:sym typeface="Calibri"/>
            </a:endParaRPr>
          </a:p>
          <a:p>
            <a:pPr marL="457200" lvl="0" indent="0" algn="l" rtl="0">
              <a:spcBef>
                <a:spcPts val="640"/>
              </a:spcBef>
              <a:spcAft>
                <a:spcPts val="0"/>
              </a:spcAft>
              <a:buNone/>
            </a:pPr>
            <a:endParaRPr sz="1800">
              <a:solidFill>
                <a:srgbClr val="434343"/>
              </a:solidFill>
              <a:latin typeface="Calibri"/>
              <a:ea typeface="Calibri"/>
              <a:cs typeface="Calibri"/>
              <a:sym typeface="Calibri"/>
            </a:endParaRPr>
          </a:p>
          <a:p>
            <a:pPr marL="457200" lvl="0" indent="-342900" algn="l" rtl="0">
              <a:spcBef>
                <a:spcPts val="640"/>
              </a:spcBef>
              <a:spcAft>
                <a:spcPts val="0"/>
              </a:spcAft>
              <a:buClr>
                <a:srgbClr val="434343"/>
              </a:buClr>
              <a:buSzPts val="1800"/>
              <a:buFont typeface="Calibri"/>
              <a:buChar char="•"/>
            </a:pPr>
            <a:r>
              <a:rPr lang="en-US" sz="1800" b="1">
                <a:solidFill>
                  <a:srgbClr val="434343"/>
                </a:solidFill>
                <a:latin typeface="Calibri"/>
                <a:ea typeface="Calibri"/>
                <a:cs typeface="Calibri"/>
                <a:sym typeface="Calibri"/>
              </a:rPr>
              <a:t>MSU is now #1 in DOE and combined DOE and NSF expenditures.</a:t>
            </a:r>
            <a:endParaRPr sz="1800" b="1">
              <a:solidFill>
                <a:srgbClr val="434343"/>
              </a:solidFill>
              <a:latin typeface="Calibri"/>
              <a:ea typeface="Calibri"/>
              <a:cs typeface="Calibri"/>
              <a:sym typeface="Calibri"/>
            </a:endParaRPr>
          </a:p>
          <a:p>
            <a:pPr marL="0" lvl="0" indent="0" algn="l" rtl="0">
              <a:spcBef>
                <a:spcPts val="0"/>
              </a:spcBef>
              <a:spcAft>
                <a:spcPts val="0"/>
              </a:spcAft>
              <a:buNone/>
            </a:pPr>
            <a:endParaRPr>
              <a:solidFill>
                <a:srgbClr val="004B00"/>
              </a:solidFill>
            </a:endParaRPr>
          </a:p>
          <a:p>
            <a:pPr marL="0" lvl="0" indent="0" algn="l" rtl="0">
              <a:spcBef>
                <a:spcPts val="0"/>
              </a:spcBef>
              <a:spcAft>
                <a:spcPts val="0"/>
              </a:spcAft>
              <a:buNone/>
            </a:pPr>
            <a:endParaRPr>
              <a:solidFill>
                <a:srgbClr val="004B00"/>
              </a:solidFill>
            </a:endParaRPr>
          </a:p>
          <a:p>
            <a:pPr marL="0" lvl="0" indent="0" algn="l" rtl="0">
              <a:spcBef>
                <a:spcPts val="0"/>
              </a:spcBef>
              <a:spcAft>
                <a:spcPts val="0"/>
              </a:spcAft>
              <a:buNone/>
            </a:pPr>
            <a:endParaRPr>
              <a:solidFill>
                <a:srgbClr val="004B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1" name="Google Shape;101;p14"/>
          <p:cNvSpPr txBox="1"/>
          <p:nvPr/>
        </p:nvSpPr>
        <p:spPr>
          <a:xfrm>
            <a:off x="475900" y="5257375"/>
            <a:ext cx="5475000" cy="2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2013                           2014                            2015                           2016                          2017</a:t>
            </a:r>
            <a:endParaRPr sz="1000" dirty="0"/>
          </a:p>
        </p:txBody>
      </p:sp>
      <p:pic>
        <p:nvPicPr>
          <p:cNvPr id="102" name="Google Shape;102;p14" descr="Five year graph depicting growth in research expenditures. Ends y $695 million in year 2017.&#10;"/>
          <p:cNvPicPr preferRelativeResize="0"/>
          <p:nvPr/>
        </p:nvPicPr>
        <p:blipFill>
          <a:blip r:embed="rId3">
            <a:alphaModFix/>
          </a:blip>
          <a:stretch>
            <a:fillRect/>
          </a:stretch>
        </p:blipFill>
        <p:spPr>
          <a:xfrm>
            <a:off x="188025" y="1840307"/>
            <a:ext cx="5933449" cy="3380225"/>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title="RESEARCH EXPENDITURE RANKINGS"/>
          <p:cNvSpPr txBox="1">
            <a:spLocks noGrp="1"/>
          </p:cNvSpPr>
          <p:nvPr>
            <p:ph type="title"/>
          </p:nvPr>
        </p:nvSpPr>
        <p:spPr>
          <a:xfrm>
            <a:off x="457200" y="0"/>
            <a:ext cx="82296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800"/>
              <a:buFont typeface="Calibri"/>
              <a:buNone/>
            </a:pPr>
            <a:r>
              <a:rPr lang="en-US" sz="3200" b="0" i="0" u="none" strike="noStrike" cap="none">
                <a:solidFill>
                  <a:srgbClr val="004B00"/>
                </a:solidFill>
                <a:latin typeface="Calibri"/>
                <a:ea typeface="Calibri"/>
                <a:cs typeface="Calibri"/>
                <a:sym typeface="Calibri"/>
              </a:rPr>
              <a:t>R</a:t>
            </a:r>
            <a:r>
              <a:rPr lang="en-US" sz="3200">
                <a:solidFill>
                  <a:srgbClr val="004B00"/>
                </a:solidFill>
                <a:latin typeface="Calibri"/>
                <a:ea typeface="Calibri"/>
                <a:cs typeface="Calibri"/>
                <a:sym typeface="Calibri"/>
              </a:rPr>
              <a:t>ESEARCH EXPENDITURE RANKINGS</a:t>
            </a:r>
            <a:endParaRPr sz="3200" b="1" i="0" u="none" strike="noStrike" cap="none">
              <a:solidFill>
                <a:srgbClr val="004B00"/>
              </a:solidFill>
              <a:latin typeface="Calibri"/>
              <a:ea typeface="Calibri"/>
              <a:cs typeface="Calibri"/>
              <a:sym typeface="Calibri"/>
            </a:endParaRPr>
          </a:p>
        </p:txBody>
      </p:sp>
      <p:sp>
        <p:nvSpPr>
          <p:cNvPr id="108" name="Google Shape;108;p15"/>
          <p:cNvSpPr txBox="1">
            <a:spLocks noGrp="1"/>
          </p:cNvSpPr>
          <p:nvPr>
            <p:ph type="body" idx="1"/>
          </p:nvPr>
        </p:nvSpPr>
        <p:spPr>
          <a:xfrm>
            <a:off x="457200" y="228600"/>
            <a:ext cx="8075100" cy="39162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640"/>
              </a:spcBef>
              <a:spcAft>
                <a:spcPts val="0"/>
              </a:spcAft>
              <a:buNone/>
            </a:pPr>
            <a:endParaRPr sz="2200">
              <a:solidFill>
                <a:srgbClr val="434343"/>
              </a:solidFill>
              <a:latin typeface="Calibri"/>
              <a:ea typeface="Calibri"/>
              <a:cs typeface="Calibri"/>
              <a:sym typeface="Calibri"/>
            </a:endParaRPr>
          </a:p>
          <a:p>
            <a:pPr marL="457200" lvl="0" indent="-368300" algn="l" rtl="0">
              <a:lnSpc>
                <a:spcPct val="100000"/>
              </a:lnSpc>
              <a:spcBef>
                <a:spcPts val="64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MSU is now ahead of Rutgers, UT Austin, Illinois (UIUC), Purdue, Arizona, Maryland, Indiana, Iowa, ASU, Colorado (Boulder), and UVA.</a:t>
            </a:r>
            <a:endParaRPr sz="2200">
              <a:solidFill>
                <a:srgbClr val="434343"/>
              </a:solidFill>
              <a:latin typeface="Calibri"/>
              <a:ea typeface="Calibri"/>
              <a:cs typeface="Calibri"/>
              <a:sym typeface="Calibri"/>
            </a:endParaRPr>
          </a:p>
          <a:p>
            <a:pPr marL="457200" lvl="0" indent="0" algn="l" rtl="0">
              <a:lnSpc>
                <a:spcPct val="100000"/>
              </a:lnSpc>
              <a:spcBef>
                <a:spcPts val="640"/>
              </a:spcBef>
              <a:spcAft>
                <a:spcPts val="0"/>
              </a:spcAft>
              <a:buNone/>
            </a:pPr>
            <a:endParaRPr sz="2200">
              <a:solidFill>
                <a:srgbClr val="434343"/>
              </a:solidFill>
              <a:latin typeface="Calibri"/>
              <a:ea typeface="Calibri"/>
              <a:cs typeface="Calibri"/>
              <a:sym typeface="Calibri"/>
            </a:endParaRPr>
          </a:p>
          <a:p>
            <a:pPr marL="457200" lvl="0" indent="-368300" algn="l" rtl="0">
              <a:lnSpc>
                <a:spcPct val="100000"/>
              </a:lnSpc>
              <a:spcBef>
                <a:spcPts val="64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Almost all of the schools ranked above us (and many below) have major medical research hospitals. In those cases, the medical research number often exceeds that of the rest of campus combined. At MSU, less than ~$100M of our total comes from medical research. We still have significant room to advance.</a:t>
            </a:r>
            <a:endParaRPr sz="2200">
              <a:solidFill>
                <a:srgbClr val="434343"/>
              </a:solidFill>
              <a:latin typeface="Calibri"/>
              <a:ea typeface="Calibri"/>
              <a:cs typeface="Calibri"/>
              <a:sym typeface="Calibri"/>
            </a:endParaRPr>
          </a:p>
          <a:p>
            <a:pPr marL="457200" lvl="0" indent="0" algn="l" rtl="0">
              <a:lnSpc>
                <a:spcPct val="100000"/>
              </a:lnSpc>
              <a:spcBef>
                <a:spcPts val="640"/>
              </a:spcBef>
              <a:spcAft>
                <a:spcPts val="0"/>
              </a:spcAft>
              <a:buNone/>
            </a:pPr>
            <a:endParaRPr sz="2200">
              <a:solidFill>
                <a:srgbClr val="434343"/>
              </a:solidFill>
              <a:latin typeface="Calibri"/>
              <a:ea typeface="Calibri"/>
              <a:cs typeface="Calibri"/>
              <a:sym typeface="Calibri"/>
            </a:endParaRPr>
          </a:p>
          <a:p>
            <a:pPr marL="457200" lvl="0" indent="-368300" algn="l" rtl="0">
              <a:lnSpc>
                <a:spcPct val="100000"/>
              </a:lnSpc>
              <a:spcBef>
                <a:spcPts val="64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No medical complex: UC Berkeley $771M (top public university in the US; home of Lawrence Berkeley National Lab) and MIT $952M (home of Lincoln Laboratory, a major defense research lab).</a:t>
            </a:r>
            <a:endParaRPr sz="2200">
              <a:solidFill>
                <a:srgbClr val="434343"/>
              </a:solidFill>
              <a:latin typeface="Calibri"/>
              <a:ea typeface="Calibri"/>
              <a:cs typeface="Calibri"/>
              <a:sym typeface="Calibri"/>
            </a:endParaRPr>
          </a:p>
          <a:p>
            <a:pPr marL="342900" lvl="0" indent="0" algn="l" rtl="0">
              <a:lnSpc>
                <a:spcPct val="100000"/>
              </a:lnSpc>
              <a:spcBef>
                <a:spcPts val="640"/>
              </a:spcBef>
              <a:spcAft>
                <a:spcPts val="0"/>
              </a:spcAft>
              <a:buNone/>
            </a:pPr>
            <a:endParaRPr sz="1800">
              <a:solidFill>
                <a:schemeClr val="dk1"/>
              </a:solidFill>
              <a:latin typeface="Calibri"/>
              <a:ea typeface="Calibri"/>
              <a:cs typeface="Calibri"/>
              <a:sym typeface="Calibri"/>
            </a:endParaRPr>
          </a:p>
          <a:p>
            <a:pPr marL="457200" lvl="0" indent="0" algn="l" rtl="0">
              <a:spcBef>
                <a:spcPts val="0"/>
              </a:spcBef>
              <a:spcAft>
                <a:spcPts val="0"/>
              </a:spcAft>
              <a:buClr>
                <a:srgbClr val="000000"/>
              </a:buClr>
              <a:buSzPts val="1100"/>
              <a:buFont typeface="Arial"/>
              <a:buNone/>
            </a:pPr>
            <a:endParaRPr sz="1600" b="1">
              <a:solidFill>
                <a:srgbClr val="004B00"/>
              </a:solidFill>
              <a:latin typeface="Calibri"/>
              <a:ea typeface="Calibri"/>
              <a:cs typeface="Calibri"/>
              <a:sym typeface="Calibri"/>
            </a:endParaRPr>
          </a:p>
          <a:p>
            <a:pPr marL="342900" lvl="0" indent="0" algn="l" rtl="0">
              <a:lnSpc>
                <a:spcPct val="100000"/>
              </a:lnSpc>
              <a:spcBef>
                <a:spcPts val="640"/>
              </a:spcBef>
              <a:spcAft>
                <a:spcPts val="0"/>
              </a:spcAft>
              <a:buNone/>
            </a:pPr>
            <a:endParaRPr>
              <a:solidFill>
                <a:srgbClr val="7F7F7F"/>
              </a:solidFill>
            </a:endParaRPr>
          </a:p>
          <a:p>
            <a:pPr marL="0" lvl="0" indent="0" algn="l" rtl="0">
              <a:lnSpc>
                <a:spcPct val="100000"/>
              </a:lnSpc>
              <a:spcBef>
                <a:spcPts val="640"/>
              </a:spcBef>
              <a:spcAft>
                <a:spcPts val="0"/>
              </a:spcAft>
              <a:buNone/>
            </a:pPr>
            <a:r>
              <a:rPr lang="en-US" sz="1000" i="1">
                <a:solidFill>
                  <a:srgbClr val="7F7F7F"/>
                </a:solidFill>
              </a:rPr>
              <a:t>Source: NSF HERD Data for 2017</a:t>
            </a:r>
            <a:endParaRPr sz="1000" i="1">
              <a:solidFill>
                <a:srgbClr val="7F7F7F"/>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title="NEW FRONTIERS: COMPUTATIONAL GENOMICS, PRECISION MEDICINE, “IQ”"/>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800"/>
              <a:buNone/>
            </a:pPr>
            <a:r>
              <a:rPr lang="en-US" sz="3200">
                <a:solidFill>
                  <a:srgbClr val="004B00"/>
                </a:solidFill>
                <a:latin typeface="Calibri"/>
                <a:ea typeface="Calibri"/>
                <a:cs typeface="Calibri"/>
                <a:sym typeface="Calibri"/>
              </a:rPr>
              <a:t>BIOMEDICAL RESEARCH STRATEGY</a:t>
            </a:r>
            <a:endParaRPr sz="3200" b="1" i="0" u="none" strike="noStrike" cap="none">
              <a:solidFill>
                <a:srgbClr val="004B00"/>
              </a:solidFill>
              <a:latin typeface="Calibri"/>
              <a:ea typeface="Calibri"/>
              <a:cs typeface="Calibri"/>
              <a:sym typeface="Calibri"/>
            </a:endParaRPr>
          </a:p>
        </p:txBody>
      </p:sp>
      <p:sp>
        <p:nvSpPr>
          <p:cNvPr id="114" name="Google Shape;114;p16"/>
          <p:cNvSpPr txBox="1">
            <a:spLocks noGrp="1"/>
          </p:cNvSpPr>
          <p:nvPr>
            <p:ph type="body" idx="1"/>
          </p:nvPr>
        </p:nvSpPr>
        <p:spPr>
          <a:xfrm>
            <a:off x="457200" y="1312950"/>
            <a:ext cx="8229600" cy="4232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434343"/>
              </a:buClr>
              <a:buSzPts val="2200"/>
              <a:buFont typeface="Calibri"/>
              <a:buChar char="•"/>
            </a:pPr>
            <a:r>
              <a:rPr lang="en-US" sz="2200">
                <a:solidFill>
                  <a:srgbClr val="434343"/>
                </a:solidFill>
                <a:highlight>
                  <a:srgbClr val="FFFFFF"/>
                </a:highlight>
                <a:latin typeface="Calibri"/>
                <a:ea typeface="Calibri"/>
                <a:cs typeface="Calibri"/>
                <a:sym typeface="Calibri"/>
              </a:rPr>
              <a:t>A biomedical hub has been created with the Institute for Quantitative Health Science and Engineering (IQ) and the new Interdisciplinary Science and Technology building, located near Life Sciences, Nursing and the Clinical Center.</a:t>
            </a:r>
            <a:endParaRPr sz="2200">
              <a:solidFill>
                <a:srgbClr val="434343"/>
              </a:solidFill>
              <a:highlight>
                <a:srgbClr val="FFFFFF"/>
              </a:highlight>
              <a:latin typeface="Calibri"/>
              <a:ea typeface="Calibri"/>
              <a:cs typeface="Calibri"/>
              <a:sym typeface="Calibri"/>
            </a:endParaRPr>
          </a:p>
          <a:p>
            <a:pPr marL="457200" lvl="0" indent="0" algn="l" rtl="0">
              <a:lnSpc>
                <a:spcPct val="100000"/>
              </a:lnSpc>
              <a:spcBef>
                <a:spcPts val="0"/>
              </a:spcBef>
              <a:spcAft>
                <a:spcPts val="0"/>
              </a:spcAft>
              <a:buNone/>
            </a:pPr>
            <a:endParaRPr sz="2200">
              <a:solidFill>
                <a:srgbClr val="434343"/>
              </a:solidFill>
              <a:highlight>
                <a:srgbClr val="FFFFFF"/>
              </a:highlight>
              <a:latin typeface="Calibri"/>
              <a:ea typeface="Calibri"/>
              <a:cs typeface="Calibri"/>
              <a:sym typeface="Calibri"/>
            </a:endParaRPr>
          </a:p>
          <a:p>
            <a:pPr marL="457200" lvl="0" indent="-368300" algn="l" rtl="0">
              <a:lnSpc>
                <a:spcPct val="100000"/>
              </a:lnSpc>
              <a:spcBef>
                <a:spcPts val="0"/>
              </a:spcBef>
              <a:spcAft>
                <a:spcPts val="0"/>
              </a:spcAft>
              <a:buClr>
                <a:srgbClr val="434343"/>
              </a:buClr>
              <a:buSzPts val="2200"/>
              <a:buFont typeface="Calibri"/>
              <a:buChar char="•"/>
            </a:pPr>
            <a:r>
              <a:rPr lang="en-US" sz="2200">
                <a:solidFill>
                  <a:srgbClr val="434343"/>
                </a:solidFill>
                <a:highlight>
                  <a:srgbClr val="FFFFFF"/>
                </a:highlight>
                <a:latin typeface="Calibri"/>
                <a:ea typeface="Calibri"/>
                <a:cs typeface="Calibri"/>
                <a:sym typeface="Calibri"/>
              </a:rPr>
              <a:t>Research collaborations with major health systems, including McLaren, and Spectrum Health in Grand Rapids -- n</a:t>
            </a:r>
            <a:r>
              <a:rPr lang="en-US" sz="2200">
                <a:solidFill>
                  <a:srgbClr val="434343"/>
                </a:solidFill>
                <a:highlight>
                  <a:schemeClr val="lt1"/>
                </a:highlight>
                <a:latin typeface="Calibri"/>
                <a:ea typeface="Calibri"/>
                <a:cs typeface="Calibri"/>
                <a:sym typeface="Calibri"/>
              </a:rPr>
              <a:t>ew McLaren Hospital coming in 2021.</a:t>
            </a:r>
            <a:endParaRPr sz="2200">
              <a:solidFill>
                <a:srgbClr val="434343"/>
              </a:solidFill>
              <a:highlight>
                <a:schemeClr val="lt1"/>
              </a:highlight>
              <a:latin typeface="Calibri"/>
              <a:ea typeface="Calibri"/>
              <a:cs typeface="Calibri"/>
              <a:sym typeface="Calibri"/>
            </a:endParaRPr>
          </a:p>
          <a:p>
            <a:pPr marL="457200" lvl="0" indent="0" algn="l" rtl="0">
              <a:lnSpc>
                <a:spcPct val="100000"/>
              </a:lnSpc>
              <a:spcBef>
                <a:spcPts val="0"/>
              </a:spcBef>
              <a:spcAft>
                <a:spcPts val="0"/>
              </a:spcAft>
              <a:buNone/>
            </a:pPr>
            <a:endParaRPr sz="1800">
              <a:solidFill>
                <a:srgbClr val="43434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a:p>
        </p:txBody>
      </p:sp>
      <p:pic>
        <p:nvPicPr>
          <p:cNvPr id="115" name="Google Shape;115;p16" descr="Image of biomedical hub on MSU campus on Service Rd." title="Image of biomedical hub on MSU campus"/>
          <p:cNvPicPr preferRelativeResize="0"/>
          <p:nvPr/>
        </p:nvPicPr>
        <p:blipFill>
          <a:blip r:embed="rId3">
            <a:alphaModFix/>
          </a:blip>
          <a:stretch>
            <a:fillRect/>
          </a:stretch>
        </p:blipFill>
        <p:spPr>
          <a:xfrm>
            <a:off x="3788150" y="4075175"/>
            <a:ext cx="5302050" cy="2661247"/>
          </a:xfrm>
          <a:prstGeom prst="rect">
            <a:avLst/>
          </a:prstGeom>
          <a:noFill/>
          <a:ln>
            <a:noFill/>
          </a:ln>
        </p:spPr>
      </p:pic>
      <p:pic>
        <p:nvPicPr>
          <p:cNvPr id="116" name="Google Shape;116;p16" descr="Graphic depiction of new McLaren Hospital" title="McLaren Hospital"/>
          <p:cNvPicPr preferRelativeResize="0"/>
          <p:nvPr/>
        </p:nvPicPr>
        <p:blipFill>
          <a:blip r:embed="rId4">
            <a:alphaModFix/>
          </a:blip>
          <a:stretch>
            <a:fillRect/>
          </a:stretch>
        </p:blipFill>
        <p:spPr>
          <a:xfrm>
            <a:off x="515763" y="4351227"/>
            <a:ext cx="3218975" cy="1901825"/>
          </a:xfrm>
          <a:prstGeom prst="rect">
            <a:avLst/>
          </a:prstGeom>
          <a:noFill/>
          <a:ln>
            <a:noFill/>
          </a:ln>
        </p:spPr>
      </p:pic>
      <p:pic>
        <p:nvPicPr>
          <p:cNvPr id="117" name="Google Shape;117;p16" title="McLaren Health Care Logo"/>
          <p:cNvPicPr preferRelativeResize="0"/>
          <p:nvPr/>
        </p:nvPicPr>
        <p:blipFill>
          <a:blip r:embed="rId5">
            <a:alphaModFix/>
          </a:blip>
          <a:stretch>
            <a:fillRect/>
          </a:stretch>
        </p:blipFill>
        <p:spPr>
          <a:xfrm>
            <a:off x="1087113" y="5917840"/>
            <a:ext cx="2076300" cy="697825"/>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title="GLOBAL IMPACT INITIATIVE (GI2)"/>
          <p:cNvSpPr txBox="1">
            <a:spLocks noGrp="1"/>
          </p:cNvSpPr>
          <p:nvPr>
            <p:ph type="title"/>
          </p:nvPr>
        </p:nvSpPr>
        <p:spPr>
          <a:xfrm>
            <a:off x="457200" y="152412"/>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800"/>
              <a:buFont typeface="Calibri"/>
              <a:buNone/>
            </a:pPr>
            <a:r>
              <a:rPr lang="en-US" sz="3200">
                <a:solidFill>
                  <a:srgbClr val="004B00"/>
                </a:solidFill>
                <a:latin typeface="Calibri"/>
                <a:ea typeface="Calibri"/>
                <a:cs typeface="Calibri"/>
                <a:sym typeface="Calibri"/>
              </a:rPr>
              <a:t>TOP PRIORITY: GI2 HIRING STRATEGY SEQUEL</a:t>
            </a:r>
            <a:endParaRPr sz="3200" b="1" i="0" u="none" strike="noStrike" cap="none">
              <a:solidFill>
                <a:srgbClr val="004B00"/>
              </a:solidFill>
              <a:latin typeface="Calibri"/>
              <a:ea typeface="Calibri"/>
              <a:cs typeface="Calibri"/>
              <a:sym typeface="Calibri"/>
            </a:endParaRPr>
          </a:p>
        </p:txBody>
      </p:sp>
      <p:sp>
        <p:nvSpPr>
          <p:cNvPr id="123" name="Google Shape;123;p17"/>
          <p:cNvSpPr txBox="1">
            <a:spLocks noGrp="1"/>
          </p:cNvSpPr>
          <p:nvPr>
            <p:ph type="body" idx="1"/>
          </p:nvPr>
        </p:nvSpPr>
        <p:spPr>
          <a:xfrm>
            <a:off x="457200" y="1067788"/>
            <a:ext cx="8229600" cy="4526100"/>
          </a:xfrm>
          <a:prstGeom prst="rect">
            <a:avLst/>
          </a:prstGeom>
          <a:noFill/>
          <a:ln>
            <a:noFill/>
          </a:ln>
        </p:spPr>
        <p:txBody>
          <a:bodyPr spcFirstLastPara="1" wrap="square" lIns="91425" tIns="91425" rIns="91425" bIns="91425" anchor="t" anchorCtr="0">
            <a:noAutofit/>
          </a:bodyPr>
          <a:lstStyle/>
          <a:p>
            <a:pPr marL="342900" lvl="0" indent="-165100" algn="l" rtl="0">
              <a:lnSpc>
                <a:spcPct val="100000"/>
              </a:lnSpc>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The Global Impact Initiative launched in 2015 with a goal to hire 100 faculty focused on new and enhanced research endeavors. </a:t>
            </a:r>
            <a:endParaRPr sz="1800">
              <a:solidFill>
                <a:srgbClr val="434343"/>
              </a:solidFill>
              <a:latin typeface="Calibri"/>
              <a:ea typeface="Calibri"/>
              <a:cs typeface="Calibri"/>
              <a:sym typeface="Calibri"/>
            </a:endParaRPr>
          </a:p>
          <a:p>
            <a:pPr marL="742950" lvl="0" indent="0" algn="l" rtl="0">
              <a:lnSpc>
                <a:spcPct val="100000"/>
              </a:lnSpc>
              <a:spcBef>
                <a:spcPts val="0"/>
              </a:spcBef>
              <a:spcAft>
                <a:spcPts val="0"/>
              </a:spcAft>
              <a:buNone/>
            </a:pPr>
            <a:endParaRPr sz="1800">
              <a:solidFill>
                <a:srgbClr val="434343"/>
              </a:solidFill>
              <a:latin typeface="Calibri"/>
              <a:ea typeface="Calibri"/>
              <a:cs typeface="Calibri"/>
              <a:sym typeface="Calibri"/>
            </a:endParaRPr>
          </a:p>
          <a:p>
            <a:pPr marL="342900" lvl="0" indent="-165100" algn="l" rtl="0">
              <a:lnSpc>
                <a:spcPct val="100000"/>
              </a:lnSpc>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To date, 86 faculty hired, 27 senior, 59 junior. Recruited from institutions including Stanford, Berkeley, Harvard, MIT, and a number of national labs.</a:t>
            </a:r>
            <a:endParaRPr sz="1800">
              <a:solidFill>
                <a:srgbClr val="434343"/>
              </a:solidFill>
              <a:latin typeface="Calibri"/>
              <a:ea typeface="Calibri"/>
              <a:cs typeface="Calibri"/>
              <a:sym typeface="Calibri"/>
            </a:endParaRPr>
          </a:p>
          <a:p>
            <a:pPr marL="342900" lvl="0" indent="0" algn="l" rtl="0">
              <a:lnSpc>
                <a:spcPct val="100000"/>
              </a:lnSpc>
              <a:spcBef>
                <a:spcPts val="0"/>
              </a:spcBef>
              <a:spcAft>
                <a:spcPts val="0"/>
              </a:spcAft>
              <a:buNone/>
            </a:pPr>
            <a:endParaRPr sz="1800">
              <a:solidFill>
                <a:srgbClr val="434343"/>
              </a:solidFill>
              <a:latin typeface="Calibri"/>
              <a:ea typeface="Calibri"/>
              <a:cs typeface="Calibri"/>
              <a:sym typeface="Calibri"/>
            </a:endParaRPr>
          </a:p>
          <a:p>
            <a:pPr marL="342900" lvl="0" indent="-165100" algn="l" rtl="0">
              <a:lnSpc>
                <a:spcPct val="100000"/>
              </a:lnSpc>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This investment is providing a significant return. In biomedical research, 14 new hires required an investment of $13M in startup funding. Already these individuals have received $30M in new federal funding, which we expect will continue and increase over their careers.</a:t>
            </a:r>
            <a:endParaRPr sz="1800">
              <a:solidFill>
                <a:srgbClr val="434343"/>
              </a:solidFill>
              <a:latin typeface="Calibri"/>
              <a:ea typeface="Calibri"/>
              <a:cs typeface="Calibri"/>
              <a:sym typeface="Calibri"/>
            </a:endParaRPr>
          </a:p>
          <a:p>
            <a:pPr marL="342900" lvl="0" indent="0" algn="l" rtl="0">
              <a:lnSpc>
                <a:spcPct val="100000"/>
              </a:lnSpc>
              <a:spcBef>
                <a:spcPts val="0"/>
              </a:spcBef>
              <a:spcAft>
                <a:spcPts val="0"/>
              </a:spcAft>
              <a:buNone/>
            </a:pPr>
            <a:r>
              <a:rPr lang="en-US" sz="1800">
                <a:solidFill>
                  <a:srgbClr val="434343"/>
                </a:solidFill>
                <a:latin typeface="Calibri"/>
                <a:ea typeface="Calibri"/>
                <a:cs typeface="Calibri"/>
                <a:sym typeface="Calibri"/>
              </a:rPr>
              <a:t> </a:t>
            </a:r>
            <a:endParaRPr sz="1800">
              <a:solidFill>
                <a:srgbClr val="434343"/>
              </a:solidFill>
              <a:latin typeface="Calibri"/>
              <a:ea typeface="Calibri"/>
              <a:cs typeface="Calibri"/>
              <a:sym typeface="Calibri"/>
            </a:endParaRPr>
          </a:p>
          <a:p>
            <a:pPr marL="342900" lvl="0" indent="0" algn="l" rtl="0">
              <a:lnSpc>
                <a:spcPct val="100000"/>
              </a:lnSpc>
              <a:spcBef>
                <a:spcPts val="0"/>
              </a:spcBef>
              <a:spcAft>
                <a:spcPts val="0"/>
              </a:spcAft>
              <a:buNone/>
            </a:pPr>
            <a:r>
              <a:rPr lang="en-US" sz="2400" b="1">
                <a:solidFill>
                  <a:srgbClr val="434343"/>
                </a:solidFill>
                <a:latin typeface="Calibri"/>
                <a:ea typeface="Calibri"/>
                <a:cs typeface="Calibri"/>
                <a:sym typeface="Calibri"/>
              </a:rPr>
              <a:t>Looking forward to a possible “GI3,” which is the single highest priority for our office.</a:t>
            </a:r>
            <a:endParaRPr sz="2400" b="1">
              <a:solidFill>
                <a:srgbClr val="434343"/>
              </a:solidFill>
              <a:latin typeface="Calibri"/>
              <a:ea typeface="Calibri"/>
              <a:cs typeface="Calibri"/>
              <a:sym typeface="Calibri"/>
            </a:endParaRPr>
          </a:p>
          <a:p>
            <a:pPr marL="342900" lvl="0" indent="-50800" algn="l" rtl="0">
              <a:lnSpc>
                <a:spcPct val="100000"/>
              </a:lnSpc>
              <a:spcBef>
                <a:spcPts val="640"/>
              </a:spcBef>
              <a:spcAft>
                <a:spcPts val="0"/>
              </a:spcAft>
              <a:buClr>
                <a:schemeClr val="dk1"/>
              </a:buClr>
              <a:buSzPts val="1400"/>
              <a:buFont typeface="Arial"/>
              <a:buNone/>
            </a:pPr>
            <a:endParaRPr/>
          </a:p>
        </p:txBody>
      </p:sp>
      <p:pic>
        <p:nvPicPr>
          <p:cNvPr id="124" name="Google Shape;124;p17" descr="Group of seven new faculty hired under Global Impact Initiative. " title="Montage of faculty"/>
          <p:cNvPicPr preferRelativeResize="0"/>
          <p:nvPr/>
        </p:nvPicPr>
        <p:blipFill>
          <a:blip r:embed="rId3">
            <a:alphaModFix/>
          </a:blip>
          <a:stretch>
            <a:fillRect/>
          </a:stretch>
        </p:blipFill>
        <p:spPr>
          <a:xfrm>
            <a:off x="295275" y="5249338"/>
            <a:ext cx="8553450" cy="1285875"/>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title="FACULTY AWARDS"/>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800"/>
              <a:buFont typeface="Calibri"/>
              <a:buNone/>
            </a:pPr>
            <a:r>
              <a:rPr lang="en-US" sz="3200">
                <a:solidFill>
                  <a:srgbClr val="004B00"/>
                </a:solidFill>
                <a:latin typeface="Calibri"/>
                <a:ea typeface="Calibri"/>
                <a:cs typeface="Calibri"/>
                <a:sym typeface="Calibri"/>
              </a:rPr>
              <a:t>FACULTY POTENTIAL: A SIGN OF OUR FUTURE</a:t>
            </a:r>
            <a:endParaRPr sz="3200" b="1" i="0" u="none" strike="noStrike" cap="none">
              <a:solidFill>
                <a:srgbClr val="004B00"/>
              </a:solidFill>
              <a:latin typeface="Calibri"/>
              <a:ea typeface="Calibri"/>
              <a:cs typeface="Calibri"/>
              <a:sym typeface="Calibri"/>
            </a:endParaRPr>
          </a:p>
        </p:txBody>
      </p:sp>
      <p:sp>
        <p:nvSpPr>
          <p:cNvPr id="130" name="Google Shape;130;p18"/>
          <p:cNvSpPr txBox="1"/>
          <p:nvPr/>
        </p:nvSpPr>
        <p:spPr>
          <a:xfrm>
            <a:off x="710300" y="4206725"/>
            <a:ext cx="7889100" cy="2559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Young faculty at MSU have garnered 35 NSF Early CAREER awards since 2013, with 11 in 2018 alone. This indicates strong potential from these young scholars. </a:t>
            </a:r>
            <a:endParaRPr sz="1800">
              <a:solidFill>
                <a:srgbClr val="434343"/>
              </a:solidFill>
              <a:latin typeface="Calibri"/>
              <a:ea typeface="Calibri"/>
              <a:cs typeface="Calibri"/>
              <a:sym typeface="Calibri"/>
            </a:endParaRPr>
          </a:p>
          <a:p>
            <a:pPr marL="457200" lvl="0" indent="0" algn="l" rtl="0">
              <a:spcBef>
                <a:spcPts val="0"/>
              </a:spcBef>
              <a:spcAft>
                <a:spcPts val="0"/>
              </a:spcAft>
              <a:buNone/>
            </a:pPr>
            <a:endParaRPr sz="1800">
              <a:solidFill>
                <a:srgbClr val="434343"/>
              </a:solidFill>
              <a:latin typeface="Calibri"/>
              <a:ea typeface="Calibri"/>
              <a:cs typeface="Calibri"/>
              <a:sym typeface="Calibri"/>
            </a:endParaRPr>
          </a:p>
          <a:p>
            <a:pPr marL="457200" lvl="0" indent="-342900" algn="l" rtl="0">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Senior faculty have received important corresponding recognitions of excellence, including Guggenheim Fellowships, Mellon Fellowships, and the World Water Prize. </a:t>
            </a:r>
            <a:endParaRPr sz="1800">
              <a:solidFill>
                <a:srgbClr val="434343"/>
              </a:solidFill>
              <a:latin typeface="Calibri"/>
              <a:ea typeface="Calibri"/>
              <a:cs typeface="Calibri"/>
              <a:sym typeface="Calibri"/>
            </a:endParaRPr>
          </a:p>
          <a:p>
            <a:pPr marL="0" lvl="0" indent="0" algn="l" rtl="0">
              <a:spcBef>
                <a:spcPts val="0"/>
              </a:spcBef>
              <a:spcAft>
                <a:spcPts val="0"/>
              </a:spcAft>
              <a:buNone/>
            </a:pPr>
            <a:endParaRPr sz="1800">
              <a:solidFill>
                <a:srgbClr val="434343"/>
              </a:solidFill>
              <a:latin typeface="Calibri"/>
              <a:ea typeface="Calibri"/>
              <a:cs typeface="Calibri"/>
              <a:sym typeface="Calibri"/>
            </a:endParaRPr>
          </a:p>
          <a:p>
            <a:pPr marL="457200" lvl="0" indent="-342900" algn="l" rtl="0">
              <a:spcBef>
                <a:spcPts val="0"/>
              </a:spcBef>
              <a:spcAft>
                <a:spcPts val="0"/>
              </a:spcAft>
              <a:buClr>
                <a:srgbClr val="434343"/>
              </a:buClr>
              <a:buSzPts val="1800"/>
              <a:buFont typeface="Calibri"/>
              <a:buChar char="●"/>
            </a:pPr>
            <a:r>
              <a:rPr lang="en-US" sz="1800">
                <a:solidFill>
                  <a:srgbClr val="434343"/>
                </a:solidFill>
                <a:latin typeface="Calibri"/>
                <a:ea typeface="Calibri"/>
                <a:cs typeface="Calibri"/>
                <a:sym typeface="Calibri"/>
              </a:rPr>
              <a:t>We see a bright future with our strong mix of senior and early career faculty. </a:t>
            </a:r>
            <a:endParaRPr sz="1800">
              <a:latin typeface="Calibri"/>
              <a:ea typeface="Calibri"/>
              <a:cs typeface="Calibri"/>
              <a:sym typeface="Calibri"/>
            </a:endParaRPr>
          </a:p>
          <a:p>
            <a:pPr marL="0" lvl="0" indent="0" algn="l" rtl="0">
              <a:spcBef>
                <a:spcPts val="0"/>
              </a:spcBef>
              <a:spcAft>
                <a:spcPts val="0"/>
              </a:spcAft>
              <a:buNone/>
            </a:pPr>
            <a:endParaRPr sz="1800"/>
          </a:p>
          <a:p>
            <a:pPr marL="0" lvl="0" indent="0" algn="l" rtl="0">
              <a:spcBef>
                <a:spcPts val="0"/>
              </a:spcBef>
              <a:spcAft>
                <a:spcPts val="0"/>
              </a:spcAft>
              <a:buNone/>
            </a:pPr>
            <a:endParaRPr sz="1800"/>
          </a:p>
        </p:txBody>
      </p:sp>
      <p:pic>
        <p:nvPicPr>
          <p:cNvPr id="131" name="Google Shape;131;p18" descr="A photo montage of 11 MSU faculty who all received NSF early CAREER awards in 2018&#10;"/>
          <p:cNvPicPr preferRelativeResize="0"/>
          <p:nvPr/>
        </p:nvPicPr>
        <p:blipFill>
          <a:blip r:embed="rId3">
            <a:alphaModFix/>
          </a:blip>
          <a:stretch>
            <a:fillRect/>
          </a:stretch>
        </p:blipFill>
        <p:spPr>
          <a:xfrm>
            <a:off x="2099375" y="1025275"/>
            <a:ext cx="5275300" cy="311675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title="RESEARCH @ MSU"/>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800"/>
              <a:buFont typeface="Calibri"/>
              <a:buNone/>
            </a:pPr>
            <a:r>
              <a:rPr lang="en-US" sz="3200">
                <a:solidFill>
                  <a:srgbClr val="004B00"/>
                </a:solidFill>
                <a:latin typeface="Calibri"/>
                <a:ea typeface="Calibri"/>
                <a:cs typeface="Calibri"/>
                <a:sym typeface="Calibri"/>
              </a:rPr>
              <a:t>RESEARCH @ MSU</a:t>
            </a:r>
            <a:endParaRPr sz="3200" b="1" i="0" u="none" strike="noStrike" cap="none">
              <a:solidFill>
                <a:srgbClr val="004B00"/>
              </a:solidFill>
              <a:latin typeface="Calibri"/>
              <a:ea typeface="Calibri"/>
              <a:cs typeface="Calibri"/>
              <a:sym typeface="Calibri"/>
            </a:endParaRPr>
          </a:p>
        </p:txBody>
      </p:sp>
      <p:sp>
        <p:nvSpPr>
          <p:cNvPr id="138" name="Google Shape;138;p19"/>
          <p:cNvSpPr txBox="1">
            <a:spLocks noGrp="1"/>
          </p:cNvSpPr>
          <p:nvPr>
            <p:ph type="body" idx="1"/>
          </p:nvPr>
        </p:nvSpPr>
        <p:spPr>
          <a:xfrm>
            <a:off x="457200" y="1295400"/>
            <a:ext cx="8229600" cy="4377600"/>
          </a:xfrm>
          <a:prstGeom prst="rect">
            <a:avLst/>
          </a:prstGeom>
          <a:noFill/>
          <a:ln>
            <a:noFill/>
          </a:ln>
        </p:spPr>
        <p:txBody>
          <a:bodyPr spcFirstLastPara="1" wrap="square" lIns="91425" tIns="91425" rIns="91425" bIns="91425" anchor="t" anchorCtr="0">
            <a:noAutofit/>
          </a:bodyPr>
          <a:lstStyle/>
          <a:p>
            <a:pPr marL="292100" lvl="0" indent="0" algn="l" rtl="0">
              <a:lnSpc>
                <a:spcPct val="100000"/>
              </a:lnSpc>
              <a:spcBef>
                <a:spcPts val="0"/>
              </a:spcBef>
              <a:spcAft>
                <a:spcPts val="0"/>
              </a:spcAft>
              <a:buClr>
                <a:schemeClr val="dk1"/>
              </a:buClr>
              <a:buSzPts val="1400"/>
              <a:buFont typeface="Arial"/>
              <a:buNone/>
            </a:pPr>
            <a:endParaRPr sz="2400"/>
          </a:p>
          <a:p>
            <a:pPr marL="292100" lvl="0" indent="0" algn="l" rtl="0">
              <a:lnSpc>
                <a:spcPct val="100000"/>
              </a:lnSpc>
              <a:spcBef>
                <a:spcPts val="0"/>
              </a:spcBef>
              <a:spcAft>
                <a:spcPts val="0"/>
              </a:spcAft>
              <a:buClr>
                <a:schemeClr val="dk1"/>
              </a:buClr>
              <a:buSzPts val="1400"/>
              <a:buFont typeface="Arial"/>
              <a:buNone/>
            </a:pPr>
            <a:r>
              <a:rPr lang="en-US" sz="2400">
                <a:solidFill>
                  <a:srgbClr val="434343"/>
                </a:solidFill>
                <a:latin typeface="Calibri"/>
                <a:ea typeface="Calibri"/>
                <a:cs typeface="Calibri"/>
                <a:sym typeface="Calibri"/>
              </a:rPr>
              <a:t>Questions?</a:t>
            </a:r>
            <a:endParaRPr sz="2400">
              <a:solidFill>
                <a:srgbClr val="434343"/>
              </a:solidFill>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500">
              <a:solidFill>
                <a:srgbClr val="434343"/>
              </a:solidFill>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Learn more about us:</a:t>
            </a:r>
            <a:endParaRPr sz="1800">
              <a:solidFill>
                <a:srgbClr val="434343"/>
              </a:solidFill>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Research news website</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3"/>
              </a:rPr>
              <a:t>https://research.msu.edu/</a:t>
            </a: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VPR unit website</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4"/>
              </a:rPr>
              <a:t>https://vp.research.msu.edu/</a:t>
            </a: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Spartan Ideas research blog</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5"/>
              </a:rPr>
              <a:t>http://spartanideas.msu.edu/</a:t>
            </a: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YouTube</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6"/>
              </a:rPr>
              <a:t>https://www.youtube.com/msuresearch</a:t>
            </a: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r>
              <a:rPr lang="en-US" sz="1800">
                <a:solidFill>
                  <a:srgbClr val="434343"/>
                </a:solidFill>
                <a:latin typeface="Calibri"/>
                <a:ea typeface="Calibri"/>
                <a:cs typeface="Calibri"/>
                <a:sym typeface="Calibri"/>
              </a:rPr>
              <a:t>Twitter</a:t>
            </a: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7"/>
              </a:rPr>
              <a:t>https://twitter.com/msuresearch</a:t>
            </a:r>
            <a:endParaRPr sz="1800">
              <a:latin typeface="Calibri"/>
              <a:ea typeface="Calibri"/>
              <a:cs typeface="Calibri"/>
              <a:sym typeface="Calibri"/>
            </a:endParaRPr>
          </a:p>
          <a:p>
            <a:pPr marL="292100" lvl="0" indent="0" algn="l" rtl="0">
              <a:lnSpc>
                <a:spcPct val="100000"/>
              </a:lnSpc>
              <a:spcBef>
                <a:spcPts val="0"/>
              </a:spcBef>
              <a:spcAft>
                <a:spcPts val="0"/>
              </a:spcAft>
              <a:buClr>
                <a:schemeClr val="dk1"/>
              </a:buClr>
              <a:buSzPts val="1400"/>
              <a:buFont typeface="Arial"/>
              <a:buNone/>
            </a:pPr>
            <a:endParaRPr sz="1500">
              <a:latin typeface="Calibri"/>
              <a:ea typeface="Calibri"/>
              <a:cs typeface="Calibri"/>
              <a:sym typeface="Calibri"/>
            </a:endParaRPr>
          </a:p>
        </p:txBody>
      </p:sp>
      <p:pic>
        <p:nvPicPr>
          <p:cNvPr id="139" name="Google Shape;139;p19" title="MSU logo with Spartan head graphic"/>
          <p:cNvPicPr preferRelativeResize="0"/>
          <p:nvPr/>
        </p:nvPicPr>
        <p:blipFill>
          <a:blip r:embed="rId8">
            <a:alphaModFix/>
          </a:blip>
          <a:stretch>
            <a:fillRect/>
          </a:stretch>
        </p:blipFill>
        <p:spPr>
          <a:xfrm>
            <a:off x="3875200" y="5900050"/>
            <a:ext cx="4998199" cy="584725"/>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577</Words>
  <Application>Microsoft Office PowerPoint</Application>
  <PresentationFormat>On-screen Show (4:3)</PresentationFormat>
  <Paragraphs>61</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MSU Research Update February 27, 2019</vt:lpstr>
      <vt:lpstr>TOTAL MSU RESEARCH EXPENDITURES</vt:lpstr>
      <vt:lpstr>RESEARCH EXPENDITURE RANKINGS</vt:lpstr>
      <vt:lpstr>BIOMEDICAL RESEARCH STRATEGY</vt:lpstr>
      <vt:lpstr>TOP PRIORITY: GI2 HIRING STRATEGY SEQUEL</vt:lpstr>
      <vt:lpstr>FACULTY POTENTIAL: A SIGN OF OUR FUTURE</vt:lpstr>
      <vt:lpstr>RESEARCH @ MSU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Kauffman, Melanie</cp:lastModifiedBy>
  <cp:revision>3</cp:revision>
  <dcterms:modified xsi:type="dcterms:W3CDTF">2019-02-28T20:57:57Z</dcterms:modified>
</cp:coreProperties>
</file>